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slides/slide129.xml" ContentType="application/vnd.openxmlformats-officedocument.presentationml.slide+xml"/>
  <Override PartName="/ppt/theme/theme14.xml" ContentType="application/vnd.openxmlformats-officedocument.them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48.xml" ContentType="application/vnd.openxmlformats-officedocument.presentationml.slide+xml"/>
  <Default Extension="vml" ContentType="application/vnd.openxmlformats-officedocument.vmlDrawing"/>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slideLayouts/slideLayout14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2" r:id="rId6"/>
    <p:sldMasterId id="2147483736" r:id="rId7"/>
    <p:sldMasterId id="2147483749" r:id="rId8"/>
    <p:sldMasterId id="2147483760" r:id="rId9"/>
    <p:sldMasterId id="2147483773" r:id="rId10"/>
    <p:sldMasterId id="2147483786" r:id="rId11"/>
    <p:sldMasterId id="2147483799" r:id="rId12"/>
    <p:sldMasterId id="2147483811" r:id="rId13"/>
  </p:sldMasterIdLst>
  <p:notesMasterIdLst>
    <p:notesMasterId r:id="rId168"/>
  </p:notesMasterIdLst>
  <p:sldIdLst>
    <p:sldId id="257" r:id="rId14"/>
    <p:sldId id="454" r:id="rId15"/>
    <p:sldId id="455" r:id="rId16"/>
    <p:sldId id="456" r:id="rId17"/>
    <p:sldId id="469" r:id="rId18"/>
    <p:sldId id="346" r:id="rId19"/>
    <p:sldId id="347" r:id="rId20"/>
    <p:sldId id="348" r:id="rId21"/>
    <p:sldId id="349" r:id="rId22"/>
    <p:sldId id="350" r:id="rId23"/>
    <p:sldId id="351" r:id="rId24"/>
    <p:sldId id="352" r:id="rId25"/>
    <p:sldId id="353" r:id="rId26"/>
    <p:sldId id="354" r:id="rId27"/>
    <p:sldId id="457" r:id="rId28"/>
    <p:sldId id="458" r:id="rId29"/>
    <p:sldId id="459" r:id="rId30"/>
    <p:sldId id="460" r:id="rId31"/>
    <p:sldId id="462"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3" r:id="rId45"/>
    <p:sldId id="374" r:id="rId46"/>
    <p:sldId id="375" r:id="rId47"/>
    <p:sldId id="379" r:id="rId48"/>
    <p:sldId id="384" r:id="rId49"/>
    <p:sldId id="385" r:id="rId50"/>
    <p:sldId id="386" r:id="rId51"/>
    <p:sldId id="387" r:id="rId52"/>
    <p:sldId id="388" r:id="rId53"/>
    <p:sldId id="463" r:id="rId54"/>
    <p:sldId id="390" r:id="rId55"/>
    <p:sldId id="391" r:id="rId56"/>
    <p:sldId id="398" r:id="rId57"/>
    <p:sldId id="399" r:id="rId58"/>
    <p:sldId id="400" r:id="rId59"/>
    <p:sldId id="401" r:id="rId60"/>
    <p:sldId id="402" r:id="rId61"/>
    <p:sldId id="403" r:id="rId62"/>
    <p:sldId id="404" r:id="rId63"/>
    <p:sldId id="405" r:id="rId64"/>
    <p:sldId id="258" r:id="rId65"/>
    <p:sldId id="259" r:id="rId66"/>
    <p:sldId id="260" r:id="rId67"/>
    <p:sldId id="261" r:id="rId68"/>
    <p:sldId id="262" r:id="rId69"/>
    <p:sldId id="263" r:id="rId70"/>
    <p:sldId id="264" r:id="rId71"/>
    <p:sldId id="265" r:id="rId72"/>
    <p:sldId id="266" r:id="rId73"/>
    <p:sldId id="267" r:id="rId74"/>
    <p:sldId id="268" r:id="rId75"/>
    <p:sldId id="269" r:id="rId76"/>
    <p:sldId id="270" r:id="rId77"/>
    <p:sldId id="271" r:id="rId78"/>
    <p:sldId id="272" r:id="rId79"/>
    <p:sldId id="273" r:id="rId80"/>
    <p:sldId id="274" r:id="rId81"/>
    <p:sldId id="275" r:id="rId82"/>
    <p:sldId id="276" r:id="rId83"/>
    <p:sldId id="277" r:id="rId84"/>
    <p:sldId id="278" r:id="rId85"/>
    <p:sldId id="279" r:id="rId86"/>
    <p:sldId id="280" r:id="rId87"/>
    <p:sldId id="281" r:id="rId88"/>
    <p:sldId id="283" r:id="rId89"/>
    <p:sldId id="284" r:id="rId90"/>
    <p:sldId id="285" r:id="rId91"/>
    <p:sldId id="286" r:id="rId92"/>
    <p:sldId id="325" r:id="rId93"/>
    <p:sldId id="326" r:id="rId94"/>
    <p:sldId id="475" r:id="rId95"/>
    <p:sldId id="327" r:id="rId96"/>
    <p:sldId id="328" r:id="rId97"/>
    <p:sldId id="329" r:id="rId98"/>
    <p:sldId id="330" r:id="rId99"/>
    <p:sldId id="331" r:id="rId100"/>
    <p:sldId id="472" r:id="rId101"/>
    <p:sldId id="471" r:id="rId102"/>
    <p:sldId id="332" r:id="rId103"/>
    <p:sldId id="333" r:id="rId104"/>
    <p:sldId id="334" r:id="rId105"/>
    <p:sldId id="335" r:id="rId106"/>
    <p:sldId id="336" r:id="rId107"/>
    <p:sldId id="337" r:id="rId108"/>
    <p:sldId id="465" r:id="rId109"/>
    <p:sldId id="338" r:id="rId110"/>
    <p:sldId id="339" r:id="rId111"/>
    <p:sldId id="340" r:id="rId112"/>
    <p:sldId id="466" r:id="rId113"/>
    <p:sldId id="467" r:id="rId114"/>
    <p:sldId id="341" r:id="rId115"/>
    <p:sldId id="468" r:id="rId116"/>
    <p:sldId id="342" r:id="rId117"/>
    <p:sldId id="343" r:id="rId118"/>
    <p:sldId id="345" r:id="rId119"/>
    <p:sldId id="408" r:id="rId120"/>
    <p:sldId id="410" r:id="rId121"/>
    <p:sldId id="477" r:id="rId122"/>
    <p:sldId id="411" r:id="rId123"/>
    <p:sldId id="415" r:id="rId124"/>
    <p:sldId id="414" r:id="rId125"/>
    <p:sldId id="478" r:id="rId126"/>
    <p:sldId id="413"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41" r:id="rId153"/>
    <p:sldId id="442" r:id="rId154"/>
    <p:sldId id="443" r:id="rId155"/>
    <p:sldId id="444" r:id="rId156"/>
    <p:sldId id="445" r:id="rId157"/>
    <p:sldId id="446" r:id="rId158"/>
    <p:sldId id="447" r:id="rId159"/>
    <p:sldId id="448" r:id="rId160"/>
    <p:sldId id="449" r:id="rId161"/>
    <p:sldId id="450" r:id="rId162"/>
    <p:sldId id="451" r:id="rId163"/>
    <p:sldId id="452" r:id="rId164"/>
    <p:sldId id="453" r:id="rId165"/>
    <p:sldId id="479" r:id="rId166"/>
    <p:sldId id="480" r:id="rId16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2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54" Type="http://schemas.openxmlformats.org/officeDocument/2006/relationships/slide" Target="slides/slide141.xml"/><Relationship Id="rId159" Type="http://schemas.openxmlformats.org/officeDocument/2006/relationships/slide" Target="slides/slide146.xml"/><Relationship Id="rId170" Type="http://schemas.openxmlformats.org/officeDocument/2006/relationships/viewProps" Target="viewProp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60" Type="http://schemas.openxmlformats.org/officeDocument/2006/relationships/slide" Target="slides/slide147.xml"/><Relationship Id="rId165" Type="http://schemas.openxmlformats.org/officeDocument/2006/relationships/slide" Target="slides/slide15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slide" Target="slides/slide142.xml"/><Relationship Id="rId171"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slide" Target="slides/slide1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slide" Target="slides/slide135.xml"/><Relationship Id="rId151" Type="http://schemas.openxmlformats.org/officeDocument/2006/relationships/slide" Target="slides/slide138.xml"/><Relationship Id="rId156" Type="http://schemas.openxmlformats.org/officeDocument/2006/relationships/slide" Target="slides/slide143.xml"/><Relationship Id="rId164" Type="http://schemas.openxmlformats.org/officeDocument/2006/relationships/slide" Target="slides/slide151.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s>
</file>

<file path=ppt/diagrams/_rels/data2.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28!vig=" TargetMode="External"/><Relationship Id="rId2" Type="http://schemas.openxmlformats.org/officeDocument/2006/relationships/hyperlink" Target="http://www.normattiva.it/uri-res/N2Ls?urn:nir:stato:decreto.presidente.della.repubblica:1996;494!vig=" TargetMode="External"/><Relationship Id="rId1" Type="http://schemas.openxmlformats.org/officeDocument/2006/relationships/image" Target="../media/image21.png"/><Relationship Id="rId4"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217!vig=" TargetMode="External"/><Relationship Id="rId1" Type="http://schemas.openxmlformats.org/officeDocument/2006/relationships/hyperlink" Target="http://www.normattiva.it/uri-res/N2Ls?urn:nir:stato:decreto.presidente.della.repubblica:2006;163!vig="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28!vig=" TargetMode="External"/><Relationship Id="rId2" Type="http://schemas.openxmlformats.org/officeDocument/2006/relationships/hyperlink" Target="http://www.normattiva.it/uri-res/N2Ls?urn:nir:stato:decreto.presidente.della.repubblica:1996;494!vig=" TargetMode="External"/><Relationship Id="rId1" Type="http://schemas.openxmlformats.org/officeDocument/2006/relationships/image" Target="../media/image21.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217!vig=" TargetMode="External"/><Relationship Id="rId1" Type="http://schemas.openxmlformats.org/officeDocument/2006/relationships/hyperlink" Target="http://www.normattiva.it/uri-res/N2Ls?urn:nir:stato:decreto.presidente.della.repubblica:2006;163!vi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D354C-6630-4B97-8A34-EDF17C7F5B1F}" type="doc">
      <dgm:prSet loTypeId="urn:microsoft.com/office/officeart/2005/8/layout/pyramid2" loCatId="pyramid" qsTypeId="urn:microsoft.com/office/officeart/2005/8/quickstyle/3d5" qsCatId="3D" csTypeId="urn:microsoft.com/office/officeart/2005/8/colors/accent2_2" csCatId="accent2"/>
      <dgm:spPr/>
      <dgm:t>
        <a:bodyPr/>
        <a:lstStyle/>
        <a:p>
          <a:endParaRPr lang="it-IT"/>
        </a:p>
      </dgm:t>
    </dgm:pt>
    <dgm:pt modelId="{E9CE8679-8317-4BF4-8A05-27C5A7103303}">
      <dgm:prSet/>
      <dgm:spPr/>
      <dgm:t>
        <a:bodyPr/>
        <a:lstStyle/>
        <a:p>
          <a:pPr rtl="0"/>
          <a:r>
            <a:rPr lang="it-IT" dirty="0" smtClean="0"/>
            <a:t>Ricordate il contenuto del programma del corso?</a:t>
          </a:r>
          <a:endParaRPr lang="it-IT" dirty="0"/>
        </a:p>
      </dgm:t>
    </dgm:pt>
    <dgm:pt modelId="{C7331E6F-285C-4019-BC32-D73497C7F743}" type="parTrans" cxnId="{192974B8-F6A0-4487-8889-3C442411C895}">
      <dgm:prSet/>
      <dgm:spPr/>
      <dgm:t>
        <a:bodyPr/>
        <a:lstStyle/>
        <a:p>
          <a:endParaRPr lang="it-IT"/>
        </a:p>
      </dgm:t>
    </dgm:pt>
    <dgm:pt modelId="{D0E2D1BC-8721-4D38-A6C8-4562610E39E0}" type="sibTrans" cxnId="{192974B8-F6A0-4487-8889-3C442411C895}">
      <dgm:prSet/>
      <dgm:spPr/>
      <dgm:t>
        <a:bodyPr/>
        <a:lstStyle/>
        <a:p>
          <a:endParaRPr lang="it-IT"/>
        </a:p>
      </dgm:t>
    </dgm:pt>
    <dgm:pt modelId="{99F236E4-C7DA-48BB-8F49-CDAE099000FB}" type="pres">
      <dgm:prSet presAssocID="{14FD354C-6630-4B97-8A34-EDF17C7F5B1F}" presName="compositeShape" presStyleCnt="0">
        <dgm:presLayoutVars>
          <dgm:dir/>
          <dgm:resizeHandles/>
        </dgm:presLayoutVars>
      </dgm:prSet>
      <dgm:spPr/>
      <dgm:t>
        <a:bodyPr/>
        <a:lstStyle/>
        <a:p>
          <a:endParaRPr lang="it-IT"/>
        </a:p>
      </dgm:t>
    </dgm:pt>
    <dgm:pt modelId="{A717A18E-4C32-4566-B39F-F662970B8947}" type="pres">
      <dgm:prSet presAssocID="{14FD354C-6630-4B97-8A34-EDF17C7F5B1F}" presName="pyramid" presStyleLbl="node1" presStyleIdx="0" presStyleCnt="1" custLinFactNeighborX="-1595"/>
      <dgm:spPr/>
    </dgm:pt>
    <dgm:pt modelId="{8B3818AF-0777-477C-AD6C-8C53D78A1CE1}" type="pres">
      <dgm:prSet presAssocID="{14FD354C-6630-4B97-8A34-EDF17C7F5B1F}" presName="theList" presStyleCnt="0"/>
      <dgm:spPr/>
    </dgm:pt>
    <dgm:pt modelId="{B1499A0B-15AB-4DAE-BA2D-3B9DB0E51211}" type="pres">
      <dgm:prSet presAssocID="{E9CE8679-8317-4BF4-8A05-27C5A7103303}" presName="aNode" presStyleLbl="fgAcc1" presStyleIdx="0" presStyleCnt="1">
        <dgm:presLayoutVars>
          <dgm:bulletEnabled val="1"/>
        </dgm:presLayoutVars>
      </dgm:prSet>
      <dgm:spPr/>
      <dgm:t>
        <a:bodyPr/>
        <a:lstStyle/>
        <a:p>
          <a:endParaRPr lang="it-IT"/>
        </a:p>
      </dgm:t>
    </dgm:pt>
    <dgm:pt modelId="{6C9CA656-EE22-433C-BBE6-B04BD3DF4188}" type="pres">
      <dgm:prSet presAssocID="{E9CE8679-8317-4BF4-8A05-27C5A7103303}" presName="aSpace" presStyleCnt="0"/>
      <dgm:spPr/>
    </dgm:pt>
  </dgm:ptLst>
  <dgm:cxnLst>
    <dgm:cxn modelId="{6B52ECB3-37E9-44DE-AC78-88687C6B9D96}" type="presOf" srcId="{E9CE8679-8317-4BF4-8A05-27C5A7103303}" destId="{B1499A0B-15AB-4DAE-BA2D-3B9DB0E51211}" srcOrd="0" destOrd="0" presId="urn:microsoft.com/office/officeart/2005/8/layout/pyramid2"/>
    <dgm:cxn modelId="{1B03EAB7-242D-4BC7-B671-F82C0254EE40}" type="presOf" srcId="{14FD354C-6630-4B97-8A34-EDF17C7F5B1F}" destId="{99F236E4-C7DA-48BB-8F49-CDAE099000FB}" srcOrd="0" destOrd="0" presId="urn:microsoft.com/office/officeart/2005/8/layout/pyramid2"/>
    <dgm:cxn modelId="{192974B8-F6A0-4487-8889-3C442411C895}" srcId="{14FD354C-6630-4B97-8A34-EDF17C7F5B1F}" destId="{E9CE8679-8317-4BF4-8A05-27C5A7103303}" srcOrd="0" destOrd="0" parTransId="{C7331E6F-285C-4019-BC32-D73497C7F743}" sibTransId="{D0E2D1BC-8721-4D38-A6C8-4562610E39E0}"/>
    <dgm:cxn modelId="{468DE412-C1BC-4219-8250-AF2D6FDE3F9A}" type="presParOf" srcId="{99F236E4-C7DA-48BB-8F49-CDAE099000FB}" destId="{A717A18E-4C32-4566-B39F-F662970B8947}" srcOrd="0" destOrd="0" presId="urn:microsoft.com/office/officeart/2005/8/layout/pyramid2"/>
    <dgm:cxn modelId="{E0C58620-5833-44BB-81E6-3754F5BAC553}" type="presParOf" srcId="{99F236E4-C7DA-48BB-8F49-CDAE099000FB}" destId="{8B3818AF-0777-477C-AD6C-8C53D78A1CE1}" srcOrd="1" destOrd="0" presId="urn:microsoft.com/office/officeart/2005/8/layout/pyramid2"/>
    <dgm:cxn modelId="{FAFBA6E4-1ABE-4860-8631-56FD8EB58594}" type="presParOf" srcId="{8B3818AF-0777-477C-AD6C-8C53D78A1CE1}" destId="{B1499A0B-15AB-4DAE-BA2D-3B9DB0E51211}" srcOrd="0" destOrd="0" presId="urn:microsoft.com/office/officeart/2005/8/layout/pyramid2"/>
    <dgm:cxn modelId="{373FBC5E-F8A8-47A3-AA0E-3C3AD50EBADE}" type="presParOf" srcId="{8B3818AF-0777-477C-AD6C-8C53D78A1CE1}" destId="{6C9CA656-EE22-433C-BBE6-B04BD3DF4188}"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A9846-EF35-4BA8-A8AE-4A4C0D66F0A7}"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it-IT"/>
        </a:p>
      </dgm:t>
    </dgm:pt>
    <dgm:pt modelId="{05BC46D6-3B11-4FC2-BBE9-A174ADD2FBC4}">
      <dgm:prSet/>
      <dgm:spPr>
        <a:blipFill rotWithShape="0">
          <a:blip xmlns:r="http://schemas.openxmlformats.org/officeDocument/2006/relationships" r:embed="rId1"/>
          <a:stretch>
            <a:fillRect/>
          </a:stretch>
        </a:blipFill>
      </dgm:spPr>
      <dgm:t>
        <a:bodyPr/>
        <a:lstStyle/>
        <a:p>
          <a:pPr rtl="0"/>
          <a:endParaRPr lang="it-IT" dirty="0"/>
        </a:p>
      </dgm:t>
    </dgm:pt>
    <dgm:pt modelId="{A8A81E32-55BB-4635-8878-B5047EC0FC51}" type="parTrans" cxnId="{F8BF147D-9974-4CEF-841C-B4F94E37C334}">
      <dgm:prSet/>
      <dgm:spPr/>
      <dgm:t>
        <a:bodyPr/>
        <a:lstStyle/>
        <a:p>
          <a:endParaRPr lang="it-IT"/>
        </a:p>
      </dgm:t>
    </dgm:pt>
    <dgm:pt modelId="{AD110BB9-A000-4D76-84AD-5363596B5012}" type="sibTrans" cxnId="{F8BF147D-9974-4CEF-841C-B4F94E37C334}">
      <dgm:prSet/>
      <dgm:spPr/>
      <dgm:t>
        <a:bodyPr/>
        <a:lstStyle/>
        <a:p>
          <a:endParaRPr lang="it-IT"/>
        </a:p>
      </dgm:t>
    </dgm:pt>
    <dgm:pt modelId="{17BFE984-6933-48B0-8417-935D480491A3}">
      <dgm:prSet/>
      <dgm:spPr/>
      <dgm:t>
        <a:bodyPr/>
        <a:lstStyle/>
        <a:p>
          <a:pPr rtl="0"/>
          <a:r>
            <a:rPr lang="it-IT" dirty="0" smtClean="0"/>
            <a:t>Il d.lgs. </a:t>
          </a:r>
          <a:r>
            <a:rPr lang="it-IT" dirty="0" smtClean="0">
              <a:hlinkClick xmlns:r="http://schemas.openxmlformats.org/officeDocument/2006/relationships" r:id="rId2"/>
            </a:rPr>
            <a:t>494/96 </a:t>
          </a:r>
          <a:r>
            <a:rPr lang="it-IT" dirty="0" smtClean="0"/>
            <a:t>modificato ed integrato dal d.lgs. </a:t>
          </a:r>
          <a:r>
            <a:rPr lang="it-IT" dirty="0" smtClean="0">
              <a:hlinkClick xmlns:r="http://schemas.openxmlformats.org/officeDocument/2006/relationships" r:id="rId3"/>
            </a:rPr>
            <a:t>528/99</a:t>
          </a:r>
          <a:endParaRPr lang="it-IT" dirty="0"/>
        </a:p>
      </dgm:t>
    </dgm:pt>
    <dgm:pt modelId="{F5A15DAC-F208-4B5B-91E4-6CE708400CBD}" type="parTrans" cxnId="{27119791-807D-4899-B855-26626336C1D1}">
      <dgm:prSet/>
      <dgm:spPr/>
      <dgm:t>
        <a:bodyPr/>
        <a:lstStyle/>
        <a:p>
          <a:endParaRPr lang="it-IT"/>
        </a:p>
      </dgm:t>
    </dgm:pt>
    <dgm:pt modelId="{1B9FE04B-6595-4619-AE63-E394043C26C5}" type="sibTrans" cxnId="{27119791-807D-4899-B855-26626336C1D1}">
      <dgm:prSet/>
      <dgm:spPr/>
      <dgm:t>
        <a:bodyPr/>
        <a:lstStyle/>
        <a:p>
          <a:endParaRPr lang="it-IT"/>
        </a:p>
      </dgm:t>
    </dgm:pt>
    <dgm:pt modelId="{786E4651-2CDC-4FFA-A9A0-A81C1431F545}">
      <dgm:prSet/>
      <dgm:spPr>
        <a:blipFill rotWithShape="0">
          <a:blip xmlns:r="http://schemas.openxmlformats.org/officeDocument/2006/relationships" r:embed="rId4"/>
          <a:stretch>
            <a:fillRect/>
          </a:stretch>
        </a:blipFill>
      </dgm:spPr>
      <dgm:t>
        <a:bodyPr/>
        <a:lstStyle/>
        <a:p>
          <a:pPr rtl="0"/>
          <a:endParaRPr lang="it-IT" dirty="0"/>
        </a:p>
      </dgm:t>
    </dgm:pt>
    <dgm:pt modelId="{0E0AC0BB-A156-4DAF-97B9-0966CE4F4A2B}" type="parTrans" cxnId="{23173E11-BC9F-4373-9076-7B9E0B38AE05}">
      <dgm:prSet/>
      <dgm:spPr/>
      <dgm:t>
        <a:bodyPr/>
        <a:lstStyle/>
        <a:p>
          <a:endParaRPr lang="it-IT"/>
        </a:p>
      </dgm:t>
    </dgm:pt>
    <dgm:pt modelId="{6CC97058-F5AA-446C-AEE9-E74302FD30A7}" type="sibTrans" cxnId="{23173E11-BC9F-4373-9076-7B9E0B38AE05}">
      <dgm:prSet/>
      <dgm:spPr/>
      <dgm:t>
        <a:bodyPr/>
        <a:lstStyle/>
        <a:p>
          <a:endParaRPr lang="it-IT"/>
        </a:p>
      </dgm:t>
    </dgm:pt>
    <dgm:pt modelId="{E2B4B52B-8800-4686-B1C0-043ACC523628}" type="pres">
      <dgm:prSet presAssocID="{07FA9846-EF35-4BA8-A8AE-4A4C0D66F0A7}" presName="Name0" presStyleCnt="0">
        <dgm:presLayoutVars>
          <dgm:chPref val="3"/>
          <dgm:dir/>
          <dgm:animLvl val="lvl"/>
          <dgm:resizeHandles/>
        </dgm:presLayoutVars>
      </dgm:prSet>
      <dgm:spPr/>
      <dgm:t>
        <a:bodyPr/>
        <a:lstStyle/>
        <a:p>
          <a:endParaRPr lang="it-IT"/>
        </a:p>
      </dgm:t>
    </dgm:pt>
    <dgm:pt modelId="{B3E4F581-D707-4051-B43D-B796E948ADA7}" type="pres">
      <dgm:prSet presAssocID="{05BC46D6-3B11-4FC2-BBE9-A174ADD2FBC4}" presName="horFlow" presStyleCnt="0"/>
      <dgm:spPr/>
    </dgm:pt>
    <dgm:pt modelId="{7BB79A16-0580-41B9-A30D-379E294393C8}" type="pres">
      <dgm:prSet presAssocID="{05BC46D6-3B11-4FC2-BBE9-A174ADD2FBC4}" presName="bigChev" presStyleLbl="node1" presStyleIdx="0" presStyleCnt="2"/>
      <dgm:spPr/>
      <dgm:t>
        <a:bodyPr/>
        <a:lstStyle/>
        <a:p>
          <a:endParaRPr lang="it-IT"/>
        </a:p>
      </dgm:t>
    </dgm:pt>
    <dgm:pt modelId="{91C130DA-B246-4ABA-868E-22457A0FC337}" type="pres">
      <dgm:prSet presAssocID="{F5A15DAC-F208-4B5B-91E4-6CE708400CBD}" presName="parTrans" presStyleCnt="0"/>
      <dgm:spPr/>
    </dgm:pt>
    <dgm:pt modelId="{6F236A87-A493-43ED-8EF2-60ACBC8619E4}" type="pres">
      <dgm:prSet presAssocID="{17BFE984-6933-48B0-8417-935D480491A3}" presName="node" presStyleLbl="alignAccFollowNode1" presStyleIdx="0" presStyleCnt="1" custLinFactNeighborX="11641" custLinFactNeighborY="38470">
        <dgm:presLayoutVars>
          <dgm:bulletEnabled val="1"/>
        </dgm:presLayoutVars>
      </dgm:prSet>
      <dgm:spPr/>
      <dgm:t>
        <a:bodyPr/>
        <a:lstStyle/>
        <a:p>
          <a:endParaRPr lang="it-IT"/>
        </a:p>
      </dgm:t>
    </dgm:pt>
    <dgm:pt modelId="{EB3A416B-AB29-4C2E-B1A0-9D82DF5CD213}" type="pres">
      <dgm:prSet presAssocID="{05BC46D6-3B11-4FC2-BBE9-A174ADD2FBC4}" presName="vSp" presStyleCnt="0"/>
      <dgm:spPr/>
    </dgm:pt>
    <dgm:pt modelId="{485C1097-73D0-4ED6-9C9C-140F322ACE92}" type="pres">
      <dgm:prSet presAssocID="{786E4651-2CDC-4FFA-A9A0-A81C1431F545}" presName="horFlow" presStyleCnt="0"/>
      <dgm:spPr/>
    </dgm:pt>
    <dgm:pt modelId="{DE270D6A-6DD4-44B8-9908-46C0790905D3}" type="pres">
      <dgm:prSet presAssocID="{786E4651-2CDC-4FFA-A9A0-A81C1431F545}" presName="bigChev" presStyleLbl="node1" presStyleIdx="1" presStyleCnt="2"/>
      <dgm:spPr/>
      <dgm:t>
        <a:bodyPr/>
        <a:lstStyle/>
        <a:p>
          <a:endParaRPr lang="it-IT"/>
        </a:p>
      </dgm:t>
    </dgm:pt>
  </dgm:ptLst>
  <dgm:cxnLst>
    <dgm:cxn modelId="{A59D282A-2A2E-4FEA-9269-A4C74C03E7FA}" type="presOf" srcId="{786E4651-2CDC-4FFA-A9A0-A81C1431F545}" destId="{DE270D6A-6DD4-44B8-9908-46C0790905D3}" srcOrd="0" destOrd="0" presId="urn:microsoft.com/office/officeart/2005/8/layout/lProcess3"/>
    <dgm:cxn modelId="{930E9164-60ED-4DFF-B268-395DDE58D959}" type="presOf" srcId="{05BC46D6-3B11-4FC2-BBE9-A174ADD2FBC4}" destId="{7BB79A16-0580-41B9-A30D-379E294393C8}" srcOrd="0" destOrd="0" presId="urn:microsoft.com/office/officeart/2005/8/layout/lProcess3"/>
    <dgm:cxn modelId="{27119791-807D-4899-B855-26626336C1D1}" srcId="{05BC46D6-3B11-4FC2-BBE9-A174ADD2FBC4}" destId="{17BFE984-6933-48B0-8417-935D480491A3}" srcOrd="0" destOrd="0" parTransId="{F5A15DAC-F208-4B5B-91E4-6CE708400CBD}" sibTransId="{1B9FE04B-6595-4619-AE63-E394043C26C5}"/>
    <dgm:cxn modelId="{9F00F0E1-2D41-4B24-AD90-8B511FF36CDC}" type="presOf" srcId="{17BFE984-6933-48B0-8417-935D480491A3}" destId="{6F236A87-A493-43ED-8EF2-60ACBC8619E4}" srcOrd="0" destOrd="0" presId="urn:microsoft.com/office/officeart/2005/8/layout/lProcess3"/>
    <dgm:cxn modelId="{9EC8F13E-431E-4BA2-8EE4-FE826F2F138F}" type="presOf" srcId="{07FA9846-EF35-4BA8-A8AE-4A4C0D66F0A7}" destId="{E2B4B52B-8800-4686-B1C0-043ACC523628}" srcOrd="0" destOrd="0" presId="urn:microsoft.com/office/officeart/2005/8/layout/lProcess3"/>
    <dgm:cxn modelId="{F8BF147D-9974-4CEF-841C-B4F94E37C334}" srcId="{07FA9846-EF35-4BA8-A8AE-4A4C0D66F0A7}" destId="{05BC46D6-3B11-4FC2-BBE9-A174ADD2FBC4}" srcOrd="0" destOrd="0" parTransId="{A8A81E32-55BB-4635-8878-B5047EC0FC51}" sibTransId="{AD110BB9-A000-4D76-84AD-5363596B5012}"/>
    <dgm:cxn modelId="{23173E11-BC9F-4373-9076-7B9E0B38AE05}" srcId="{07FA9846-EF35-4BA8-A8AE-4A4C0D66F0A7}" destId="{786E4651-2CDC-4FFA-A9A0-A81C1431F545}" srcOrd="1" destOrd="0" parTransId="{0E0AC0BB-A156-4DAF-97B9-0966CE4F4A2B}" sibTransId="{6CC97058-F5AA-446C-AEE9-E74302FD30A7}"/>
    <dgm:cxn modelId="{40627F22-37EF-4B5B-ABB1-177239F5292D}" type="presParOf" srcId="{E2B4B52B-8800-4686-B1C0-043ACC523628}" destId="{B3E4F581-D707-4051-B43D-B796E948ADA7}" srcOrd="0" destOrd="0" presId="urn:microsoft.com/office/officeart/2005/8/layout/lProcess3"/>
    <dgm:cxn modelId="{A9846343-DACD-4AC5-A76E-B6E6609F8FFB}" type="presParOf" srcId="{B3E4F581-D707-4051-B43D-B796E948ADA7}" destId="{7BB79A16-0580-41B9-A30D-379E294393C8}" srcOrd="0" destOrd="0" presId="urn:microsoft.com/office/officeart/2005/8/layout/lProcess3"/>
    <dgm:cxn modelId="{35642F93-B7FE-4941-8ECE-CDC6D0593879}" type="presParOf" srcId="{B3E4F581-D707-4051-B43D-B796E948ADA7}" destId="{91C130DA-B246-4ABA-868E-22457A0FC337}" srcOrd="1" destOrd="0" presId="urn:microsoft.com/office/officeart/2005/8/layout/lProcess3"/>
    <dgm:cxn modelId="{7765548C-9F13-41EE-B63D-83C99839CB91}" type="presParOf" srcId="{B3E4F581-D707-4051-B43D-B796E948ADA7}" destId="{6F236A87-A493-43ED-8EF2-60ACBC8619E4}" srcOrd="2" destOrd="0" presId="urn:microsoft.com/office/officeart/2005/8/layout/lProcess3"/>
    <dgm:cxn modelId="{011C804C-F2A3-4237-BC13-6530F27B2439}" type="presParOf" srcId="{E2B4B52B-8800-4686-B1C0-043ACC523628}" destId="{EB3A416B-AB29-4C2E-B1A0-9D82DF5CD213}" srcOrd="1" destOrd="0" presId="urn:microsoft.com/office/officeart/2005/8/layout/lProcess3"/>
    <dgm:cxn modelId="{26D57597-8D55-4358-9C06-93FE35A5FAEF}" type="presParOf" srcId="{E2B4B52B-8800-4686-B1C0-043ACC523628}" destId="{485C1097-73D0-4ED6-9C9C-140F322ACE92}" srcOrd="2" destOrd="0" presId="urn:microsoft.com/office/officeart/2005/8/layout/lProcess3"/>
    <dgm:cxn modelId="{6442E75E-A7C6-446E-88C2-69F535F5BEBC}" type="presParOf" srcId="{485C1097-73D0-4ED6-9C9C-140F322ACE92}" destId="{DE270D6A-6DD4-44B8-9908-46C0790905D3}"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1902E-4CA6-4A32-8A75-DB3E5FEE93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15F673C-5F89-4538-B0C1-40A6CDC839C8}">
      <dgm:prSet custT="1"/>
      <dgm:spPr>
        <a:solidFill>
          <a:srgbClr val="002060"/>
        </a:solidFill>
      </dgm:spPr>
      <dgm:t>
        <a:bodyPr/>
        <a:lstStyle/>
        <a:p>
          <a:pPr algn="ctr" rtl="0"/>
          <a:r>
            <a:rPr lang="it-IT" sz="2800" dirty="0" smtClean="0"/>
            <a:t>Poi interviene </a:t>
          </a:r>
        </a:p>
        <a:p>
          <a:pPr algn="ctr" rtl="0"/>
          <a:r>
            <a:rPr lang="it-IT" sz="2800" dirty="0" smtClean="0"/>
            <a:t>Il Codice degli appalti pubblici</a:t>
          </a:r>
        </a:p>
        <a:p>
          <a:pPr algn="l" rtl="0"/>
          <a:r>
            <a:rPr lang="it-IT" sz="2800" dirty="0" smtClean="0"/>
            <a:t>                    </a:t>
          </a:r>
          <a:r>
            <a:rPr lang="it-IT" sz="2400" dirty="0" smtClean="0"/>
            <a:t>(</a:t>
          </a:r>
          <a:r>
            <a:rPr lang="it-IT" sz="2400" dirty="0" smtClean="0">
              <a:hlinkClick xmlns:r="http://schemas.openxmlformats.org/officeDocument/2006/relationships" r:id="rId1"/>
            </a:rPr>
            <a:t>d.lgs.163 del 12 aprile 2006</a:t>
          </a:r>
          <a:r>
            <a:rPr lang="it-IT" sz="2400" dirty="0" smtClean="0"/>
            <a:t>)</a:t>
          </a:r>
        </a:p>
        <a:p>
          <a:pPr algn="l" rtl="0"/>
          <a:r>
            <a:rPr lang="it-IT" sz="2900" dirty="0" smtClean="0">
              <a:solidFill>
                <a:srgbClr val="FFFF00"/>
              </a:solidFill>
            </a:rPr>
            <a:t>Abrogato con il </a:t>
          </a:r>
          <a:r>
            <a:rPr lang="it-IT" sz="2900" dirty="0" smtClean="0">
              <a:solidFill>
                <a:srgbClr val="FFFF00"/>
              </a:solidFill>
              <a:hlinkClick xmlns:r="http://schemas.openxmlformats.org/officeDocument/2006/relationships" r:id="rId2"/>
            </a:rPr>
            <a:t>d.lgs.50/2016, art.217</a:t>
          </a:r>
          <a:r>
            <a:rPr lang="it-IT" sz="2900" dirty="0" smtClean="0">
              <a:solidFill>
                <a:srgbClr val="FFFF00"/>
              </a:solidFill>
            </a:rPr>
            <a:t>, co.1, </a:t>
          </a:r>
          <a:r>
            <a:rPr lang="it-IT" sz="2900" dirty="0" err="1" smtClean="0">
              <a:solidFill>
                <a:srgbClr val="FFFF00"/>
              </a:solidFill>
            </a:rPr>
            <a:t>lett.e</a:t>
          </a:r>
          <a:endParaRPr lang="it-IT" sz="2900" dirty="0">
            <a:solidFill>
              <a:srgbClr val="FFFF00"/>
            </a:solidFill>
          </a:endParaRPr>
        </a:p>
      </dgm:t>
    </dgm:pt>
    <dgm:pt modelId="{00A57B48-80F8-4081-9F97-76B7053974FB}" type="parTrans" cxnId="{1846709D-F6D1-4744-AF4E-B51B2FCBD0E7}">
      <dgm:prSet/>
      <dgm:spPr/>
      <dgm:t>
        <a:bodyPr/>
        <a:lstStyle/>
        <a:p>
          <a:endParaRPr lang="it-IT"/>
        </a:p>
      </dgm:t>
    </dgm:pt>
    <dgm:pt modelId="{626039E7-8D55-4DEC-837D-F2D5DDE864CE}" type="sibTrans" cxnId="{1846709D-F6D1-4744-AF4E-B51B2FCBD0E7}">
      <dgm:prSet/>
      <dgm:spPr/>
      <dgm:t>
        <a:bodyPr/>
        <a:lstStyle/>
        <a:p>
          <a:endParaRPr lang="it-IT"/>
        </a:p>
      </dgm:t>
    </dgm:pt>
    <dgm:pt modelId="{3C3517C8-58DE-431F-808B-62F3EF7AC2A8}" type="pres">
      <dgm:prSet presAssocID="{14B1902E-4CA6-4A32-8A75-DB3E5FEE9323}" presName="linear" presStyleCnt="0">
        <dgm:presLayoutVars>
          <dgm:animLvl val="lvl"/>
          <dgm:resizeHandles val="exact"/>
        </dgm:presLayoutVars>
      </dgm:prSet>
      <dgm:spPr/>
      <dgm:t>
        <a:bodyPr/>
        <a:lstStyle/>
        <a:p>
          <a:endParaRPr lang="it-IT"/>
        </a:p>
      </dgm:t>
    </dgm:pt>
    <dgm:pt modelId="{46159D53-EFEF-4CF5-8828-EA3B5C888CA2}" type="pres">
      <dgm:prSet presAssocID="{415F673C-5F89-4538-B0C1-40A6CDC839C8}" presName="parentText" presStyleLbl="node1" presStyleIdx="0" presStyleCnt="1" custScaleX="103252" custScaleY="454206" custLinFactNeighborX="980" custLinFactNeighborY="1982">
        <dgm:presLayoutVars>
          <dgm:chMax val="0"/>
          <dgm:bulletEnabled val="1"/>
        </dgm:presLayoutVars>
      </dgm:prSet>
      <dgm:spPr/>
      <dgm:t>
        <a:bodyPr/>
        <a:lstStyle/>
        <a:p>
          <a:endParaRPr lang="it-IT"/>
        </a:p>
      </dgm:t>
    </dgm:pt>
  </dgm:ptLst>
  <dgm:cxnLst>
    <dgm:cxn modelId="{0B71B9B2-6865-46F4-88CC-882F4B6AA485}" type="presOf" srcId="{415F673C-5F89-4538-B0C1-40A6CDC839C8}" destId="{46159D53-EFEF-4CF5-8828-EA3B5C888CA2}" srcOrd="0" destOrd="0" presId="urn:microsoft.com/office/officeart/2005/8/layout/vList2"/>
    <dgm:cxn modelId="{29DB242E-5C5C-402E-884A-417EB56AAF81}" type="presOf" srcId="{14B1902E-4CA6-4A32-8A75-DB3E5FEE9323}" destId="{3C3517C8-58DE-431F-808B-62F3EF7AC2A8}" srcOrd="0" destOrd="0" presId="urn:microsoft.com/office/officeart/2005/8/layout/vList2"/>
    <dgm:cxn modelId="{1846709D-F6D1-4744-AF4E-B51B2FCBD0E7}" srcId="{14B1902E-4CA6-4A32-8A75-DB3E5FEE9323}" destId="{415F673C-5F89-4538-B0C1-40A6CDC839C8}" srcOrd="0" destOrd="0" parTransId="{00A57B48-80F8-4081-9F97-76B7053974FB}" sibTransId="{626039E7-8D55-4DEC-837D-F2D5DDE864CE}"/>
    <dgm:cxn modelId="{460A8620-C213-4A05-BB22-32B799F21189}" type="presParOf" srcId="{3C3517C8-58DE-431F-808B-62F3EF7AC2A8}" destId="{46159D53-EFEF-4CF5-8828-EA3B5C888CA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B897B-94F9-4900-B474-9ECD4396170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024AD312-A40F-4C6A-B3CF-016B392C8CF7}">
      <dgm:prSet custT="1"/>
      <dgm:spPr>
        <a:solidFill>
          <a:srgbClr val="002060"/>
        </a:solidFill>
      </dgm:spPr>
      <dgm:t>
        <a:bodyPr/>
        <a:lstStyle/>
        <a:p>
          <a:pPr rtl="0"/>
          <a:r>
            <a:rPr lang="it-IT" sz="4600" dirty="0" smtClean="0"/>
            <a:t>Che fine hanno fatto i                  </a:t>
          </a:r>
          <a:r>
            <a:rPr lang="it-IT" sz="6000" dirty="0" smtClean="0"/>
            <a:t>piani di sicurezza  </a:t>
          </a:r>
          <a:r>
            <a:rPr lang="it-IT" sz="3600" dirty="0" smtClean="0"/>
            <a:t>nel codice degli appalti pubblici?</a:t>
          </a:r>
          <a:endParaRPr lang="it-IT" sz="3600" dirty="0"/>
        </a:p>
      </dgm:t>
    </dgm:pt>
    <dgm:pt modelId="{44596950-9630-4E60-B919-7CF565E7CA24}" type="parTrans" cxnId="{4C2FDBE5-B981-4BFA-94C8-44D1C52908E6}">
      <dgm:prSet/>
      <dgm:spPr/>
      <dgm:t>
        <a:bodyPr/>
        <a:lstStyle/>
        <a:p>
          <a:endParaRPr lang="it-IT"/>
        </a:p>
      </dgm:t>
    </dgm:pt>
    <dgm:pt modelId="{3D5C2529-2422-43CA-8C2B-DC704730843B}" type="sibTrans" cxnId="{4C2FDBE5-B981-4BFA-94C8-44D1C52908E6}">
      <dgm:prSet/>
      <dgm:spPr/>
      <dgm:t>
        <a:bodyPr/>
        <a:lstStyle/>
        <a:p>
          <a:endParaRPr lang="it-IT"/>
        </a:p>
      </dgm:t>
    </dgm:pt>
    <dgm:pt modelId="{56137BBD-FAE9-4062-86D4-9C4D0B407315}" type="pres">
      <dgm:prSet presAssocID="{BE1B897B-94F9-4900-B474-9ECD43961701}" presName="Name0" presStyleCnt="0">
        <dgm:presLayoutVars>
          <dgm:chPref val="3"/>
          <dgm:dir/>
          <dgm:animLvl val="lvl"/>
          <dgm:resizeHandles/>
        </dgm:presLayoutVars>
      </dgm:prSet>
      <dgm:spPr/>
      <dgm:t>
        <a:bodyPr/>
        <a:lstStyle/>
        <a:p>
          <a:endParaRPr lang="it-IT"/>
        </a:p>
      </dgm:t>
    </dgm:pt>
    <dgm:pt modelId="{3CFD16F7-BF19-47A2-8DC8-067C736DE3EF}" type="pres">
      <dgm:prSet presAssocID="{024AD312-A40F-4C6A-B3CF-016B392C8CF7}" presName="horFlow" presStyleCnt="0"/>
      <dgm:spPr/>
    </dgm:pt>
    <dgm:pt modelId="{22F1726A-1E5A-4718-8287-E1BB246FCF0D}" type="pres">
      <dgm:prSet presAssocID="{024AD312-A40F-4C6A-B3CF-016B392C8CF7}" presName="bigChev" presStyleLbl="node1" presStyleIdx="0" presStyleCnt="1" custScaleY="137490"/>
      <dgm:spPr/>
      <dgm:t>
        <a:bodyPr/>
        <a:lstStyle/>
        <a:p>
          <a:endParaRPr lang="it-IT"/>
        </a:p>
      </dgm:t>
    </dgm:pt>
  </dgm:ptLst>
  <dgm:cxnLst>
    <dgm:cxn modelId="{01389115-2637-4DFA-B0F6-5D265643C450}" type="presOf" srcId="{BE1B897B-94F9-4900-B474-9ECD43961701}" destId="{56137BBD-FAE9-4062-86D4-9C4D0B407315}" srcOrd="0" destOrd="0" presId="urn:microsoft.com/office/officeart/2005/8/layout/lProcess3"/>
    <dgm:cxn modelId="{4C2FDBE5-B981-4BFA-94C8-44D1C52908E6}" srcId="{BE1B897B-94F9-4900-B474-9ECD43961701}" destId="{024AD312-A40F-4C6A-B3CF-016B392C8CF7}" srcOrd="0" destOrd="0" parTransId="{44596950-9630-4E60-B919-7CF565E7CA24}" sibTransId="{3D5C2529-2422-43CA-8C2B-DC704730843B}"/>
    <dgm:cxn modelId="{A864A89C-EE9A-409F-A301-4FA2E0EBCCE4}" type="presOf" srcId="{024AD312-A40F-4C6A-B3CF-016B392C8CF7}" destId="{22F1726A-1E5A-4718-8287-E1BB246FCF0D}" srcOrd="0" destOrd="0" presId="urn:microsoft.com/office/officeart/2005/8/layout/lProcess3"/>
    <dgm:cxn modelId="{DE047A57-2D60-4EFF-B3E3-70066D7B3524}" type="presParOf" srcId="{56137BBD-FAE9-4062-86D4-9C4D0B407315}" destId="{3CFD16F7-BF19-47A2-8DC8-067C736DE3EF}" srcOrd="0" destOrd="0" presId="urn:microsoft.com/office/officeart/2005/8/layout/lProcess3"/>
    <dgm:cxn modelId="{EEFCF0F7-C75A-4A27-8802-051D8F880C45}" type="presParOf" srcId="{3CFD16F7-BF19-47A2-8DC8-067C736DE3EF}" destId="{22F1726A-1E5A-4718-8287-E1BB246FCF0D}"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7DB199-2FA0-4C6A-9348-CA1A0AFA513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DE9BB15E-08AD-4267-B489-C5256FB9F1F2}">
      <dgm:prSet/>
      <dgm:spPr/>
      <dgm:t>
        <a:bodyPr/>
        <a:lstStyle/>
        <a:p>
          <a:pPr rtl="0"/>
          <a:r>
            <a:rPr lang="it-IT" b="1" dirty="0" smtClean="0"/>
            <a:t>APPALTO GENUINO</a:t>
          </a:r>
          <a:endParaRPr lang="it-IT" dirty="0"/>
        </a:p>
      </dgm:t>
    </dgm:pt>
    <dgm:pt modelId="{25930DA0-1DF7-444F-A581-6895D6C17189}" type="parTrans" cxnId="{66774F0C-AFFD-48EA-A227-3669719D0873}">
      <dgm:prSet/>
      <dgm:spPr/>
      <dgm:t>
        <a:bodyPr/>
        <a:lstStyle/>
        <a:p>
          <a:endParaRPr lang="it-IT"/>
        </a:p>
      </dgm:t>
    </dgm:pt>
    <dgm:pt modelId="{39ACA47E-A01B-4151-960A-5B66F7A25942}" type="sibTrans" cxnId="{66774F0C-AFFD-48EA-A227-3669719D0873}">
      <dgm:prSet/>
      <dgm:spPr/>
      <dgm:t>
        <a:bodyPr/>
        <a:lstStyle/>
        <a:p>
          <a:endParaRPr lang="it-IT"/>
        </a:p>
      </dgm:t>
    </dgm:pt>
    <dgm:pt modelId="{46DAFCF5-7F12-499A-A02E-241D21A0B700}" type="pres">
      <dgm:prSet presAssocID="{6D7DB199-2FA0-4C6A-9348-CA1A0AFA513F}" presName="Name0" presStyleCnt="0">
        <dgm:presLayoutVars>
          <dgm:chMax val="7"/>
          <dgm:dir/>
          <dgm:animLvl val="lvl"/>
          <dgm:resizeHandles val="exact"/>
        </dgm:presLayoutVars>
      </dgm:prSet>
      <dgm:spPr/>
      <dgm:t>
        <a:bodyPr/>
        <a:lstStyle/>
        <a:p>
          <a:endParaRPr lang="it-IT"/>
        </a:p>
      </dgm:t>
    </dgm:pt>
    <dgm:pt modelId="{09CD2239-2313-4B41-B234-AFC7874836A1}" type="pres">
      <dgm:prSet presAssocID="{DE9BB15E-08AD-4267-B489-C5256FB9F1F2}" presName="circle1" presStyleLbl="node1" presStyleIdx="0" presStyleCnt="1"/>
      <dgm:spPr/>
    </dgm:pt>
    <dgm:pt modelId="{096D37C7-C07B-4C9B-AEA2-54ACA6CF36DC}" type="pres">
      <dgm:prSet presAssocID="{DE9BB15E-08AD-4267-B489-C5256FB9F1F2}" presName="space" presStyleCnt="0"/>
      <dgm:spPr/>
    </dgm:pt>
    <dgm:pt modelId="{808C7927-02A0-45CE-B263-9B2EBB0A7C99}" type="pres">
      <dgm:prSet presAssocID="{DE9BB15E-08AD-4267-B489-C5256FB9F1F2}" presName="rect1" presStyleLbl="alignAcc1" presStyleIdx="0" presStyleCnt="1"/>
      <dgm:spPr/>
      <dgm:t>
        <a:bodyPr/>
        <a:lstStyle/>
        <a:p>
          <a:endParaRPr lang="it-IT"/>
        </a:p>
      </dgm:t>
    </dgm:pt>
    <dgm:pt modelId="{2FECD042-B856-4104-8137-ABA2A9D496D1}" type="pres">
      <dgm:prSet presAssocID="{DE9BB15E-08AD-4267-B489-C5256FB9F1F2}" presName="rect1ParTxNoCh" presStyleLbl="alignAcc1" presStyleIdx="0" presStyleCnt="1">
        <dgm:presLayoutVars>
          <dgm:chMax val="1"/>
          <dgm:bulletEnabled val="1"/>
        </dgm:presLayoutVars>
      </dgm:prSet>
      <dgm:spPr/>
      <dgm:t>
        <a:bodyPr/>
        <a:lstStyle/>
        <a:p>
          <a:endParaRPr lang="it-IT"/>
        </a:p>
      </dgm:t>
    </dgm:pt>
  </dgm:ptLst>
  <dgm:cxnLst>
    <dgm:cxn modelId="{66774F0C-AFFD-48EA-A227-3669719D0873}" srcId="{6D7DB199-2FA0-4C6A-9348-CA1A0AFA513F}" destId="{DE9BB15E-08AD-4267-B489-C5256FB9F1F2}" srcOrd="0" destOrd="0" parTransId="{25930DA0-1DF7-444F-A581-6895D6C17189}" sibTransId="{39ACA47E-A01B-4151-960A-5B66F7A25942}"/>
    <dgm:cxn modelId="{61AF6AFE-43F7-4D43-AB63-BC339915E473}" type="presOf" srcId="{DE9BB15E-08AD-4267-B489-C5256FB9F1F2}" destId="{2FECD042-B856-4104-8137-ABA2A9D496D1}" srcOrd="1" destOrd="0" presId="urn:microsoft.com/office/officeart/2005/8/layout/target3"/>
    <dgm:cxn modelId="{DC61046E-F13A-4378-A2E0-F00B002B9F1B}" type="presOf" srcId="{DE9BB15E-08AD-4267-B489-C5256FB9F1F2}" destId="{808C7927-02A0-45CE-B263-9B2EBB0A7C99}" srcOrd="0" destOrd="0" presId="urn:microsoft.com/office/officeart/2005/8/layout/target3"/>
    <dgm:cxn modelId="{F2260CA8-8E6E-47A1-AC4B-CA3FCD1F71F2}" type="presOf" srcId="{6D7DB199-2FA0-4C6A-9348-CA1A0AFA513F}" destId="{46DAFCF5-7F12-499A-A02E-241D21A0B700}" srcOrd="0" destOrd="0" presId="urn:microsoft.com/office/officeart/2005/8/layout/target3"/>
    <dgm:cxn modelId="{EAE6CB9B-F7E4-422E-A233-18A546C9EB89}" type="presParOf" srcId="{46DAFCF5-7F12-499A-A02E-241D21A0B700}" destId="{09CD2239-2313-4B41-B234-AFC7874836A1}" srcOrd="0" destOrd="0" presId="urn:microsoft.com/office/officeart/2005/8/layout/target3"/>
    <dgm:cxn modelId="{C741DDE1-3E74-492A-A1BE-9AC04EAFCF49}" type="presParOf" srcId="{46DAFCF5-7F12-499A-A02E-241D21A0B700}" destId="{096D37C7-C07B-4C9B-AEA2-54ACA6CF36DC}" srcOrd="1" destOrd="0" presId="urn:microsoft.com/office/officeart/2005/8/layout/target3"/>
    <dgm:cxn modelId="{EB28FA25-9B0A-48B2-9A1C-D451F5B4B87F}" type="presParOf" srcId="{46DAFCF5-7F12-499A-A02E-241D21A0B700}" destId="{808C7927-02A0-45CE-B263-9B2EBB0A7C99}" srcOrd="2" destOrd="0" presId="urn:microsoft.com/office/officeart/2005/8/layout/target3"/>
    <dgm:cxn modelId="{45EC8B68-FDC7-4C5E-B016-3877AC12A459}" type="presParOf" srcId="{46DAFCF5-7F12-499A-A02E-241D21A0B700}" destId="{2FECD042-B856-4104-8137-ABA2A9D496D1}"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17A18E-4C32-4566-B39F-F662970B8947}">
      <dsp:nvSpPr>
        <dsp:cNvPr id="0" name=""/>
        <dsp:cNvSpPr/>
      </dsp:nvSpPr>
      <dsp:spPr>
        <a:xfrm>
          <a:off x="1440182" y="0"/>
          <a:ext cx="4525963" cy="4525963"/>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1499A0B-15AB-4DAE-BA2D-3B9DB0E51211}">
      <dsp:nvSpPr>
        <dsp:cNvPr id="0" name=""/>
        <dsp:cNvSpPr/>
      </dsp:nvSpPr>
      <dsp:spPr>
        <a:xfrm>
          <a:off x="3775352" y="453038"/>
          <a:ext cx="2941875" cy="321767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it-IT" sz="3700" kern="1200" dirty="0" smtClean="0"/>
            <a:t>Ricordate il contenuto del programma del corso?</a:t>
          </a:r>
          <a:endParaRPr lang="it-IT" sz="3700" kern="1200" dirty="0"/>
        </a:p>
      </dsp:txBody>
      <dsp:txXfrm>
        <a:off x="3775352" y="453038"/>
        <a:ext cx="2941875" cy="32176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79A16-0580-41B9-A30D-379E294393C8}">
      <dsp:nvSpPr>
        <dsp:cNvPr id="0" name=""/>
        <dsp:cNvSpPr/>
      </dsp:nvSpPr>
      <dsp:spPr>
        <a:xfrm>
          <a:off x="2388" y="196364"/>
          <a:ext cx="4793307" cy="1917322"/>
        </a:xfrm>
        <a:prstGeom prst="chevron">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endParaRPr lang="it-IT" sz="6500" kern="1200" dirty="0"/>
        </a:p>
      </dsp:txBody>
      <dsp:txXfrm>
        <a:off x="2388" y="196364"/>
        <a:ext cx="4793307" cy="1917322"/>
      </dsp:txXfrm>
    </dsp:sp>
    <dsp:sp modelId="{6F236A87-A493-43ED-8EF2-60ACBC8619E4}">
      <dsp:nvSpPr>
        <dsp:cNvPr id="0" name=""/>
        <dsp:cNvSpPr/>
      </dsp:nvSpPr>
      <dsp:spPr>
        <a:xfrm>
          <a:off x="4174954" y="971540"/>
          <a:ext cx="3978445" cy="1591378"/>
        </a:xfrm>
        <a:prstGeom prst="chevron">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it-IT" sz="2900" kern="1200" dirty="0" smtClean="0"/>
            <a:t>Il d.lgs. </a:t>
          </a:r>
          <a:r>
            <a:rPr lang="it-IT" sz="2900" kern="1200" dirty="0" smtClean="0">
              <a:hlinkClick xmlns:r="http://schemas.openxmlformats.org/officeDocument/2006/relationships" r:id="rId2"/>
            </a:rPr>
            <a:t>494/96 </a:t>
          </a:r>
          <a:r>
            <a:rPr lang="it-IT" sz="2900" kern="1200" dirty="0" smtClean="0"/>
            <a:t>modificato ed integrato dal d.lgs. </a:t>
          </a:r>
          <a:r>
            <a:rPr lang="it-IT" sz="2900" kern="1200" dirty="0" smtClean="0">
              <a:hlinkClick xmlns:r="http://schemas.openxmlformats.org/officeDocument/2006/relationships" r:id="rId3"/>
            </a:rPr>
            <a:t>528/99</a:t>
          </a:r>
          <a:endParaRPr lang="it-IT" sz="2900" kern="1200" dirty="0"/>
        </a:p>
      </dsp:txBody>
      <dsp:txXfrm>
        <a:off x="4174954" y="971540"/>
        <a:ext cx="3978445" cy="1591378"/>
      </dsp:txXfrm>
    </dsp:sp>
    <dsp:sp modelId="{DE270D6A-6DD4-44B8-9908-46C0790905D3}">
      <dsp:nvSpPr>
        <dsp:cNvPr id="0" name=""/>
        <dsp:cNvSpPr/>
      </dsp:nvSpPr>
      <dsp:spPr>
        <a:xfrm>
          <a:off x="2388" y="2382112"/>
          <a:ext cx="4793307" cy="1917322"/>
        </a:xfrm>
        <a:prstGeom prst="chevron">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endParaRPr lang="it-IT" sz="6500" kern="1200" dirty="0"/>
        </a:p>
      </dsp:txBody>
      <dsp:txXfrm>
        <a:off x="2388" y="2382112"/>
        <a:ext cx="4793307" cy="19173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59D53-EFEF-4CF5-8828-EA3B5C888CA2}">
      <dsp:nvSpPr>
        <dsp:cNvPr id="0" name=""/>
        <dsp:cNvSpPr/>
      </dsp:nvSpPr>
      <dsp:spPr>
        <a:xfrm>
          <a:off x="0" y="5482"/>
          <a:ext cx="9145016" cy="2802805"/>
        </a:xfrm>
        <a:prstGeom prst="roundRect">
          <a:avLst/>
        </a:prstGeom>
        <a:solidFill>
          <a:srgbClr val="00206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it-IT" sz="2800" kern="1200" dirty="0" smtClean="0"/>
            <a:t>Poi interviene </a:t>
          </a:r>
        </a:p>
        <a:p>
          <a:pPr lvl="0" algn="ctr" defTabSz="1244600" rtl="0">
            <a:lnSpc>
              <a:spcPct val="90000"/>
            </a:lnSpc>
            <a:spcBef>
              <a:spcPct val="0"/>
            </a:spcBef>
            <a:spcAft>
              <a:spcPct val="35000"/>
            </a:spcAft>
          </a:pPr>
          <a:r>
            <a:rPr lang="it-IT" sz="2800" kern="1200" dirty="0" smtClean="0"/>
            <a:t>Il Codice degli appalti pubblici</a:t>
          </a:r>
        </a:p>
        <a:p>
          <a:pPr lvl="0" algn="l" defTabSz="1244600" rtl="0">
            <a:lnSpc>
              <a:spcPct val="90000"/>
            </a:lnSpc>
            <a:spcBef>
              <a:spcPct val="0"/>
            </a:spcBef>
            <a:spcAft>
              <a:spcPct val="35000"/>
            </a:spcAft>
          </a:pPr>
          <a:r>
            <a:rPr lang="it-IT" sz="2800" kern="1200" dirty="0" smtClean="0"/>
            <a:t>                    </a:t>
          </a:r>
          <a:r>
            <a:rPr lang="it-IT" sz="2400" kern="1200" dirty="0" smtClean="0"/>
            <a:t>(</a:t>
          </a:r>
          <a:r>
            <a:rPr lang="it-IT" sz="2400" kern="1200" dirty="0" smtClean="0">
              <a:hlinkClick xmlns:r="http://schemas.openxmlformats.org/officeDocument/2006/relationships" r:id="rId1"/>
            </a:rPr>
            <a:t>d.lgs.163 del 12 aprile 2006</a:t>
          </a:r>
          <a:r>
            <a:rPr lang="it-IT" sz="2400" kern="1200" dirty="0" smtClean="0"/>
            <a:t>)</a:t>
          </a:r>
        </a:p>
        <a:p>
          <a:pPr lvl="0" algn="l" defTabSz="1244600" rtl="0">
            <a:lnSpc>
              <a:spcPct val="90000"/>
            </a:lnSpc>
            <a:spcBef>
              <a:spcPct val="0"/>
            </a:spcBef>
            <a:spcAft>
              <a:spcPct val="35000"/>
            </a:spcAft>
          </a:pPr>
          <a:r>
            <a:rPr lang="it-IT" sz="2900" kern="1200" dirty="0" smtClean="0">
              <a:solidFill>
                <a:srgbClr val="FFFF00"/>
              </a:solidFill>
            </a:rPr>
            <a:t>Abrogato con il </a:t>
          </a:r>
          <a:r>
            <a:rPr lang="it-IT" sz="2900" kern="1200" dirty="0" smtClean="0">
              <a:solidFill>
                <a:srgbClr val="FFFF00"/>
              </a:solidFill>
              <a:hlinkClick xmlns:r="http://schemas.openxmlformats.org/officeDocument/2006/relationships" r:id="rId2"/>
            </a:rPr>
            <a:t>d.lgs.50/2016, art.217</a:t>
          </a:r>
          <a:r>
            <a:rPr lang="it-IT" sz="2900" kern="1200" dirty="0" smtClean="0">
              <a:solidFill>
                <a:srgbClr val="FFFF00"/>
              </a:solidFill>
            </a:rPr>
            <a:t>, co.1, </a:t>
          </a:r>
          <a:r>
            <a:rPr lang="it-IT" sz="2900" kern="1200" dirty="0" err="1" smtClean="0">
              <a:solidFill>
                <a:srgbClr val="FFFF00"/>
              </a:solidFill>
            </a:rPr>
            <a:t>lett.e</a:t>
          </a:r>
          <a:endParaRPr lang="it-IT" sz="2900" kern="1200" dirty="0">
            <a:solidFill>
              <a:srgbClr val="FFFF00"/>
            </a:solidFill>
          </a:endParaRPr>
        </a:p>
      </dsp:txBody>
      <dsp:txXfrm>
        <a:off x="0" y="5482"/>
        <a:ext cx="9145016" cy="28028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F1726A-1E5A-4718-8287-E1BB246FCF0D}">
      <dsp:nvSpPr>
        <dsp:cNvPr id="0" name=""/>
        <dsp:cNvSpPr/>
      </dsp:nvSpPr>
      <dsp:spPr>
        <a:xfrm>
          <a:off x="4048" y="184866"/>
          <a:ext cx="8283167" cy="455541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lvl="0" algn="ctr" defTabSz="2044700" rtl="0">
            <a:lnSpc>
              <a:spcPct val="90000"/>
            </a:lnSpc>
            <a:spcBef>
              <a:spcPct val="0"/>
            </a:spcBef>
            <a:spcAft>
              <a:spcPct val="35000"/>
            </a:spcAft>
          </a:pPr>
          <a:r>
            <a:rPr lang="it-IT" sz="4600" kern="1200" dirty="0" smtClean="0"/>
            <a:t>Che fine hanno fatto i                  </a:t>
          </a:r>
          <a:r>
            <a:rPr lang="it-IT" sz="6000" kern="1200" dirty="0" smtClean="0"/>
            <a:t>piani di sicurezza  </a:t>
          </a:r>
          <a:r>
            <a:rPr lang="it-IT" sz="3600" kern="1200" dirty="0" smtClean="0"/>
            <a:t>nel codice degli appalti pubblici?</a:t>
          </a:r>
          <a:endParaRPr lang="it-IT" sz="3600" kern="1200" dirty="0"/>
        </a:p>
      </dsp:txBody>
      <dsp:txXfrm>
        <a:off x="4048" y="184866"/>
        <a:ext cx="8283167" cy="45554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D2239-2313-4B41-B234-AFC7874836A1}">
      <dsp:nvSpPr>
        <dsp:cNvPr id="0" name=""/>
        <dsp:cNvSpPr/>
      </dsp:nvSpPr>
      <dsp:spPr>
        <a:xfrm>
          <a:off x="0" y="0"/>
          <a:ext cx="3429000" cy="3429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C7927-02A0-45CE-B263-9B2EBB0A7C99}">
      <dsp:nvSpPr>
        <dsp:cNvPr id="0" name=""/>
        <dsp:cNvSpPr/>
      </dsp:nvSpPr>
      <dsp:spPr>
        <a:xfrm>
          <a:off x="1714500" y="0"/>
          <a:ext cx="7429500" cy="342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it-IT" sz="6500" b="1" kern="1200" dirty="0" smtClean="0"/>
            <a:t>APPALTO GENUINO</a:t>
          </a:r>
          <a:endParaRPr lang="it-IT" sz="6500" kern="1200" dirty="0"/>
        </a:p>
      </dsp:txBody>
      <dsp:txXfrm>
        <a:off x="1714500" y="0"/>
        <a:ext cx="7429500" cy="3429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8990A-6FC0-4F00-BCF8-5019D544ED27}" type="datetimeFigureOut">
              <a:rPr lang="it-IT" smtClean="0"/>
              <a:pPr/>
              <a:t>26/03/2018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8BEAD-CF68-4734-83E5-0B44EA412DE6}" type="slidenum">
              <a:rPr lang="it-IT" smtClean="0"/>
              <a:pPr/>
              <a:t>‹N›</a:t>
            </a:fld>
            <a:endParaRPr lang="it-IT"/>
          </a:p>
        </p:txBody>
      </p:sp>
    </p:spTree>
    <p:extLst>
      <p:ext uri="{BB962C8B-B14F-4D97-AF65-F5344CB8AC3E}">
        <p14:creationId xmlns="" xmlns:p14="http://schemas.microsoft.com/office/powerpoint/2010/main" val="145136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FFFFFF"/>
              </a:solidFill>
              <a:latin typeface="Garamond" pitchFamily="18" charset="0"/>
            </a:endParaRPr>
          </a:p>
        </p:txBody>
      </p:sp>
      <p:sp>
        <p:nvSpPr>
          <p:cNvPr id="32153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it-IT" noProof="0" smtClean="0"/>
              <a:t>Fare clic per modificare lo stile del titolo</a:t>
            </a:r>
          </a:p>
        </p:txBody>
      </p:sp>
      <p:sp>
        <p:nvSpPr>
          <p:cNvPr id="3215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it-IT" noProof="0" smtClean="0"/>
              <a:t>Fare clic per modificare lo stile del sottotitolo dello schema</a:t>
            </a:r>
          </a:p>
        </p:txBody>
      </p:sp>
      <p:sp>
        <p:nvSpPr>
          <p:cNvPr id="5" name="Rectangle 5"/>
          <p:cNvSpPr>
            <a:spLocks noGrp="1" noChangeArrowheads="1"/>
          </p:cNvSpPr>
          <p:nvPr>
            <p:ph type="ftr" sz="quarter" idx="10"/>
          </p:nvPr>
        </p:nvSpPr>
        <p:spPr/>
        <p:txBody>
          <a:bodyPr/>
          <a:lstStyle>
            <a:lvl1pPr>
              <a:defRPr/>
            </a:lvl1pPr>
          </a:lstStyle>
          <a:p>
            <a:pPr>
              <a:defRPr/>
            </a:pPr>
            <a:endParaRPr lang="it-IT"/>
          </a:p>
        </p:txBody>
      </p:sp>
      <p:sp>
        <p:nvSpPr>
          <p:cNvPr id="6" name="Rectangle 6"/>
          <p:cNvSpPr>
            <a:spLocks noGrp="1" noChangeArrowheads="1"/>
          </p:cNvSpPr>
          <p:nvPr>
            <p:ph type="sldNum" sz="quarter" idx="11"/>
          </p:nvPr>
        </p:nvSpPr>
        <p:spPr/>
        <p:txBody>
          <a:bodyPr/>
          <a:lstStyle>
            <a:lvl1pPr>
              <a:defRPr/>
            </a:lvl1pPr>
          </a:lstStyle>
          <a:p>
            <a:pPr>
              <a:defRPr/>
            </a:pPr>
            <a:fld id="{BA6AFBEA-BB49-4F6D-912B-32C6BD237005}" type="slidenum">
              <a:rPr lang="it-IT"/>
              <a:pPr>
                <a:defRPr/>
              </a:pPr>
              <a:t>‹N›</a:t>
            </a:fld>
            <a:endParaRPr lang="it-IT"/>
          </a:p>
        </p:txBody>
      </p:sp>
      <p:sp>
        <p:nvSpPr>
          <p:cNvPr id="7" name="Rectangle 7"/>
          <p:cNvSpPr>
            <a:spLocks noGrp="1" noChangeArrowheads="1"/>
          </p:cNvSpPr>
          <p:nvPr>
            <p:ph type="dt" sz="quarter" idx="12"/>
          </p:nvPr>
        </p:nvSpPr>
        <p:spPr/>
        <p:txBody>
          <a:bodyPr/>
          <a:lstStyle>
            <a:lvl1pPr>
              <a:defRPr/>
            </a:lvl1pPr>
          </a:lstStyle>
          <a:p>
            <a:pPr>
              <a:defRPr/>
            </a:pPr>
            <a:endParaRPr lang="it-IT"/>
          </a:p>
        </p:txBody>
      </p:sp>
    </p:spTree>
    <p:extLst>
      <p:ext uri="{BB962C8B-B14F-4D97-AF65-F5344CB8AC3E}">
        <p14:creationId xmlns="" xmlns:p14="http://schemas.microsoft.com/office/powerpoint/2010/main" val="18523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71E99C-9BAB-4264-BCF5-3D531543223C}" type="slidenum">
              <a:rPr lang="it-IT"/>
              <a:pPr>
                <a:defRPr/>
              </a:pPr>
              <a:t>‹N›</a:t>
            </a:fld>
            <a:endParaRPr lang="it-IT"/>
          </a:p>
        </p:txBody>
      </p:sp>
    </p:spTree>
    <p:extLst>
      <p:ext uri="{BB962C8B-B14F-4D97-AF65-F5344CB8AC3E}">
        <p14:creationId xmlns="" xmlns:p14="http://schemas.microsoft.com/office/powerpoint/2010/main" val="2780500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1"/>
            <a:ext cx="8077200" cy="869950"/>
          </a:xfrm>
        </p:spPr>
        <p:txBody>
          <a:bodyPr/>
          <a:lstStyle>
            <a:lvl1pPr algn="l">
              <a:buNone/>
              <a:defRPr sz="4400" b="0"/>
            </a:lvl1pPr>
          </a:lstStyle>
          <a:p>
            <a:r>
              <a:rPr lang="it-IT" smtClean="0"/>
              <a:t>Fare clic per modificare lo stile del titolo</a:t>
            </a:r>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endParaRPr lang="it-IT">
              <a:solidFill>
                <a:srgbClr val="775F55"/>
              </a:solidFill>
            </a:endParaRPr>
          </a:p>
        </p:txBody>
      </p:sp>
      <p:sp>
        <p:nvSpPr>
          <p:cNvPr id="6"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7" name="Segnaposto numero diapositiva 22"/>
          <p:cNvSpPr>
            <a:spLocks noGrp="1"/>
          </p:cNvSpPr>
          <p:nvPr>
            <p:ph type="sldNum" sz="quarter" idx="12"/>
          </p:nvPr>
        </p:nvSpPr>
        <p:spPr/>
        <p:txBody>
          <a:bodyPr/>
          <a:lstStyle>
            <a:lvl1pPr>
              <a:defRPr/>
            </a:lvl1pPr>
          </a:lstStyle>
          <a:p>
            <a:pPr>
              <a:defRPr/>
            </a:pPr>
            <a:fld id="{7DAC4EFA-60D9-4821-9D4B-881FFC40C2F8}" type="slidenum">
              <a:rPr lang="it-IT"/>
              <a:pPr>
                <a:defRPr/>
              </a:pPr>
              <a:t>‹N›</a:t>
            </a:fld>
            <a:endParaRPr lang="it-IT"/>
          </a:p>
        </p:txBody>
      </p:sp>
    </p:spTree>
    <p:extLst>
      <p:ext uri="{BB962C8B-B14F-4D97-AF65-F5344CB8AC3E}">
        <p14:creationId xmlns="" xmlns:p14="http://schemas.microsoft.com/office/powerpoint/2010/main" val="32536911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5" name="Rettango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ttango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ttango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smtClean="0"/>
              <a:t>Fare clic per modificare stili del testo dello schema</a:t>
            </a:r>
          </a:p>
        </p:txBody>
      </p:sp>
      <p:sp>
        <p:nvSpPr>
          <p:cNvPr id="2" name="Tito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11"/>
          <p:cNvSpPr>
            <a:spLocks noGrp="1"/>
          </p:cNvSpPr>
          <p:nvPr>
            <p:ph type="dt" sz="half" idx="10"/>
          </p:nvPr>
        </p:nvSpPr>
        <p:spPr>
          <a:xfrm>
            <a:off x="6248400" y="6248400"/>
            <a:ext cx="2667000" cy="365125"/>
          </a:xfrm>
        </p:spPr>
        <p:txBody>
          <a:bodyPr rtlCol="0"/>
          <a:lstStyle>
            <a:lvl1pPr>
              <a:defRPr/>
            </a:lvl1pPr>
          </a:lstStyle>
          <a:p>
            <a:pPr>
              <a:defRPr/>
            </a:pPr>
            <a:endParaRPr lang="it-IT">
              <a:solidFill>
                <a:srgbClr val="775F55"/>
              </a:solidFill>
            </a:endParaRPr>
          </a:p>
        </p:txBody>
      </p:sp>
      <p:sp>
        <p:nvSpPr>
          <p:cNvPr id="10" name="Segnaposto numero diapositiva 12"/>
          <p:cNvSpPr>
            <a:spLocks noGrp="1"/>
          </p:cNvSpPr>
          <p:nvPr>
            <p:ph type="sldNum" sz="quarter" idx="11"/>
          </p:nvPr>
        </p:nvSpPr>
        <p:spPr>
          <a:xfrm>
            <a:off x="0" y="4667250"/>
            <a:ext cx="1447800" cy="663575"/>
          </a:xfrm>
        </p:spPr>
        <p:txBody>
          <a:bodyPr rtlCol="0"/>
          <a:lstStyle>
            <a:lvl1pPr>
              <a:defRPr sz="2800"/>
            </a:lvl1pPr>
          </a:lstStyle>
          <a:p>
            <a:pPr>
              <a:defRPr/>
            </a:pPr>
            <a:fld id="{DA083422-43B3-4630-9BF7-81835BE49495}" type="slidenum">
              <a:rPr lang="it-IT"/>
              <a:pPr>
                <a:defRPr/>
              </a:pPr>
              <a:t>‹N›</a:t>
            </a:fld>
            <a:endParaRPr lang="it-IT"/>
          </a:p>
        </p:txBody>
      </p:sp>
      <p:sp>
        <p:nvSpPr>
          <p:cNvPr id="11" name="Segnaposto piè di pagina 13"/>
          <p:cNvSpPr>
            <a:spLocks noGrp="1"/>
          </p:cNvSpPr>
          <p:nvPr>
            <p:ph type="ftr" sz="quarter" idx="12"/>
          </p:nvPr>
        </p:nvSpPr>
        <p:spPr>
          <a:xfrm>
            <a:off x="1600200" y="6248400"/>
            <a:ext cx="4572000" cy="365125"/>
          </a:xfrm>
        </p:spPr>
        <p:txBody>
          <a:bodyPr rtlCol="0"/>
          <a:lstStyle>
            <a:lvl1pPr>
              <a:defRPr/>
            </a:lvl1pPr>
          </a:lstStyle>
          <a:p>
            <a:pPr>
              <a:defRPr/>
            </a:pPr>
            <a:endParaRPr lang="it-IT">
              <a:solidFill>
                <a:srgbClr val="775F55"/>
              </a:solidFill>
            </a:endParaRPr>
          </a:p>
        </p:txBody>
      </p:sp>
    </p:spTree>
    <p:extLst>
      <p:ext uri="{BB962C8B-B14F-4D97-AF65-F5344CB8AC3E}">
        <p14:creationId xmlns="" xmlns:p14="http://schemas.microsoft.com/office/powerpoint/2010/main" val="313907396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solidFill>
                <a:srgbClr val="775F55"/>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B70A4DFD-1186-45A9-BD13-CDE569DE1AE8}" type="slidenum">
              <a:rPr lang="it-IT"/>
              <a:pPr>
                <a:defRPr/>
              </a:pPr>
              <a:t>‹N›</a:t>
            </a:fld>
            <a:endParaRPr lang="it-IT"/>
          </a:p>
        </p:txBody>
      </p:sp>
    </p:spTree>
    <p:extLst>
      <p:ext uri="{BB962C8B-B14F-4D97-AF65-F5344CB8AC3E}">
        <p14:creationId xmlns="" xmlns:p14="http://schemas.microsoft.com/office/powerpoint/2010/main" val="890580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ttango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olo verticale 1"/>
          <p:cNvSpPr>
            <a:spLocks noGrp="1"/>
          </p:cNvSpPr>
          <p:nvPr>
            <p:ph type="title" orient="vert"/>
          </p:nvPr>
        </p:nvSpPr>
        <p:spPr>
          <a:xfrm>
            <a:off x="6553200" y="609601"/>
            <a:ext cx="2057400" cy="55165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609601"/>
            <a:ext cx="5562600" cy="551656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a:xfrm>
            <a:off x="6553200" y="6248400"/>
            <a:ext cx="2209800" cy="365125"/>
          </a:xfrm>
        </p:spPr>
        <p:txBody>
          <a:bodyPr/>
          <a:lstStyle>
            <a:lvl1pPr>
              <a:defRPr/>
            </a:lvl1pPr>
          </a:lstStyle>
          <a:p>
            <a:pPr>
              <a:defRPr/>
            </a:pPr>
            <a:endParaRPr lang="it-IT">
              <a:solidFill>
                <a:srgbClr val="775F55"/>
              </a:solidFill>
            </a:endParaRPr>
          </a:p>
        </p:txBody>
      </p:sp>
      <p:sp>
        <p:nvSpPr>
          <p:cNvPr id="8" name="Segnaposto piè di pagina 4"/>
          <p:cNvSpPr>
            <a:spLocks noGrp="1"/>
          </p:cNvSpPr>
          <p:nvPr>
            <p:ph type="ftr" sz="quarter" idx="11"/>
          </p:nvPr>
        </p:nvSpPr>
        <p:spPr>
          <a:xfrm>
            <a:off x="457200" y="6248400"/>
            <a:ext cx="5573713" cy="365125"/>
          </a:xfrm>
        </p:spPr>
        <p:txBody>
          <a:bodyPr/>
          <a:lstStyle>
            <a:lvl1pPr>
              <a:defRPr/>
            </a:lvl1pPr>
          </a:lstStyle>
          <a:p>
            <a:pPr>
              <a:defRPr/>
            </a:pPr>
            <a:endParaRPr lang="it-IT">
              <a:solidFill>
                <a:srgbClr val="775F55"/>
              </a:solidFill>
            </a:endParaRPr>
          </a:p>
        </p:txBody>
      </p:sp>
      <p:sp>
        <p:nvSpPr>
          <p:cNvPr id="9" name="Segnaposto numero diapositiva 5"/>
          <p:cNvSpPr>
            <a:spLocks noGrp="1"/>
          </p:cNvSpPr>
          <p:nvPr>
            <p:ph type="sldNum" sz="quarter" idx="12"/>
          </p:nvPr>
        </p:nvSpPr>
        <p:spPr>
          <a:xfrm rot="5400000">
            <a:off x="5989638" y="144462"/>
            <a:ext cx="533400" cy="244475"/>
          </a:xfrm>
        </p:spPr>
        <p:txBody>
          <a:bodyPr/>
          <a:lstStyle>
            <a:lvl1pPr>
              <a:defRPr/>
            </a:lvl1pPr>
          </a:lstStyle>
          <a:p>
            <a:pPr>
              <a:defRPr/>
            </a:pPr>
            <a:fld id="{682FA66B-83EB-4B9E-8DD8-784176A5D09B}" type="slidenum">
              <a:rPr lang="it-IT"/>
              <a:pPr>
                <a:defRPr/>
              </a:pPr>
              <a:t>‹N›</a:t>
            </a:fld>
            <a:endParaRPr lang="it-IT"/>
          </a:p>
        </p:txBody>
      </p:sp>
    </p:spTree>
    <p:extLst>
      <p:ext uri="{BB962C8B-B14F-4D97-AF65-F5344CB8AC3E}">
        <p14:creationId xmlns="" xmlns:p14="http://schemas.microsoft.com/office/powerpoint/2010/main" val="324665685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endParaRPr lang="it-IT">
              <a:solidFill>
                <a:srgbClr val="775F55"/>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4" name="Segnaposto numero diapositiva 22"/>
          <p:cNvSpPr>
            <a:spLocks noGrp="1"/>
          </p:cNvSpPr>
          <p:nvPr>
            <p:ph type="sldNum" sz="quarter" idx="12"/>
          </p:nvPr>
        </p:nvSpPr>
        <p:spPr/>
        <p:txBody>
          <a:bodyPr/>
          <a:lstStyle>
            <a:lvl1pPr>
              <a:defRPr/>
            </a:lvl1pPr>
          </a:lstStyle>
          <a:p>
            <a:pPr>
              <a:defRPr/>
            </a:pPr>
            <a:fld id="{01944DDD-7E74-41B0-B73F-4964C57649A4}" type="slidenum">
              <a:rPr lang="it-IT"/>
              <a:pPr>
                <a:defRPr/>
              </a:pPr>
              <a:t>‹N›</a:t>
            </a:fld>
            <a:endParaRPr lang="it-IT"/>
          </a:p>
        </p:txBody>
      </p:sp>
    </p:spTree>
    <p:extLst>
      <p:ext uri="{BB962C8B-B14F-4D97-AF65-F5344CB8AC3E}">
        <p14:creationId xmlns="" xmlns:p14="http://schemas.microsoft.com/office/powerpoint/2010/main" val="9732658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E79779E1-239C-42CC-B4BB-71D7102ADD31}" type="slidenum">
              <a:rPr lang="it-IT"/>
              <a:pPr>
                <a:defRPr/>
              </a:pPr>
              <a:t>‹N›</a:t>
            </a:fld>
            <a:endParaRPr lang="it-IT"/>
          </a:p>
        </p:txBody>
      </p:sp>
    </p:spTree>
    <p:extLst>
      <p:ext uri="{BB962C8B-B14F-4D97-AF65-F5344CB8AC3E}">
        <p14:creationId xmlns="" xmlns:p14="http://schemas.microsoft.com/office/powerpoint/2010/main" val="2581589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65502B-A400-405B-80DE-99F88FDF38F7}" type="slidenum">
              <a:rPr lang="it-IT"/>
              <a:pPr>
                <a:defRPr/>
              </a:pPr>
              <a:t>‹N›</a:t>
            </a:fld>
            <a:endParaRPr lang="it-IT"/>
          </a:p>
        </p:txBody>
      </p:sp>
    </p:spTree>
    <p:extLst>
      <p:ext uri="{BB962C8B-B14F-4D97-AF65-F5344CB8AC3E}">
        <p14:creationId xmlns="" xmlns:p14="http://schemas.microsoft.com/office/powerpoint/2010/main" val="34632566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7F42C1DC-2C35-40EA-B416-3A36C3AF85E6}" type="slidenum">
              <a:rPr lang="it-IT"/>
              <a:pPr>
                <a:defRPr/>
              </a:pPr>
              <a:t>‹N›</a:t>
            </a:fld>
            <a:endParaRPr lang="it-IT"/>
          </a:p>
        </p:txBody>
      </p:sp>
    </p:spTree>
    <p:extLst>
      <p:ext uri="{BB962C8B-B14F-4D97-AF65-F5344CB8AC3E}">
        <p14:creationId xmlns="" xmlns:p14="http://schemas.microsoft.com/office/powerpoint/2010/main" val="20931646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DD434F90-1368-4BE1-89CF-CC63692042AD}" type="slidenum">
              <a:rPr lang="it-IT"/>
              <a:pPr>
                <a:defRPr/>
              </a:pPr>
              <a:t>‹N›</a:t>
            </a:fld>
            <a:endParaRPr lang="it-IT"/>
          </a:p>
        </p:txBody>
      </p:sp>
    </p:spTree>
    <p:extLst>
      <p:ext uri="{BB962C8B-B14F-4D97-AF65-F5344CB8AC3E}">
        <p14:creationId xmlns="" xmlns:p14="http://schemas.microsoft.com/office/powerpoint/2010/main" val="83263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CC109F18-F7F8-4B1E-96D2-EFA4E1910FA2}" type="slidenum">
              <a:rPr lang="it-IT"/>
              <a:pPr>
                <a:defRPr/>
              </a:pPr>
              <a:t>‹N›</a:t>
            </a:fld>
            <a:endParaRPr lang="it-IT"/>
          </a:p>
        </p:txBody>
      </p:sp>
    </p:spTree>
    <p:extLst>
      <p:ext uri="{BB962C8B-B14F-4D97-AF65-F5344CB8AC3E}">
        <p14:creationId xmlns="" xmlns:p14="http://schemas.microsoft.com/office/powerpoint/2010/main" val="39719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92100"/>
            <a:ext cx="2057400" cy="5727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92100"/>
            <a:ext cx="6019800" cy="5727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2F0A182-8635-468E-BCAD-4FA2B4DD8A99}" type="slidenum">
              <a:rPr lang="it-IT"/>
              <a:pPr>
                <a:defRPr/>
              </a:pPr>
              <a:t>‹N›</a:t>
            </a:fld>
            <a:endParaRPr lang="it-IT"/>
          </a:p>
        </p:txBody>
      </p:sp>
    </p:spTree>
    <p:extLst>
      <p:ext uri="{BB962C8B-B14F-4D97-AF65-F5344CB8AC3E}">
        <p14:creationId xmlns="" xmlns:p14="http://schemas.microsoft.com/office/powerpoint/2010/main" val="11078797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D91EE6D-037F-4E47-8598-405BA37CCB76}" type="slidenum">
              <a:rPr lang="it-IT"/>
              <a:pPr>
                <a:defRPr/>
              </a:pPr>
              <a:t>‹N›</a:t>
            </a:fld>
            <a:endParaRPr lang="it-IT"/>
          </a:p>
        </p:txBody>
      </p:sp>
    </p:spTree>
    <p:extLst>
      <p:ext uri="{BB962C8B-B14F-4D97-AF65-F5344CB8AC3E}">
        <p14:creationId xmlns="" xmlns:p14="http://schemas.microsoft.com/office/powerpoint/2010/main" val="3250491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CA00E889-749A-4DD3-9480-5A7DA98A1070}" type="slidenum">
              <a:rPr lang="it-IT"/>
              <a:pPr>
                <a:defRPr/>
              </a:pPr>
              <a:t>‹N›</a:t>
            </a:fld>
            <a:endParaRPr lang="it-IT"/>
          </a:p>
        </p:txBody>
      </p:sp>
    </p:spTree>
    <p:extLst>
      <p:ext uri="{BB962C8B-B14F-4D97-AF65-F5344CB8AC3E}">
        <p14:creationId xmlns="" xmlns:p14="http://schemas.microsoft.com/office/powerpoint/2010/main" val="2732781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DD7E418-8AE4-4AE3-960A-1AE218818B7B}" type="slidenum">
              <a:rPr lang="it-IT"/>
              <a:pPr>
                <a:defRPr/>
              </a:pPr>
              <a:t>‹N›</a:t>
            </a:fld>
            <a:endParaRPr lang="it-IT"/>
          </a:p>
        </p:txBody>
      </p:sp>
    </p:spTree>
    <p:extLst>
      <p:ext uri="{BB962C8B-B14F-4D97-AF65-F5344CB8AC3E}">
        <p14:creationId xmlns="" xmlns:p14="http://schemas.microsoft.com/office/powerpoint/2010/main" val="37736377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8900AA3D-E17A-49D1-A194-7AEB18A85D0D}" type="slidenum">
              <a:rPr lang="it-IT"/>
              <a:pPr>
                <a:defRPr/>
              </a:pPr>
              <a:t>‹N›</a:t>
            </a:fld>
            <a:endParaRPr lang="it-IT"/>
          </a:p>
        </p:txBody>
      </p:sp>
    </p:spTree>
    <p:extLst>
      <p:ext uri="{BB962C8B-B14F-4D97-AF65-F5344CB8AC3E}">
        <p14:creationId xmlns="" xmlns:p14="http://schemas.microsoft.com/office/powerpoint/2010/main" val="41435447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029508B-5BC0-4700-85B2-F13C70489295}" type="slidenum">
              <a:rPr lang="it-IT"/>
              <a:pPr>
                <a:defRPr/>
              </a:pPr>
              <a:t>‹N›</a:t>
            </a:fld>
            <a:endParaRPr lang="it-IT"/>
          </a:p>
        </p:txBody>
      </p:sp>
    </p:spTree>
    <p:extLst>
      <p:ext uri="{BB962C8B-B14F-4D97-AF65-F5344CB8AC3E}">
        <p14:creationId xmlns="" xmlns:p14="http://schemas.microsoft.com/office/powerpoint/2010/main" val="15308395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D031692-452A-481B-B59A-A6EE1F3ACE83}" type="slidenum">
              <a:rPr lang="it-IT"/>
              <a:pPr>
                <a:defRPr/>
              </a:pPr>
              <a:t>‹N›</a:t>
            </a:fld>
            <a:endParaRPr lang="it-IT"/>
          </a:p>
        </p:txBody>
      </p:sp>
    </p:spTree>
    <p:extLst>
      <p:ext uri="{BB962C8B-B14F-4D97-AF65-F5344CB8AC3E}">
        <p14:creationId xmlns="" xmlns:p14="http://schemas.microsoft.com/office/powerpoint/2010/main" val="1642602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7345488D-460B-4549-911E-0C79A9D3EF06}" type="slidenum">
              <a:rPr lang="it-IT"/>
              <a:pPr>
                <a:defRPr/>
              </a:pPr>
              <a:t>‹N›</a:t>
            </a:fld>
            <a:endParaRPr lang="it-IT"/>
          </a:p>
        </p:txBody>
      </p:sp>
    </p:spTree>
    <p:extLst>
      <p:ext uri="{BB962C8B-B14F-4D97-AF65-F5344CB8AC3E}">
        <p14:creationId xmlns="" xmlns:p14="http://schemas.microsoft.com/office/powerpoint/2010/main" val="187384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800" smtClean="0">
                <a:solidFill>
                  <a:srgbClr val="000000"/>
                </a:solidFill>
                <a:latin typeface="Arial" pitchFamily="34" charset="0"/>
              </a:endParaRPr>
            </a:p>
          </p:txBody>
        </p:sp>
      </p:grpSp>
      <p:sp>
        <p:nvSpPr>
          <p:cNvPr id="345100" name="Rectangle 12"/>
          <p:cNvSpPr>
            <a:spLocks noGrp="1" noChangeArrowheads="1"/>
          </p:cNvSpPr>
          <p:nvPr>
            <p:ph type="ctrTitle"/>
          </p:nvPr>
        </p:nvSpPr>
        <p:spPr>
          <a:xfrm>
            <a:off x="990600" y="1676400"/>
            <a:ext cx="7772400" cy="1462088"/>
          </a:xfrm>
        </p:spPr>
        <p:txBody>
          <a:bodyPr/>
          <a:lstStyle>
            <a:lvl1pPr>
              <a:defRPr/>
            </a:lvl1pPr>
          </a:lstStyle>
          <a:p>
            <a:pPr lvl="0"/>
            <a:r>
              <a:rPr lang="it-IT" noProof="0" smtClean="0"/>
              <a:t>Fare clic per modificare lo stile del titolo</a:t>
            </a:r>
          </a:p>
        </p:txBody>
      </p:sp>
      <p:sp>
        <p:nvSpPr>
          <p:cNvPr id="3451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28ADFBDE-5C84-4DA2-A210-6BCDB84A41C3}" type="datetimeFigureOut">
              <a:rPr lang="it-IT">
                <a:solidFill>
                  <a:srgbClr val="1C1C1C"/>
                </a:solidFill>
              </a:rPr>
              <a:pPr>
                <a:defRPr/>
              </a:pPr>
              <a:t>26/03/2018</a:t>
            </a:fld>
            <a:endParaRPr lang="it-IT">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it-IT">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A7883AA-FB45-48B6-B625-A55457D05607}" type="slidenum">
              <a:rPr lang="it-IT">
                <a:solidFill>
                  <a:srgbClr val="1C1C1C"/>
                </a:solidFill>
              </a:rPr>
              <a:pPr>
                <a:defRPr/>
              </a:pPr>
              <a:t>‹N›</a:t>
            </a:fld>
            <a:endParaRPr lang="it-IT">
              <a:solidFill>
                <a:srgbClr val="1C1C1C"/>
              </a:solidFill>
            </a:endParaRPr>
          </a:p>
        </p:txBody>
      </p:sp>
    </p:spTree>
    <p:extLst>
      <p:ext uri="{BB962C8B-B14F-4D97-AF65-F5344CB8AC3E}">
        <p14:creationId xmlns="" xmlns:p14="http://schemas.microsoft.com/office/powerpoint/2010/main" val="323822129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fld id="{83EFD1E2-072B-4050-B36E-5C9EFADC55C7}" type="datetimeFigureOut">
              <a:rPr lang="it-IT">
                <a:solidFill>
                  <a:srgbClr val="000000"/>
                </a:solidFill>
              </a:rPr>
              <a:pPr>
                <a:defRPr/>
              </a:pPr>
              <a:t>26/03/2018</a:t>
            </a:fld>
            <a:endParaRPr lang="it-IT">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1F2EDE8-448B-4CA4-8423-626BD68C0547}"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5702362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ln/>
        </p:spPr>
        <p:txBody>
          <a:bodyPr/>
          <a:lstStyle>
            <a:lvl1pPr>
              <a:defRPr/>
            </a:lvl1pPr>
          </a:lstStyle>
          <a:p>
            <a:pPr>
              <a:defRPr/>
            </a:pPr>
            <a:fld id="{CE946EBD-839F-4428-BEB2-E4FD0BCEC037}" type="datetimeFigureOut">
              <a:rPr lang="it-IT">
                <a:solidFill>
                  <a:srgbClr val="000000"/>
                </a:solidFill>
              </a:rPr>
              <a:pPr>
                <a:defRPr/>
              </a:pPr>
              <a:t>26/03/2018</a:t>
            </a:fld>
            <a:endParaRPr lang="it-IT">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0A67BB5-FC87-4C9D-9A6F-B8F7BE399B58}"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56054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6F3923D-8435-4B00-B0D2-7BA022CE5654}" type="slidenum">
              <a:rPr lang="it-IT"/>
              <a:pPr>
                <a:defRPr/>
              </a:pPr>
              <a:t>‹N›</a:t>
            </a:fld>
            <a:endParaRPr lang="it-IT"/>
          </a:p>
        </p:txBody>
      </p:sp>
    </p:spTree>
    <p:extLst>
      <p:ext uri="{BB962C8B-B14F-4D97-AF65-F5344CB8AC3E}">
        <p14:creationId xmlns="" xmlns:p14="http://schemas.microsoft.com/office/powerpoint/2010/main" val="28990449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fld id="{D90CAE84-16E8-4C97-AE48-42DF74D4FB3A}" type="datetimeFigureOut">
              <a:rPr lang="it-IT">
                <a:solidFill>
                  <a:srgbClr val="000000"/>
                </a:solidFill>
              </a:rPr>
              <a:pPr>
                <a:defRPr/>
              </a:pPr>
              <a:t>26/03/2018</a:t>
            </a:fld>
            <a:endParaRPr lang="it-IT">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7218E13-65C3-460E-8F44-017D9A146057}"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804845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dt" sz="half" idx="10"/>
          </p:nvPr>
        </p:nvSpPr>
        <p:spPr>
          <a:ln/>
        </p:spPr>
        <p:txBody>
          <a:bodyPr/>
          <a:lstStyle>
            <a:lvl1pPr>
              <a:defRPr/>
            </a:lvl1pPr>
          </a:lstStyle>
          <a:p>
            <a:pPr>
              <a:defRPr/>
            </a:pPr>
            <a:fld id="{3A6C5364-B4ED-4426-A567-8F6A32751D26}" type="datetimeFigureOut">
              <a:rPr lang="it-IT">
                <a:solidFill>
                  <a:srgbClr val="000000"/>
                </a:solidFill>
              </a:rPr>
              <a:pPr>
                <a:defRPr/>
              </a:pPr>
              <a:t>26/03/2018</a:t>
            </a:fld>
            <a:endParaRPr lang="it-IT">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E877A192-C588-4D70-897D-3F7426B34431}"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9350377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1"/>
          <p:cNvSpPr>
            <a:spLocks noGrp="1" noChangeArrowheads="1"/>
          </p:cNvSpPr>
          <p:nvPr>
            <p:ph type="dt" sz="half" idx="10"/>
          </p:nvPr>
        </p:nvSpPr>
        <p:spPr>
          <a:ln/>
        </p:spPr>
        <p:txBody>
          <a:bodyPr/>
          <a:lstStyle>
            <a:lvl1pPr>
              <a:defRPr/>
            </a:lvl1pPr>
          </a:lstStyle>
          <a:p>
            <a:pPr>
              <a:defRPr/>
            </a:pPr>
            <a:fld id="{780A060F-6C85-4122-A47E-F000592D479C}" type="datetimeFigureOut">
              <a:rPr lang="it-IT">
                <a:solidFill>
                  <a:srgbClr val="000000"/>
                </a:solidFill>
              </a:rPr>
              <a:pPr>
                <a:defRPr/>
              </a:pPr>
              <a:t>26/03/2018</a:t>
            </a:fld>
            <a:endParaRPr lang="it-IT">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6D0D8BA-1320-491C-B6C1-579A4514A2DA}"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992852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D25BA44-E30F-4C20-82A5-874BD9C96E45}" type="datetimeFigureOut">
              <a:rPr lang="it-IT">
                <a:solidFill>
                  <a:srgbClr val="000000"/>
                </a:solidFill>
              </a:rPr>
              <a:pPr>
                <a:defRPr/>
              </a:pPr>
              <a:t>26/03/2018</a:t>
            </a:fld>
            <a:endParaRPr lang="it-IT">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78FB9A6-00DF-4518-BB8C-96D2A917115D}"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5579177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fld id="{90357229-ADAB-4C9A-BDC5-5A2F53B57227}" type="datetimeFigureOut">
              <a:rPr lang="it-IT">
                <a:solidFill>
                  <a:srgbClr val="000000"/>
                </a:solidFill>
              </a:rPr>
              <a:pPr>
                <a:defRPr/>
              </a:pPr>
              <a:t>26/03/2018</a:t>
            </a:fld>
            <a:endParaRPr lang="it-IT">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1B69B1-6150-4C9D-A5C1-7D76C67B4837}"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0805261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fld id="{BF18B3A8-E791-4E8B-AFE7-503E876EE814}" type="datetimeFigureOut">
              <a:rPr lang="it-IT">
                <a:solidFill>
                  <a:srgbClr val="000000"/>
                </a:solidFill>
              </a:rPr>
              <a:pPr>
                <a:defRPr/>
              </a:pPr>
              <a:t>26/03/2018</a:t>
            </a:fld>
            <a:endParaRPr lang="it-IT">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876460E-C241-427E-ACDD-E7CD1B97E58D}"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6028122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fld id="{E2E0CBC8-3EE5-49BD-97F7-2566CFF23F68}" type="datetimeFigureOut">
              <a:rPr lang="it-IT">
                <a:solidFill>
                  <a:srgbClr val="000000"/>
                </a:solidFill>
              </a:rPr>
              <a:pPr>
                <a:defRPr/>
              </a:pPr>
              <a:t>26/03/2018</a:t>
            </a:fld>
            <a:endParaRPr lang="it-IT">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E26925C-DDE5-4677-BCEB-B4FCFEF7507F}"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6863543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04050" y="214313"/>
            <a:ext cx="1951038" cy="5918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50938" y="214313"/>
            <a:ext cx="5700712" cy="5918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fld id="{FF1F31C8-C1B5-4035-A966-63C929F7E2CB}" type="datetimeFigureOut">
              <a:rPr lang="it-IT">
                <a:solidFill>
                  <a:srgbClr val="000000"/>
                </a:solidFill>
              </a:rPr>
              <a:pPr>
                <a:defRPr/>
              </a:pPr>
              <a:t>26/03/2018</a:t>
            </a:fld>
            <a:endParaRPr lang="it-IT">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1AD7FA6-51EA-41EB-99EF-360BE074E84C}"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8096704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1150938" y="214313"/>
            <a:ext cx="7793037" cy="1462087"/>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182688" y="2017713"/>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5145088" y="2017713"/>
            <a:ext cx="3810000" cy="4114800"/>
          </a:xfrm>
        </p:spPr>
        <p:txBody>
          <a:bodyPr/>
          <a:lstStyle/>
          <a:p>
            <a:pPr lvl="0"/>
            <a:endParaRPr lang="it-IT" noProof="0" smtClean="0"/>
          </a:p>
        </p:txBody>
      </p:sp>
      <p:sp>
        <p:nvSpPr>
          <p:cNvPr id="5" name="Rectangle 11"/>
          <p:cNvSpPr>
            <a:spLocks noGrp="1" noChangeArrowheads="1"/>
          </p:cNvSpPr>
          <p:nvPr>
            <p:ph type="dt" sz="half" idx="10"/>
          </p:nvPr>
        </p:nvSpPr>
        <p:spPr>
          <a:ln/>
        </p:spPr>
        <p:txBody>
          <a:bodyPr/>
          <a:lstStyle>
            <a:lvl1pPr>
              <a:defRPr/>
            </a:lvl1pPr>
          </a:lstStyle>
          <a:p>
            <a:pPr>
              <a:defRPr/>
            </a:pPr>
            <a:fld id="{CBC072B7-B73E-463A-9C17-E10F37652DA7}" type="datetimeFigureOut">
              <a:rPr lang="it-IT">
                <a:solidFill>
                  <a:srgbClr val="000000"/>
                </a:solidFill>
              </a:rPr>
              <a:pPr>
                <a:defRPr/>
              </a:pPr>
              <a:t>26/03/2018</a:t>
            </a:fld>
            <a:endParaRPr lang="it-IT">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01BC730-605F-4C8A-A541-69EDC7507FE5}"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8220776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ettangolo arrotondato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ttangolo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ttangolo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it-IT" smtClean="0"/>
              <a:t>Fare clic per modificare lo stile del titolo</a:t>
            </a:r>
            <a:endParaRPr lang="en-US"/>
          </a:p>
        </p:txBody>
      </p:sp>
      <p:sp>
        <p:nvSpPr>
          <p:cNvPr id="11" name="Segnaposto data 27"/>
          <p:cNvSpPr>
            <a:spLocks noGrp="1"/>
          </p:cNvSpPr>
          <p:nvPr>
            <p:ph type="dt" sz="half" idx="10"/>
          </p:nvPr>
        </p:nvSpPr>
        <p:spPr/>
        <p:txBody>
          <a:bodyPr/>
          <a:lstStyle>
            <a:lvl1pPr>
              <a:defRPr/>
            </a:lvl1pPr>
          </a:lstStyle>
          <a:p>
            <a:pPr>
              <a:defRPr/>
            </a:pPr>
            <a:endParaRPr lang="it-IT">
              <a:solidFill>
                <a:srgbClr val="696464"/>
              </a:solidFill>
            </a:endParaRPr>
          </a:p>
        </p:txBody>
      </p:sp>
      <p:sp>
        <p:nvSpPr>
          <p:cNvPr id="12" name="Segnaposto piè di pagina 16"/>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13" name="Segnaposto numero diapositiva 28"/>
          <p:cNvSpPr>
            <a:spLocks noGrp="1"/>
          </p:cNvSpPr>
          <p:nvPr>
            <p:ph type="sldNum" sz="quarter" idx="12"/>
          </p:nvPr>
        </p:nvSpPr>
        <p:spPr/>
        <p:txBody>
          <a:bodyPr/>
          <a:lstStyle>
            <a:lvl1pPr>
              <a:defRPr sz="1400">
                <a:solidFill>
                  <a:srgbClr val="FFFFFF"/>
                </a:solidFill>
              </a:defRPr>
            </a:lvl1pPr>
          </a:lstStyle>
          <a:p>
            <a:pPr>
              <a:defRPr/>
            </a:pPr>
            <a:fld id="{48CAB897-E5BD-45CE-8AB6-4B473327E8F4}" type="slidenum">
              <a:rPr lang="it-IT"/>
              <a:pPr>
                <a:defRPr/>
              </a:pPr>
              <a:t>‹N›</a:t>
            </a:fld>
            <a:endParaRPr lang="it-IT"/>
          </a:p>
        </p:txBody>
      </p:sp>
    </p:spTree>
    <p:extLst>
      <p:ext uri="{BB962C8B-B14F-4D97-AF65-F5344CB8AC3E}">
        <p14:creationId xmlns="" xmlns:p14="http://schemas.microsoft.com/office/powerpoint/2010/main" val="16476433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DAF7D04-9069-462F-82DC-5478979D5BD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4034254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914400" y="1447800"/>
            <a:ext cx="77724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2DCA31BE-2458-4723-B2FA-A4DD4E7CC550}" type="slidenum">
              <a:rPr lang="it-IT"/>
              <a:pPr>
                <a:defRPr/>
              </a:pPr>
              <a:t>‹N›</a:t>
            </a:fld>
            <a:endParaRPr lang="it-IT"/>
          </a:p>
        </p:txBody>
      </p:sp>
    </p:spTree>
    <p:extLst>
      <p:ext uri="{BB962C8B-B14F-4D97-AF65-F5344CB8AC3E}">
        <p14:creationId xmlns="" xmlns:p14="http://schemas.microsoft.com/office/powerpoint/2010/main" val="691043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ettangolo arrotondato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ttangolo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ttangolo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olo 1"/>
          <p:cNvSpPr>
            <a:spLocks noGrp="1"/>
          </p:cNvSpPr>
          <p:nvPr>
            <p:ph type="title"/>
          </p:nvPr>
        </p:nvSpPr>
        <p:spPr>
          <a:xfrm>
            <a:off x="722313" y="952500"/>
            <a:ext cx="7772400" cy="1362075"/>
          </a:xfrm>
        </p:spPr>
        <p:txBody>
          <a:bodyPr/>
          <a:lstStyle>
            <a:lvl1pPr algn="l">
              <a:buNone/>
              <a:defRPr sz="4000" b="0" cap="none"/>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9" name="Segnaposto data 3"/>
          <p:cNvSpPr>
            <a:spLocks noGrp="1"/>
          </p:cNvSpPr>
          <p:nvPr>
            <p:ph type="dt" sz="half" idx="10"/>
          </p:nvPr>
        </p:nvSpPr>
        <p:spPr/>
        <p:txBody>
          <a:bodyPr/>
          <a:lstStyle>
            <a:lvl1pPr>
              <a:defRPr/>
            </a:lvl1pPr>
          </a:lstStyle>
          <a:p>
            <a:pPr>
              <a:defRPr/>
            </a:pPr>
            <a:endParaRPr lang="it-IT">
              <a:solidFill>
                <a:srgbClr val="696464"/>
              </a:solidFill>
            </a:endParaRPr>
          </a:p>
        </p:txBody>
      </p:sp>
      <p:sp>
        <p:nvSpPr>
          <p:cNvPr id="10" name="Segnaposto piè di pagina 4"/>
          <p:cNvSpPr>
            <a:spLocks noGrp="1"/>
          </p:cNvSpPr>
          <p:nvPr>
            <p:ph type="ftr" sz="quarter" idx="11"/>
          </p:nvPr>
        </p:nvSpPr>
        <p:spPr>
          <a:xfrm>
            <a:off x="800100" y="6172200"/>
            <a:ext cx="4000500" cy="457200"/>
          </a:xfrm>
        </p:spPr>
        <p:txBody>
          <a:bodyPr/>
          <a:lstStyle>
            <a:lvl1pPr>
              <a:defRPr/>
            </a:lvl1pPr>
          </a:lstStyle>
          <a:p>
            <a:pPr>
              <a:defRPr/>
            </a:pPr>
            <a:endParaRPr lang="it-IT">
              <a:solidFill>
                <a:srgbClr val="696464"/>
              </a:solidFill>
            </a:endParaRPr>
          </a:p>
        </p:txBody>
      </p:sp>
      <p:sp>
        <p:nvSpPr>
          <p:cNvPr id="11" name="Segnaposto numero diapositiva 5"/>
          <p:cNvSpPr>
            <a:spLocks noGrp="1"/>
          </p:cNvSpPr>
          <p:nvPr>
            <p:ph type="sldNum" sz="quarter" idx="12"/>
          </p:nvPr>
        </p:nvSpPr>
        <p:spPr>
          <a:xfrm>
            <a:off x="146050" y="6208713"/>
            <a:ext cx="457200" cy="457200"/>
          </a:xfrm>
        </p:spPr>
        <p:txBody>
          <a:bodyPr/>
          <a:lstStyle>
            <a:lvl1pPr>
              <a:defRPr/>
            </a:lvl1pPr>
          </a:lstStyle>
          <a:p>
            <a:pPr>
              <a:defRPr/>
            </a:pPr>
            <a:fld id="{C04399A6-7D53-478D-AB5B-CBACAF1A3831}" type="slidenum">
              <a:rPr lang="it-IT"/>
              <a:pPr>
                <a:defRPr/>
              </a:pPr>
              <a:t>‹N›</a:t>
            </a:fld>
            <a:endParaRPr lang="it-IT"/>
          </a:p>
        </p:txBody>
      </p:sp>
    </p:spTree>
    <p:extLst>
      <p:ext uri="{BB962C8B-B14F-4D97-AF65-F5344CB8AC3E}">
        <p14:creationId xmlns="" xmlns:p14="http://schemas.microsoft.com/office/powerpoint/2010/main" val="322353899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914400" y="1447800"/>
            <a:ext cx="374904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933950" y="1447800"/>
            <a:ext cx="374904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6"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7" name="Segnaposto numero diapositiva 22"/>
          <p:cNvSpPr>
            <a:spLocks noGrp="1"/>
          </p:cNvSpPr>
          <p:nvPr>
            <p:ph type="sldNum" sz="quarter" idx="12"/>
          </p:nvPr>
        </p:nvSpPr>
        <p:spPr/>
        <p:txBody>
          <a:bodyPr/>
          <a:lstStyle>
            <a:lvl1pPr>
              <a:defRPr/>
            </a:lvl1pPr>
          </a:lstStyle>
          <a:p>
            <a:pPr>
              <a:defRPr/>
            </a:pPr>
            <a:fld id="{E2A9D9B5-CD2B-4C1D-9C65-1C79DC02EB9A}" type="slidenum">
              <a:rPr lang="it-IT"/>
              <a:pPr>
                <a:defRPr/>
              </a:pPr>
              <a:t>‹N›</a:t>
            </a:fld>
            <a:endParaRPr lang="it-IT"/>
          </a:p>
        </p:txBody>
      </p:sp>
    </p:spTree>
    <p:extLst>
      <p:ext uri="{BB962C8B-B14F-4D97-AF65-F5344CB8AC3E}">
        <p14:creationId xmlns="" xmlns:p14="http://schemas.microsoft.com/office/powerpoint/2010/main" val="3559307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11" name="Segnaposto contenuto 10"/>
          <p:cNvSpPr>
            <a:spLocks noGrp="1"/>
          </p:cNvSpPr>
          <p:nvPr>
            <p:ph sz="half" idx="2"/>
          </p:nvPr>
        </p:nvSpPr>
        <p:spPr>
          <a:xfrm>
            <a:off x="914400" y="2247900"/>
            <a:ext cx="37338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4"/>
          </p:nvPr>
        </p:nvSpPr>
        <p:spPr>
          <a:xfrm>
            <a:off x="4953000" y="2247900"/>
            <a:ext cx="37338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8"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9" name="Segnaposto numero diapositiva 22"/>
          <p:cNvSpPr>
            <a:spLocks noGrp="1"/>
          </p:cNvSpPr>
          <p:nvPr>
            <p:ph type="sldNum" sz="quarter" idx="12"/>
          </p:nvPr>
        </p:nvSpPr>
        <p:spPr/>
        <p:txBody>
          <a:bodyPr/>
          <a:lstStyle>
            <a:lvl1pPr>
              <a:defRPr/>
            </a:lvl1pPr>
          </a:lstStyle>
          <a:p>
            <a:pPr>
              <a:defRPr/>
            </a:pPr>
            <a:fld id="{AF6DE1C6-0ACC-498A-BB9B-FE01FD0FEBDD}" type="slidenum">
              <a:rPr lang="it-IT"/>
              <a:pPr>
                <a:defRPr/>
              </a:pPr>
              <a:t>‹N›</a:t>
            </a:fld>
            <a:endParaRPr lang="it-IT"/>
          </a:p>
        </p:txBody>
      </p:sp>
    </p:spTree>
    <p:extLst>
      <p:ext uri="{BB962C8B-B14F-4D97-AF65-F5344CB8AC3E}">
        <p14:creationId xmlns="" xmlns:p14="http://schemas.microsoft.com/office/powerpoint/2010/main" val="2395933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4"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5" name="Segnaposto numero diapositiva 22"/>
          <p:cNvSpPr>
            <a:spLocks noGrp="1"/>
          </p:cNvSpPr>
          <p:nvPr>
            <p:ph type="sldNum" sz="quarter" idx="12"/>
          </p:nvPr>
        </p:nvSpPr>
        <p:spPr/>
        <p:txBody>
          <a:bodyPr/>
          <a:lstStyle>
            <a:lvl1pPr>
              <a:defRPr/>
            </a:lvl1pPr>
          </a:lstStyle>
          <a:p>
            <a:pPr>
              <a:defRPr/>
            </a:pPr>
            <a:fld id="{F0CB50E8-3302-4BF9-96FE-5081B184795B}" type="slidenum">
              <a:rPr lang="it-IT"/>
              <a:pPr>
                <a:defRPr/>
              </a:pPr>
              <a:t>‹N›</a:t>
            </a:fld>
            <a:endParaRPr lang="it-IT"/>
          </a:p>
        </p:txBody>
      </p:sp>
    </p:spTree>
    <p:extLst>
      <p:ext uri="{BB962C8B-B14F-4D97-AF65-F5344CB8AC3E}">
        <p14:creationId xmlns="" xmlns:p14="http://schemas.microsoft.com/office/powerpoint/2010/main" val="36557075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4" name="Segnaposto numero diapositiva 22"/>
          <p:cNvSpPr>
            <a:spLocks noGrp="1"/>
          </p:cNvSpPr>
          <p:nvPr>
            <p:ph type="sldNum" sz="quarter" idx="12"/>
          </p:nvPr>
        </p:nvSpPr>
        <p:spPr/>
        <p:txBody>
          <a:bodyPr/>
          <a:lstStyle>
            <a:lvl1pPr>
              <a:defRPr/>
            </a:lvl1pPr>
          </a:lstStyle>
          <a:p>
            <a:pPr>
              <a:defRPr/>
            </a:pPr>
            <a:fld id="{D8B15CDA-BBB7-4353-8089-5ECF43E9AAAD}" type="slidenum">
              <a:rPr lang="it-IT"/>
              <a:pPr>
                <a:defRPr/>
              </a:pPr>
              <a:t>‹N›</a:t>
            </a:fld>
            <a:endParaRPr lang="it-IT"/>
          </a:p>
        </p:txBody>
      </p:sp>
    </p:spTree>
    <p:extLst>
      <p:ext uri="{BB962C8B-B14F-4D97-AF65-F5344CB8AC3E}">
        <p14:creationId xmlns="" xmlns:p14="http://schemas.microsoft.com/office/powerpoint/2010/main" val="17313668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ttangolo arrotondato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olo 1"/>
          <p:cNvSpPr>
            <a:spLocks noGrp="1"/>
          </p:cNvSpPr>
          <p:nvPr>
            <p:ph type="title"/>
          </p:nvPr>
        </p:nvSpPr>
        <p:spPr>
          <a:xfrm>
            <a:off x="914400" y="273050"/>
            <a:ext cx="7772400" cy="1143000"/>
          </a:xfrm>
        </p:spPr>
        <p:txBody>
          <a:bodyPr/>
          <a:lstStyle>
            <a:lvl1pPr algn="l">
              <a:buNone/>
              <a:defRPr sz="4000" b="0"/>
            </a:lvl1pPr>
          </a:lstStyle>
          <a:p>
            <a:r>
              <a:rPr lang="it-IT" smtClean="0"/>
              <a:t>Fare clic per modificare lo stile del titolo</a:t>
            </a:r>
            <a:endParaRPr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1" name="Segnaposto contenuto 10"/>
          <p:cNvSpPr>
            <a:spLocks noGrp="1"/>
          </p:cNvSpPr>
          <p:nvPr>
            <p:ph sz="quarter" idx="1"/>
          </p:nvPr>
        </p:nvSpPr>
        <p:spPr>
          <a:xfrm>
            <a:off x="2971800" y="1600200"/>
            <a:ext cx="57150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4"/>
          <p:cNvSpPr>
            <a:spLocks noGrp="1"/>
          </p:cNvSpPr>
          <p:nvPr>
            <p:ph type="dt" sz="half" idx="10"/>
          </p:nvPr>
        </p:nvSpPr>
        <p:spPr/>
        <p:txBody>
          <a:bodyPr/>
          <a:lstStyle>
            <a:lvl1pPr>
              <a:defRPr/>
            </a:lvl1pPr>
          </a:lstStyle>
          <a:p>
            <a:pPr>
              <a:defRPr/>
            </a:pPr>
            <a:endParaRPr lang="it-IT">
              <a:solidFill>
                <a:srgbClr val="696464"/>
              </a:solidFill>
            </a:endParaRPr>
          </a:p>
        </p:txBody>
      </p:sp>
      <p:sp>
        <p:nvSpPr>
          <p:cNvPr id="8" name="Segnaposto piè di pagina 5"/>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9" name="Segnaposto numero diapositiva 6"/>
          <p:cNvSpPr>
            <a:spLocks noGrp="1"/>
          </p:cNvSpPr>
          <p:nvPr>
            <p:ph type="sldNum" sz="quarter" idx="12"/>
          </p:nvPr>
        </p:nvSpPr>
        <p:spPr/>
        <p:txBody>
          <a:bodyPr/>
          <a:lstStyle>
            <a:lvl1pPr>
              <a:defRPr/>
            </a:lvl1pPr>
          </a:lstStyle>
          <a:p>
            <a:pPr>
              <a:defRPr/>
            </a:pPr>
            <a:fld id="{F5030000-5C21-475B-B875-76C9FE8E4727}" type="slidenum">
              <a:rPr lang="it-IT"/>
              <a:pPr>
                <a:defRPr/>
              </a:pPr>
              <a:t>‹N›</a:t>
            </a:fld>
            <a:endParaRPr lang="it-IT"/>
          </a:p>
        </p:txBody>
      </p:sp>
    </p:spTree>
    <p:extLst>
      <p:ext uri="{BB962C8B-B14F-4D97-AF65-F5344CB8AC3E}">
        <p14:creationId xmlns="" xmlns:p14="http://schemas.microsoft.com/office/powerpoint/2010/main" val="37051627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ttangolo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8" name="Segnaposto data 4"/>
          <p:cNvSpPr>
            <a:spLocks noGrp="1"/>
          </p:cNvSpPr>
          <p:nvPr>
            <p:ph type="dt" sz="half" idx="10"/>
          </p:nvPr>
        </p:nvSpPr>
        <p:spPr/>
        <p:txBody>
          <a:bodyPr/>
          <a:lstStyle>
            <a:lvl1pPr>
              <a:defRPr/>
            </a:lvl1pPr>
          </a:lstStyle>
          <a:p>
            <a:pPr>
              <a:defRPr/>
            </a:pPr>
            <a:endParaRPr lang="it-IT">
              <a:solidFill>
                <a:srgbClr val="696464"/>
              </a:solidFill>
            </a:endParaRPr>
          </a:p>
        </p:txBody>
      </p:sp>
      <p:sp>
        <p:nvSpPr>
          <p:cNvPr id="9" name="Segnaposto piè di pagina 5"/>
          <p:cNvSpPr>
            <a:spLocks noGrp="1"/>
          </p:cNvSpPr>
          <p:nvPr>
            <p:ph type="ftr" sz="quarter" idx="11"/>
          </p:nvPr>
        </p:nvSpPr>
        <p:spPr>
          <a:xfrm>
            <a:off x="914400" y="6172200"/>
            <a:ext cx="3886200" cy="457200"/>
          </a:xfrm>
        </p:spPr>
        <p:txBody>
          <a:bodyPr/>
          <a:lstStyle>
            <a:lvl1pPr>
              <a:defRPr/>
            </a:lvl1pPr>
          </a:lstStyle>
          <a:p>
            <a:pPr>
              <a:defRPr/>
            </a:pPr>
            <a:endParaRPr lang="it-IT">
              <a:solidFill>
                <a:srgbClr val="696464"/>
              </a:solidFill>
            </a:endParaRPr>
          </a:p>
        </p:txBody>
      </p:sp>
      <p:sp>
        <p:nvSpPr>
          <p:cNvPr id="10" name="Segnaposto numero diapositiva 6"/>
          <p:cNvSpPr>
            <a:spLocks noGrp="1"/>
          </p:cNvSpPr>
          <p:nvPr>
            <p:ph type="sldNum" sz="quarter" idx="12"/>
          </p:nvPr>
        </p:nvSpPr>
        <p:spPr>
          <a:xfrm>
            <a:off x="146050" y="6208713"/>
            <a:ext cx="457200" cy="457200"/>
          </a:xfrm>
        </p:spPr>
        <p:txBody>
          <a:bodyPr/>
          <a:lstStyle>
            <a:lvl1pPr>
              <a:defRPr/>
            </a:lvl1pPr>
          </a:lstStyle>
          <a:p>
            <a:pPr>
              <a:defRPr/>
            </a:pPr>
            <a:fld id="{87D3E732-AD53-441B-82BC-3828D7F0E9A3}" type="slidenum">
              <a:rPr lang="it-IT"/>
              <a:pPr>
                <a:defRPr/>
              </a:pPr>
              <a:t>‹N›</a:t>
            </a:fld>
            <a:endParaRPr lang="it-IT"/>
          </a:p>
        </p:txBody>
      </p:sp>
    </p:spTree>
    <p:extLst>
      <p:ext uri="{BB962C8B-B14F-4D97-AF65-F5344CB8AC3E}">
        <p14:creationId xmlns="" xmlns:p14="http://schemas.microsoft.com/office/powerpoint/2010/main" val="18909398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6715FB60-C39A-4752-8E0A-848AF3E2EDCE}" type="slidenum">
              <a:rPr lang="it-IT"/>
              <a:pPr>
                <a:defRPr/>
              </a:pPr>
              <a:t>‹N›</a:t>
            </a:fld>
            <a:endParaRPr lang="it-IT"/>
          </a:p>
        </p:txBody>
      </p:sp>
    </p:spTree>
    <p:extLst>
      <p:ext uri="{BB962C8B-B14F-4D97-AF65-F5344CB8AC3E}">
        <p14:creationId xmlns="" xmlns:p14="http://schemas.microsoft.com/office/powerpoint/2010/main" val="2056377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solidFill>
                <a:srgbClr val="696464"/>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it-IT">
              <a:solidFill>
                <a:srgbClr val="696464"/>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9B72F7D2-EFC4-4E2D-8F93-0C56816BA16E}" type="slidenum">
              <a:rPr lang="it-IT"/>
              <a:pPr>
                <a:defRPr/>
              </a:pPr>
              <a:t>‹N›</a:t>
            </a:fld>
            <a:endParaRPr lang="it-IT"/>
          </a:p>
        </p:txBody>
      </p:sp>
    </p:spTree>
    <p:extLst>
      <p:ext uri="{BB962C8B-B14F-4D97-AF65-F5344CB8AC3E}">
        <p14:creationId xmlns="" xmlns:p14="http://schemas.microsoft.com/office/powerpoint/2010/main" val="363314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144738E-EE7F-438F-AD98-90D7E903C21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33190339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333F8C6-E09A-4ED2-A688-A4EE9C689C38}" type="datetime1">
              <a:rPr lang="it-IT" smtClean="0">
                <a:solidFill>
                  <a:srgbClr val="000000"/>
                </a:solidFill>
              </a:rPr>
              <a:pPr>
                <a:defRPr/>
              </a:pPr>
              <a:t>26/03/2018</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1201D-238A-4A40-9447-0935A1377160}"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949545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5C3079F7-07E5-458A-B989-4A1DB1D24F37}" type="datetime1">
              <a:rPr lang="it-IT" smtClean="0">
                <a:solidFill>
                  <a:srgbClr val="000000"/>
                </a:solidFill>
              </a:rPr>
              <a:pPr>
                <a:defRPr/>
              </a:pPr>
              <a:t>26/03/2018</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062288-08E2-4EF6-B2F8-EFB9A5BC8F95}"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8296771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79A37EB4-7508-4DAA-95D1-9761E9416746}" type="datetime1">
              <a:rPr lang="it-IT" smtClean="0">
                <a:solidFill>
                  <a:srgbClr val="000000"/>
                </a:solidFill>
              </a:rPr>
              <a:pPr>
                <a:defRPr/>
              </a:pPr>
              <a:t>26/03/2018</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19981B-1EC3-45A4-994C-F7DC735CE5A0}"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8736708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A79D411-ACEF-4F12-AC19-C95F2D8D7264}" type="datetime1">
              <a:rPr lang="it-IT" smtClean="0">
                <a:solidFill>
                  <a:srgbClr val="000000"/>
                </a:solidFill>
              </a:rPr>
              <a:pPr>
                <a:defRPr/>
              </a:pPr>
              <a:t>26/03/2018</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342F6-3056-43E8-B27C-37A2C56D614C}"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94204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A8DEFDF5-8FE1-4390-9946-6DD4E3E1CBA4}" type="datetime1">
              <a:rPr lang="it-IT" smtClean="0">
                <a:solidFill>
                  <a:srgbClr val="000000"/>
                </a:solidFill>
              </a:rPr>
              <a:pPr>
                <a:defRPr/>
              </a:pPr>
              <a:t>26/03/2018</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3EC107-2F6D-4B4A-9011-7D529D491C9F}"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1158598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9FC75EDC-AE95-4CFB-A9B8-F056DC967260}" type="datetime1">
              <a:rPr lang="it-IT" smtClean="0">
                <a:solidFill>
                  <a:srgbClr val="000000"/>
                </a:solidFill>
              </a:rPr>
              <a:pPr>
                <a:defRPr/>
              </a:pPr>
              <a:t>26/03/2018</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04D75D-BAC4-4EFE-A4E3-1DE746D86929}"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5357131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16E1A0-8F38-4EB5-9392-3975D81F389D}" type="datetime1">
              <a:rPr lang="it-IT" smtClean="0">
                <a:solidFill>
                  <a:srgbClr val="000000"/>
                </a:solidFill>
              </a:rPr>
              <a:pPr>
                <a:defRPr/>
              </a:pPr>
              <a:t>26/03/2018</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6D4881-FA2B-4EED-9AC1-45F3F1083B96}"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6003542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C43435B5-817A-470A-BCE3-88BDE25CA4B4}" type="datetime1">
              <a:rPr lang="it-IT" smtClean="0">
                <a:solidFill>
                  <a:srgbClr val="000000"/>
                </a:solidFill>
              </a:rPr>
              <a:pPr>
                <a:defRPr/>
              </a:pPr>
              <a:t>26/03/2018</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BBED0E-5130-4AC4-A1F0-ECA2B9ED283C}"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1492511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05649E7A-7034-4CA4-A800-BE4DE51448DD}" type="datetime1">
              <a:rPr lang="it-IT" smtClean="0">
                <a:solidFill>
                  <a:srgbClr val="000000"/>
                </a:solidFill>
              </a:rPr>
              <a:pPr>
                <a:defRPr/>
              </a:pPr>
              <a:t>26/03/2018</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3D9A8F-CB6D-4642-937E-C1681882FF8C}"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3393225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C21DDD9-1DE0-4994-BB22-673289EAB673}" type="datetime1">
              <a:rPr lang="it-IT" smtClean="0">
                <a:solidFill>
                  <a:srgbClr val="000000"/>
                </a:solidFill>
              </a:rPr>
              <a:pPr>
                <a:defRPr/>
              </a:pPr>
              <a:t>26/03/2018</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0410F4-C22B-4BE8-9302-B2C86967EC9B}"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48516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7A4CC38-4DC0-43D5-8CB2-6ED9142D242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2856729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C91D66A-F136-4AD4-BBB8-414FC5CF318F}" type="datetime1">
              <a:rPr lang="it-IT" smtClean="0">
                <a:solidFill>
                  <a:srgbClr val="000000"/>
                </a:solidFill>
              </a:rPr>
              <a:pPr>
                <a:defRPr/>
              </a:pPr>
              <a:t>26/03/2018</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1B9F1-7539-4639-843E-22973D87AB0F}"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9263201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fld id="{A246E2B7-A78F-449C-B6D1-7478374387C0}" type="datetime1">
              <a:rPr lang="it-IT" smtClean="0">
                <a:solidFill>
                  <a:srgbClr val="000000"/>
                </a:solidFill>
              </a:rPr>
              <a:pPr>
                <a:defRPr/>
              </a:pPr>
              <a:t>26/03/2018</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0353C-ECCD-4750-B609-22DACF1C1C5B}"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5978865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0C693721-DCFF-4F4F-9B2F-597C6098002E}" type="datetime1">
              <a:rPr lang="it-IT" smtClean="0">
                <a:solidFill>
                  <a:srgbClr val="000000"/>
                </a:solidFill>
              </a:rPr>
              <a:pPr>
                <a:defRPr/>
              </a:pPr>
              <a:t>26/03/2018</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Avv. Nunzio Leone  - www.leonepartners.org</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C5D171-099E-4DE0-95E1-98F47D365094}"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53491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130B8C3-93FF-4590-AE3A-6E0D833EB2D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55151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36BBFE0E-6DF5-424C-938F-C56E0737D34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324726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586054C7-B227-4EC5-B78A-C8B35B093B3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321768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E3716AC8-3980-4906-B45E-0D9BCD4D7BE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262193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3A4CE77-A1FD-449E-9220-B02477D41EB2}" type="slidenum">
              <a:rPr lang="it-IT"/>
              <a:pPr>
                <a:defRPr/>
              </a:pPr>
              <a:t>‹N›</a:t>
            </a:fld>
            <a:endParaRPr lang="it-IT"/>
          </a:p>
        </p:txBody>
      </p:sp>
    </p:spTree>
    <p:extLst>
      <p:ext uri="{BB962C8B-B14F-4D97-AF65-F5344CB8AC3E}">
        <p14:creationId xmlns="" xmlns:p14="http://schemas.microsoft.com/office/powerpoint/2010/main" val="102204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63E705B-8DE0-4F57-B89C-44DFD7219B6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260838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2611BC5-F7E9-4782-8728-54A2654C100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256864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041A338-1CD7-4641-B077-3BB1AC8FA28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3948405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C7A6176-80C4-4CDD-B22D-929F91FF78E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 xmlns:p14="http://schemas.microsoft.com/office/powerpoint/2010/main" val="749958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8"/>
            <a:ext cx="9144000" cy="6859588"/>
            <a:chOff x="0" y="-1"/>
            <a:chExt cx="5760" cy="4321"/>
          </a:xfrm>
        </p:grpSpPr>
        <p:sp>
          <p:nvSpPr>
            <p:cNvPr id="3075" name="Rectangle 3"/>
            <p:cNvSpPr>
              <a:spLocks noChangeArrowheads="1"/>
            </p:cNvSpPr>
            <p:nvPr/>
          </p:nvSpPr>
          <p:spPr bwMode="auto">
            <a:xfrm>
              <a:off x="0" y="1824"/>
              <a:ext cx="5760" cy="249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307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307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grpSp>
          <p:nvGrpSpPr>
            <p:cNvPr id="3078" name="Group 6"/>
            <p:cNvGrpSpPr>
              <a:grpSpLocks/>
            </p:cNvGrpSpPr>
            <p:nvPr/>
          </p:nvGrpSpPr>
          <p:grpSpPr bwMode="auto">
            <a:xfrm>
              <a:off x="0" y="2016"/>
              <a:ext cx="5760" cy="261"/>
              <a:chOff x="0" y="115"/>
              <a:chExt cx="5760" cy="464"/>
            </a:xfrm>
          </p:grpSpPr>
          <p:sp>
            <p:nvSpPr>
              <p:cNvPr id="307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308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308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308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grpSp>
      </p:grpSp>
      <p:sp>
        <p:nvSpPr>
          <p:cNvPr id="3083" name="Rectangle 11"/>
          <p:cNvSpPr>
            <a:spLocks noGrp="1" noChangeArrowheads="1"/>
          </p:cNvSpPr>
          <p:nvPr>
            <p:ph type="ctrTitle"/>
          </p:nvPr>
        </p:nvSpPr>
        <p:spPr>
          <a:xfrm>
            <a:off x="685800" y="914400"/>
            <a:ext cx="7772400" cy="1752600"/>
          </a:xfrm>
        </p:spPr>
        <p:txBody>
          <a:bodyPr/>
          <a:lstStyle>
            <a:lvl1pPr>
              <a:defRPr/>
            </a:lvl1pPr>
          </a:lstStyle>
          <a:p>
            <a:pPr lvl="0"/>
            <a:r>
              <a:rPr lang="it-IT" noProof="0" smtClean="0"/>
              <a:t>Fare clic per modificare lo stile del titolo dello schema</a:t>
            </a:r>
          </a:p>
        </p:txBody>
      </p:sp>
      <p:sp>
        <p:nvSpPr>
          <p:cNvPr id="3084"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2" charset="2"/>
              <a:buNone/>
              <a:defRPr/>
            </a:lvl1pPr>
          </a:lstStyle>
          <a:p>
            <a:pPr lvl="0"/>
            <a:r>
              <a:rPr lang="it-IT" noProof="0" smtClean="0"/>
              <a:t>Fare clic per modificare lo stile del sottotitolo dello schema</a:t>
            </a:r>
          </a:p>
        </p:txBody>
      </p:sp>
      <p:sp>
        <p:nvSpPr>
          <p:cNvPr id="3085" name="Rectangle 13"/>
          <p:cNvSpPr>
            <a:spLocks noGrp="1" noChangeArrowheads="1"/>
          </p:cNvSpPr>
          <p:nvPr>
            <p:ph type="dt" sz="half" idx="2"/>
          </p:nvPr>
        </p:nvSpPr>
        <p:spPr/>
        <p:txBody>
          <a:bodyPr/>
          <a:lstStyle>
            <a:lvl1pPr>
              <a:defRPr>
                <a:solidFill>
                  <a:srgbClr val="FFFFFF"/>
                </a:solidFill>
              </a:defRPr>
            </a:lvl1pPr>
          </a:lstStyle>
          <a:p>
            <a:endParaRPr lang="it-IT"/>
          </a:p>
        </p:txBody>
      </p:sp>
      <p:sp>
        <p:nvSpPr>
          <p:cNvPr id="3086" name="Rectangle 14"/>
          <p:cNvSpPr>
            <a:spLocks noGrp="1" noChangeArrowheads="1"/>
          </p:cNvSpPr>
          <p:nvPr>
            <p:ph type="ftr" sz="quarter" idx="3"/>
          </p:nvPr>
        </p:nvSpPr>
        <p:spPr/>
        <p:txBody>
          <a:bodyPr/>
          <a:lstStyle>
            <a:lvl1pPr>
              <a:defRPr>
                <a:solidFill>
                  <a:srgbClr val="FFFFFF"/>
                </a:solidFill>
              </a:defRPr>
            </a:lvl1pPr>
          </a:lstStyle>
          <a:p>
            <a:endParaRPr lang="it-IT"/>
          </a:p>
        </p:txBody>
      </p:sp>
      <p:sp>
        <p:nvSpPr>
          <p:cNvPr id="3087" name="Rectangle 15"/>
          <p:cNvSpPr>
            <a:spLocks noGrp="1" noChangeArrowheads="1"/>
          </p:cNvSpPr>
          <p:nvPr>
            <p:ph type="sldNum" sz="quarter" idx="4"/>
          </p:nvPr>
        </p:nvSpPr>
        <p:spPr/>
        <p:txBody>
          <a:bodyPr/>
          <a:lstStyle>
            <a:lvl1pPr>
              <a:defRPr>
                <a:solidFill>
                  <a:srgbClr val="FFFFFF"/>
                </a:solidFill>
              </a:defRPr>
            </a:lvl1pPr>
          </a:lstStyle>
          <a:p>
            <a:fld id="{29681894-F08D-46D5-A411-5C9C7A6057BA}" type="slidenum">
              <a:rPr lang="it-IT"/>
              <a:pPr/>
              <a:t>‹N›</a:t>
            </a:fld>
            <a:endParaRPr lang="it-IT"/>
          </a:p>
        </p:txBody>
      </p:sp>
    </p:spTree>
    <p:extLst>
      <p:ext uri="{BB962C8B-B14F-4D97-AF65-F5344CB8AC3E}">
        <p14:creationId xmlns="" xmlns:p14="http://schemas.microsoft.com/office/powerpoint/2010/main" val="12595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p:cTn id="7" dur="500" fill="hold"/>
                                        <p:tgtEl>
                                          <p:spTgt spid="3083"/>
                                        </p:tgtEl>
                                        <p:attrNameLst>
                                          <p:attrName>ppt_w</p:attrName>
                                        </p:attrNameLst>
                                      </p:cBhvr>
                                      <p:tavLst>
                                        <p:tav tm="0">
                                          <p:val>
                                            <p:fltVal val="0"/>
                                          </p:val>
                                        </p:tav>
                                        <p:tav tm="100000">
                                          <p:val>
                                            <p:strVal val="#ppt_w"/>
                                          </p:val>
                                        </p:tav>
                                      </p:tavLst>
                                    </p:anim>
                                    <p:anim calcmode="lin" valueType="num">
                                      <p:cBhvr>
                                        <p:cTn id="8" dur="500" fill="hold"/>
                                        <p:tgtEl>
                                          <p:spTgt spid="3083"/>
                                        </p:tgtEl>
                                        <p:attrNameLst>
                                          <p:attrName>ppt_h</p:attrName>
                                        </p:attrNameLst>
                                      </p:cBhvr>
                                      <p:tavLst>
                                        <p:tav tm="0">
                                          <p:val>
                                            <p:fltVal val="0"/>
                                          </p:val>
                                        </p:tav>
                                        <p:tav tm="100000">
                                          <p:val>
                                            <p:strVal val="#ppt_h"/>
                                          </p:val>
                                        </p:tav>
                                      </p:tavLst>
                                    </p:anim>
                                    <p:animEffect transition="in" filter="fade">
                                      <p:cBhvr>
                                        <p:cTn id="9" dur="500"/>
                                        <p:tgtEl>
                                          <p:spTgt spid="30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84">
                                            <p:txEl>
                                              <p:pRg st="0" end="0"/>
                                            </p:txEl>
                                          </p:spTgt>
                                        </p:tgtEl>
                                        <p:attrNameLst>
                                          <p:attrName>style.visibility</p:attrName>
                                        </p:attrNameLst>
                                      </p:cBhvr>
                                      <p:to>
                                        <p:strVal val="visible"/>
                                      </p:to>
                                    </p:set>
                                    <p:animEffect transition="in" filter="fade">
                                      <p:cBhvr>
                                        <p:cTn id="14" dur="1000">
                                          <p:stCondLst>
                                            <p:cond delay="0"/>
                                          </p:stCondLst>
                                        </p:cTn>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build="p">
        <p:tmplLst>
          <p:tmpl lvl="1">
            <p:tnLst>
              <p:par>
                <p:cTn presetID="10" presetClass="entr" presetSubtype="0" fill="hold" nodeType="click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1000">
                          <p:stCondLst>
                            <p:cond delay="0"/>
                          </p:stCondLst>
                        </p:cTn>
                        <p:tgtEl>
                          <p:spTgt spid="308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924B18C-C8DF-45ED-B7A4-26F313166725}"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480240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12850D68-1BDA-42B9-A067-A3F5B69EFB4A}"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2711733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944C5F43-9A79-4426-8C84-98EE7058FE76}"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3741520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AF168F63-CA48-40B5-9F37-0E3B156EEACC}"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3092353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FC7CC7C5-D4CE-4290-89FE-116D3EA31C02}"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227902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94DFA16-D283-4C1A-8AC7-200B1B79EF88}" type="slidenum">
              <a:rPr lang="it-IT"/>
              <a:pPr>
                <a:defRPr/>
              </a:pPr>
              <a:t>‹N›</a:t>
            </a:fld>
            <a:endParaRPr lang="it-IT"/>
          </a:p>
        </p:txBody>
      </p:sp>
    </p:spTree>
    <p:extLst>
      <p:ext uri="{BB962C8B-B14F-4D97-AF65-F5344CB8AC3E}">
        <p14:creationId xmlns="" xmlns:p14="http://schemas.microsoft.com/office/powerpoint/2010/main" val="19056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18D75F80-EBF0-41CB-A4F8-FFC48894030C}"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1760327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4711F9E-990D-423A-A430-B0ADAB365B82}"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622663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DA25FFA8-08BF-41ED-ABD8-9937C8ED09F9}"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2531320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85E249F-CAA0-49E7-97E1-F921544884CA}"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4002258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0"/>
            <a:ext cx="2171700" cy="6248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28600" y="0"/>
            <a:ext cx="6362700" cy="6248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430B16BE-08CA-4917-8940-7730C4BDB159}" type="slidenum">
              <a:rPr lang="it-IT">
                <a:solidFill>
                  <a:srgbClr val="FFFFFF"/>
                </a:solidFill>
              </a:rPr>
              <a:pPr/>
              <a:t>‹N›</a:t>
            </a:fld>
            <a:endParaRPr lang="it-IT">
              <a:solidFill>
                <a:srgbClr val="FFFFFF"/>
              </a:solidFill>
            </a:endParaRPr>
          </a:p>
        </p:txBody>
      </p:sp>
    </p:spTree>
    <p:extLst>
      <p:ext uri="{BB962C8B-B14F-4D97-AF65-F5344CB8AC3E}">
        <p14:creationId xmlns="" xmlns:p14="http://schemas.microsoft.com/office/powerpoint/2010/main" val="569211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4" name="Rettangolo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Connettore 1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base">
              <a:spcBef>
                <a:spcPct val="0"/>
              </a:spcBef>
              <a:spcAft>
                <a:spcPct val="0"/>
              </a:spcAft>
              <a:defRPr/>
            </a:pPr>
            <a:endParaRPr lang="en-US">
              <a:solidFill>
                <a:prstClr val="black"/>
              </a:solidFill>
              <a:latin typeface="Arial" pitchFamily="34" charset="0"/>
            </a:endParaRPr>
          </a:p>
        </p:txBody>
      </p:sp>
      <p:sp>
        <p:nvSpPr>
          <p:cNvPr id="12" name="Titolo 11"/>
          <p:cNvSpPr>
            <a:spLocks noGrp="1"/>
          </p:cNvSpPr>
          <p:nvPr>
            <p:ph type="ctrTitle"/>
          </p:nvPr>
        </p:nvSpPr>
        <p:spPr>
          <a:xfrm>
            <a:off x="3366868" y="533400"/>
            <a:ext cx="5105400" cy="2868168"/>
          </a:xfrm>
        </p:spPr>
        <p:txBody>
          <a:bodyPr>
            <a:noAutofit/>
          </a:bodyPr>
          <a:lstStyle>
            <a:lvl1pPr algn="r">
              <a:defRPr sz="4200" b="1"/>
            </a:lvl1pPr>
            <a:extLst/>
          </a:lstStyle>
          <a:p>
            <a:r>
              <a:rPr lang="it-IT" smtClean="0"/>
              <a:t>Fare clic per modificare lo stile del titolo</a:t>
            </a:r>
            <a:endParaRPr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it-IT"/>
          </a:p>
        </p:txBody>
      </p:sp>
      <p:sp>
        <p:nvSpPr>
          <p:cNvPr id="7" name="Segnaposto piè di pagina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it-IT"/>
          </a:p>
        </p:txBody>
      </p:sp>
      <p:sp>
        <p:nvSpPr>
          <p:cNvPr id="8" name="Segnaposto numero diapositiva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A7378A5A-4708-4F2B-B5D0-F30CEA9262EC}" type="slidenum">
              <a:rPr lang="it-IT"/>
              <a:pPr>
                <a:defRPr/>
              </a:pPr>
              <a:t>‹N›</a:t>
            </a:fld>
            <a:endParaRPr lang="it-IT"/>
          </a:p>
        </p:txBody>
      </p:sp>
    </p:spTree>
    <p:extLst>
      <p:ext uri="{BB962C8B-B14F-4D97-AF65-F5344CB8AC3E}">
        <p14:creationId xmlns="" xmlns:p14="http://schemas.microsoft.com/office/powerpoint/2010/main" val="5781572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5"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6" name="Segnaposto numero diapositiva 15"/>
          <p:cNvSpPr>
            <a:spLocks noGrp="1"/>
          </p:cNvSpPr>
          <p:nvPr>
            <p:ph type="sldNum" sz="quarter" idx="12"/>
          </p:nvPr>
        </p:nvSpPr>
        <p:spPr/>
        <p:txBody>
          <a:bodyPr/>
          <a:lstStyle>
            <a:lvl1pPr>
              <a:defRPr/>
            </a:lvl1pPr>
          </a:lstStyle>
          <a:p>
            <a:pPr>
              <a:defRPr/>
            </a:pPr>
            <a:fld id="{EF4673EF-4A3F-433B-96DA-BD42473A3C7C}"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2250137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anchor="t"/>
          <a:lstStyle>
            <a:lvl1pPr algn="r">
              <a:buNone/>
              <a:defRPr sz="4200" b="1" cap="all"/>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4" name="Segnaposto data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it-IT">
              <a:solidFill>
                <a:srgbClr val="B13F9A"/>
              </a:solidFill>
            </a:endParaRPr>
          </a:p>
        </p:txBody>
      </p:sp>
      <p:sp>
        <p:nvSpPr>
          <p:cNvPr id="5" name="Segnaposto piè di pagina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it-IT">
              <a:solidFill>
                <a:srgbClr val="B13F9A"/>
              </a:solidFill>
            </a:endParaRPr>
          </a:p>
        </p:txBody>
      </p:sp>
      <p:sp>
        <p:nvSpPr>
          <p:cNvPr id="6" name="Segnaposto numero diapositiva 5"/>
          <p:cNvSpPr>
            <a:spLocks noGrp="1"/>
          </p:cNvSpPr>
          <p:nvPr>
            <p:ph type="sldNum" sz="quarter" idx="12"/>
          </p:nvPr>
        </p:nvSpPr>
        <p:spPr>
          <a:xfrm>
            <a:off x="6734175" y="6554788"/>
            <a:ext cx="587375" cy="228600"/>
          </a:xfrm>
        </p:spPr>
        <p:txBody>
          <a:bodyPr/>
          <a:lstStyle>
            <a:lvl1pPr>
              <a:defRPr/>
            </a:lvl1pPr>
            <a:extLst/>
          </a:lstStyle>
          <a:p>
            <a:pPr>
              <a:defRPr/>
            </a:pPr>
            <a:fld id="{D978D564-7229-42D7-877A-29995D9E9634}"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316766430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6"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7" name="Segnaposto numero diapositiva 15"/>
          <p:cNvSpPr>
            <a:spLocks noGrp="1"/>
          </p:cNvSpPr>
          <p:nvPr>
            <p:ph type="sldNum" sz="quarter" idx="12"/>
          </p:nvPr>
        </p:nvSpPr>
        <p:spPr/>
        <p:txBody>
          <a:bodyPr/>
          <a:lstStyle>
            <a:lvl1pPr>
              <a:defRPr/>
            </a:lvl1pPr>
          </a:lstStyle>
          <a:p>
            <a:pPr>
              <a:defRPr/>
            </a:pPr>
            <a:fld id="{9B4D3F79-30A9-43D9-8AE7-302141B3FE79}"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2379912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8"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9" name="Segnaposto numero diapositiva 15"/>
          <p:cNvSpPr>
            <a:spLocks noGrp="1"/>
          </p:cNvSpPr>
          <p:nvPr>
            <p:ph type="sldNum" sz="quarter" idx="12"/>
          </p:nvPr>
        </p:nvSpPr>
        <p:spPr/>
        <p:txBody>
          <a:bodyPr/>
          <a:lstStyle>
            <a:lvl1pPr>
              <a:defRPr/>
            </a:lvl1pPr>
          </a:lstStyle>
          <a:p>
            <a:pPr>
              <a:defRPr/>
            </a:pPr>
            <a:fld id="{A27C93E9-CF48-4B60-92E7-A1F6AC6B29AD}"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305344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7EC43EA-4C9B-4594-8D88-3A8C57D7C575}" type="slidenum">
              <a:rPr lang="it-IT"/>
              <a:pPr>
                <a:defRPr/>
              </a:pPr>
              <a:t>‹N›</a:t>
            </a:fld>
            <a:endParaRPr lang="it-IT"/>
          </a:p>
        </p:txBody>
      </p:sp>
    </p:spTree>
    <p:extLst>
      <p:ext uri="{BB962C8B-B14F-4D97-AF65-F5344CB8AC3E}">
        <p14:creationId xmlns="" xmlns:p14="http://schemas.microsoft.com/office/powerpoint/2010/main" val="437738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lang="it-IT" smtClean="0"/>
              <a:t>Fare clic per modificare lo stile del titolo</a:t>
            </a:r>
            <a:endParaRPr lang="en-US"/>
          </a:p>
        </p:txBody>
      </p:sp>
      <p:sp>
        <p:nvSpPr>
          <p:cNvPr id="3"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4"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5" name="Segnaposto numero diapositiva 15"/>
          <p:cNvSpPr>
            <a:spLocks noGrp="1"/>
          </p:cNvSpPr>
          <p:nvPr>
            <p:ph type="sldNum" sz="quarter" idx="12"/>
          </p:nvPr>
        </p:nvSpPr>
        <p:spPr/>
        <p:txBody>
          <a:bodyPr/>
          <a:lstStyle>
            <a:lvl1pPr>
              <a:defRPr/>
            </a:lvl1pPr>
          </a:lstStyle>
          <a:p>
            <a:pPr>
              <a:defRPr/>
            </a:pPr>
            <a:fld id="{4F7E5144-F649-4499-BF82-8B349D50522E}"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1321621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3"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4" name="Segnaposto numero diapositiva 15"/>
          <p:cNvSpPr>
            <a:spLocks noGrp="1"/>
          </p:cNvSpPr>
          <p:nvPr>
            <p:ph type="sldNum" sz="quarter" idx="12"/>
          </p:nvPr>
        </p:nvSpPr>
        <p:spPr/>
        <p:txBody>
          <a:bodyPr/>
          <a:lstStyle>
            <a:lvl1pPr>
              <a:defRPr/>
            </a:lvl1pPr>
          </a:lstStyle>
          <a:p>
            <a:pPr>
              <a:defRPr/>
            </a:pPr>
            <a:fld id="{D550CEF0-8111-41E9-A8CF-F0B019473200}"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797806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6"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7" name="Segnaposto numero diapositiva 15"/>
          <p:cNvSpPr>
            <a:spLocks noGrp="1"/>
          </p:cNvSpPr>
          <p:nvPr>
            <p:ph type="sldNum" sz="quarter" idx="12"/>
          </p:nvPr>
        </p:nvSpPr>
        <p:spPr/>
        <p:txBody>
          <a:bodyPr/>
          <a:lstStyle>
            <a:lvl1pPr>
              <a:defRPr/>
            </a:lvl1pPr>
          </a:lstStyle>
          <a:p>
            <a:pPr>
              <a:defRPr/>
            </a:pPr>
            <a:fld id="{D2DAD9BA-65E6-4B6E-B9EC-C84B55A8AF5E}"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814534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5" name="Rettangolo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Rettangolo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 name="Titolo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it-IT" smtClean="0"/>
              <a:t>Fare clic per modificare lo stile del titolo</a:t>
            </a:r>
            <a:endParaRPr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it-IT" noProof="0" smtClean="0"/>
              <a:t>Fare clic sull'icona per inserire un'immagine</a:t>
            </a:r>
            <a:endParaRPr lang="en-US" noProof="0" dirty="0"/>
          </a:p>
        </p:txBody>
      </p:sp>
      <p:sp>
        <p:nvSpPr>
          <p:cNvPr id="7" name="Segnaposto data 4"/>
          <p:cNvSpPr>
            <a:spLocks noGrp="1"/>
          </p:cNvSpPr>
          <p:nvPr>
            <p:ph type="dt" sz="half" idx="10"/>
          </p:nvPr>
        </p:nvSpPr>
        <p:spPr/>
        <p:txBody>
          <a:bodyPr/>
          <a:lstStyle>
            <a:lvl1pPr>
              <a:defRPr/>
            </a:lvl1pPr>
            <a:extLst/>
          </a:lstStyle>
          <a:p>
            <a:pPr>
              <a:defRPr/>
            </a:pPr>
            <a:endParaRPr lang="it-IT">
              <a:solidFill>
                <a:srgbClr val="F4E7ED"/>
              </a:solidFill>
            </a:endParaRPr>
          </a:p>
        </p:txBody>
      </p:sp>
      <p:sp>
        <p:nvSpPr>
          <p:cNvPr id="8" name="Segnaposto piè di pagina 5"/>
          <p:cNvSpPr>
            <a:spLocks noGrp="1"/>
          </p:cNvSpPr>
          <p:nvPr>
            <p:ph type="ftr" sz="quarter" idx="11"/>
          </p:nvPr>
        </p:nvSpPr>
        <p:spPr/>
        <p:txBody>
          <a:bodyPr/>
          <a:lstStyle>
            <a:lvl1pPr>
              <a:defRPr/>
            </a:lvl1pPr>
            <a:extLst/>
          </a:lstStyle>
          <a:p>
            <a:pPr>
              <a:defRPr/>
            </a:pPr>
            <a:endParaRPr lang="it-IT">
              <a:solidFill>
                <a:srgbClr val="F4E7ED"/>
              </a:solidFill>
            </a:endParaRPr>
          </a:p>
        </p:txBody>
      </p:sp>
      <p:sp>
        <p:nvSpPr>
          <p:cNvPr id="9" name="Segnaposto numero diapositiva 6"/>
          <p:cNvSpPr>
            <a:spLocks noGrp="1"/>
          </p:cNvSpPr>
          <p:nvPr>
            <p:ph type="sldNum" sz="quarter" idx="12"/>
          </p:nvPr>
        </p:nvSpPr>
        <p:spPr/>
        <p:txBody>
          <a:bodyPr/>
          <a:lstStyle>
            <a:lvl1pPr>
              <a:defRPr/>
            </a:lvl1pPr>
            <a:extLst/>
          </a:lstStyle>
          <a:p>
            <a:pPr>
              <a:defRPr/>
            </a:pPr>
            <a:fld id="{F9048892-43AD-4E0C-BB68-F4B78ECDDDD4}" type="slidenum">
              <a:rPr lang="it-IT">
                <a:solidFill>
                  <a:srgbClr val="F4E7ED"/>
                </a:solidFill>
              </a:rPr>
              <a:pPr>
                <a:defRPr/>
              </a:pPr>
              <a:t>‹N›</a:t>
            </a:fld>
            <a:endParaRPr lang="it-IT">
              <a:solidFill>
                <a:srgbClr val="F4E7ED"/>
              </a:solidFill>
            </a:endParaRPr>
          </a:p>
        </p:txBody>
      </p:sp>
    </p:spTree>
    <p:extLst>
      <p:ext uri="{BB962C8B-B14F-4D97-AF65-F5344CB8AC3E}">
        <p14:creationId xmlns="" xmlns:p14="http://schemas.microsoft.com/office/powerpoint/2010/main" val="67694662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6"/>
          <p:cNvSpPr>
            <a:spLocks noGrp="1"/>
          </p:cNvSpPr>
          <p:nvPr>
            <p:ph type="dt" sz="half" idx="10"/>
          </p:nvPr>
        </p:nvSpPr>
        <p:spPr/>
        <p:txBody>
          <a:bodyPr/>
          <a:lstStyle>
            <a:lvl1pPr>
              <a:defRPr/>
            </a:lvl1pPr>
          </a:lstStyle>
          <a:p>
            <a:pPr>
              <a:defRPr/>
            </a:pPr>
            <a:endParaRPr lang="it-IT">
              <a:solidFill>
                <a:srgbClr val="B13F9A"/>
              </a:solidFill>
            </a:endParaRPr>
          </a:p>
        </p:txBody>
      </p:sp>
      <p:sp>
        <p:nvSpPr>
          <p:cNvPr id="5" name="Segnaposto piè di pagina 3"/>
          <p:cNvSpPr>
            <a:spLocks noGrp="1"/>
          </p:cNvSpPr>
          <p:nvPr>
            <p:ph type="ftr" sz="quarter" idx="11"/>
          </p:nvPr>
        </p:nvSpPr>
        <p:spPr/>
        <p:txBody>
          <a:bodyPr/>
          <a:lstStyle>
            <a:lvl1pPr>
              <a:defRPr/>
            </a:lvl1pPr>
          </a:lstStyle>
          <a:p>
            <a:pPr>
              <a:defRPr/>
            </a:pPr>
            <a:endParaRPr lang="it-IT">
              <a:solidFill>
                <a:srgbClr val="B13F9A"/>
              </a:solidFill>
            </a:endParaRPr>
          </a:p>
        </p:txBody>
      </p:sp>
      <p:sp>
        <p:nvSpPr>
          <p:cNvPr id="6" name="Segnaposto numero diapositiva 15"/>
          <p:cNvSpPr>
            <a:spLocks noGrp="1"/>
          </p:cNvSpPr>
          <p:nvPr>
            <p:ph type="sldNum" sz="quarter" idx="12"/>
          </p:nvPr>
        </p:nvSpPr>
        <p:spPr/>
        <p:txBody>
          <a:bodyPr/>
          <a:lstStyle>
            <a:lvl1pPr>
              <a:defRPr/>
            </a:lvl1pPr>
          </a:lstStyle>
          <a:p>
            <a:pPr>
              <a:defRPr/>
            </a:pPr>
            <a:fld id="{DC052578-65A4-4D5C-BB3B-AFEE3BF81F16}"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1887276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a:xfrm>
            <a:off x="4243388" y="6557963"/>
            <a:ext cx="2001837" cy="227012"/>
          </a:xfrm>
        </p:spPr>
        <p:txBody>
          <a:bodyPr/>
          <a:lstStyle>
            <a:lvl1pPr>
              <a:defRPr/>
            </a:lvl1pPr>
            <a:extLst/>
          </a:lstStyle>
          <a:p>
            <a:pPr>
              <a:defRPr/>
            </a:pPr>
            <a:endParaRPr lang="it-IT">
              <a:solidFill>
                <a:srgbClr val="B13F9A"/>
              </a:solidFill>
            </a:endParaRPr>
          </a:p>
        </p:txBody>
      </p:sp>
      <p:sp>
        <p:nvSpPr>
          <p:cNvPr id="5" name="Segnaposto piè di pagina 4"/>
          <p:cNvSpPr>
            <a:spLocks noGrp="1"/>
          </p:cNvSpPr>
          <p:nvPr>
            <p:ph type="ftr" sz="quarter" idx="11"/>
          </p:nvPr>
        </p:nvSpPr>
        <p:spPr>
          <a:xfrm>
            <a:off x="457200" y="6556375"/>
            <a:ext cx="3657600" cy="228600"/>
          </a:xfrm>
        </p:spPr>
        <p:txBody>
          <a:bodyPr/>
          <a:lstStyle>
            <a:lvl1pPr>
              <a:defRPr/>
            </a:lvl1pPr>
            <a:extLst/>
          </a:lstStyle>
          <a:p>
            <a:pPr>
              <a:defRPr/>
            </a:pPr>
            <a:endParaRPr lang="it-IT">
              <a:solidFill>
                <a:srgbClr val="B13F9A"/>
              </a:solidFill>
            </a:endParaRPr>
          </a:p>
        </p:txBody>
      </p:sp>
      <p:sp>
        <p:nvSpPr>
          <p:cNvPr id="6" name="Segnaposto numero diapositiva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14C1BA5-460B-4F89-9F91-F5DFC78071AA}" type="slidenum">
              <a:rPr lang="it-IT">
                <a:solidFill>
                  <a:srgbClr val="B13F9A"/>
                </a:solidFill>
              </a:rPr>
              <a:pPr>
                <a:defRPr/>
              </a:pPr>
              <a:t>‹N›</a:t>
            </a:fld>
            <a:endParaRPr lang="it-IT">
              <a:solidFill>
                <a:srgbClr val="B13F9A"/>
              </a:solidFill>
            </a:endParaRPr>
          </a:p>
        </p:txBody>
      </p:sp>
    </p:spTree>
    <p:extLst>
      <p:ext uri="{BB962C8B-B14F-4D97-AF65-F5344CB8AC3E}">
        <p14:creationId xmlns="" xmlns:p14="http://schemas.microsoft.com/office/powerpoint/2010/main" val="3039922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134A0524-9E20-47C8-B1FA-893740221F08}"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AC72D020-5C23-42E4-A651-FAE23ECF2B28}" type="slidenum">
              <a:rPr lang="it-IT"/>
              <a:pPr>
                <a:defRPr/>
              </a:pPr>
              <a:t>‹N›</a:t>
            </a:fld>
            <a:endParaRPr lang="it-IT"/>
          </a:p>
        </p:txBody>
      </p:sp>
    </p:spTree>
    <p:extLst>
      <p:ext uri="{BB962C8B-B14F-4D97-AF65-F5344CB8AC3E}">
        <p14:creationId xmlns="" xmlns:p14="http://schemas.microsoft.com/office/powerpoint/2010/main" val="1804586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8E094C2A-A989-49C4-BDF8-6B0DB6743F36}"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CBD5856B-61F0-4A6C-BCA5-D0D00005B175}" type="slidenum">
              <a:rPr lang="it-IT"/>
              <a:pPr>
                <a:defRPr/>
              </a:pPr>
              <a:t>‹N›</a:t>
            </a:fld>
            <a:endParaRPr lang="it-IT"/>
          </a:p>
        </p:txBody>
      </p:sp>
    </p:spTree>
    <p:extLst>
      <p:ext uri="{BB962C8B-B14F-4D97-AF65-F5344CB8AC3E}">
        <p14:creationId xmlns="" xmlns:p14="http://schemas.microsoft.com/office/powerpoint/2010/main" val="2840180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B73BB26-062F-47B7-9A07-6B04E1EB3EE2}"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A3D53F8C-CF64-4B0F-98D0-0578B57C8E80}" type="slidenum">
              <a:rPr lang="it-IT"/>
              <a:pPr>
                <a:defRPr/>
              </a:pPr>
              <a:t>‹N›</a:t>
            </a:fld>
            <a:endParaRPr lang="it-IT"/>
          </a:p>
        </p:txBody>
      </p:sp>
    </p:spTree>
    <p:extLst>
      <p:ext uri="{BB962C8B-B14F-4D97-AF65-F5344CB8AC3E}">
        <p14:creationId xmlns="" xmlns:p14="http://schemas.microsoft.com/office/powerpoint/2010/main" val="1358653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D1D829C-AC2D-48D9-9137-BDAACAE12789}"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B3267A44-DA45-4CFA-B7E9-AD01C1CD2230}" type="slidenum">
              <a:rPr lang="it-IT"/>
              <a:pPr>
                <a:defRPr/>
              </a:pPr>
              <a:t>‹N›</a:t>
            </a:fld>
            <a:endParaRPr lang="it-IT"/>
          </a:p>
        </p:txBody>
      </p:sp>
    </p:spTree>
    <p:extLst>
      <p:ext uri="{BB962C8B-B14F-4D97-AF65-F5344CB8AC3E}">
        <p14:creationId xmlns="" xmlns:p14="http://schemas.microsoft.com/office/powerpoint/2010/main" val="44887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C41DFE2-ED45-447E-AE96-7C01D3FEF616}" type="slidenum">
              <a:rPr lang="it-IT"/>
              <a:pPr>
                <a:defRPr/>
              </a:pPr>
              <a:t>‹N›</a:t>
            </a:fld>
            <a:endParaRPr lang="it-IT"/>
          </a:p>
        </p:txBody>
      </p:sp>
    </p:spTree>
    <p:extLst>
      <p:ext uri="{BB962C8B-B14F-4D97-AF65-F5344CB8AC3E}">
        <p14:creationId xmlns="" xmlns:p14="http://schemas.microsoft.com/office/powerpoint/2010/main" val="2146663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03DDC19D-8157-43E7-9A58-FB693E3FD455}" type="datetimeFigureOut">
              <a:rPr lang="it-IT"/>
              <a:pPr>
                <a:defRPr/>
              </a:pPr>
              <a:t>26/03/2018</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914DA396-E0B3-4D87-9018-76B5220E0A4C}" type="slidenum">
              <a:rPr lang="it-IT"/>
              <a:pPr>
                <a:defRPr/>
              </a:pPr>
              <a:t>‹N›</a:t>
            </a:fld>
            <a:endParaRPr lang="it-IT"/>
          </a:p>
        </p:txBody>
      </p:sp>
    </p:spTree>
    <p:extLst>
      <p:ext uri="{BB962C8B-B14F-4D97-AF65-F5344CB8AC3E}">
        <p14:creationId xmlns="" xmlns:p14="http://schemas.microsoft.com/office/powerpoint/2010/main" val="1956412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697C2FFB-C270-4B48-8D85-B2A8445D2EF7}" type="datetimeFigureOut">
              <a:rPr lang="it-IT"/>
              <a:pPr>
                <a:defRPr/>
              </a:pPr>
              <a:t>26/03/2018</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0AA78201-556D-44E9-8167-96A3EBE3197B}" type="slidenum">
              <a:rPr lang="it-IT"/>
              <a:pPr>
                <a:defRPr/>
              </a:pPr>
              <a:t>‹N›</a:t>
            </a:fld>
            <a:endParaRPr lang="it-IT"/>
          </a:p>
        </p:txBody>
      </p:sp>
    </p:spTree>
    <p:extLst>
      <p:ext uri="{BB962C8B-B14F-4D97-AF65-F5344CB8AC3E}">
        <p14:creationId xmlns="" xmlns:p14="http://schemas.microsoft.com/office/powerpoint/2010/main" val="2797487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79D37E8A-A929-42F8-ABE8-611155213512}" type="datetimeFigureOut">
              <a:rPr lang="it-IT"/>
              <a:pPr>
                <a:defRPr/>
              </a:pPr>
              <a:t>26/03/2018</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A22B7E04-F89F-47BF-8F25-39E1E79DD5D5}" type="slidenum">
              <a:rPr lang="it-IT"/>
              <a:pPr>
                <a:defRPr/>
              </a:pPr>
              <a:t>‹N›</a:t>
            </a:fld>
            <a:endParaRPr lang="it-IT"/>
          </a:p>
        </p:txBody>
      </p:sp>
    </p:spTree>
    <p:extLst>
      <p:ext uri="{BB962C8B-B14F-4D97-AF65-F5344CB8AC3E}">
        <p14:creationId xmlns="" xmlns:p14="http://schemas.microsoft.com/office/powerpoint/2010/main" val="1577060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6CF18545-A8CE-4F0C-86EA-9273AEC8CF31}"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1DDDE971-8804-427C-AD68-4AAF9F308B52}" type="slidenum">
              <a:rPr lang="it-IT"/>
              <a:pPr>
                <a:defRPr/>
              </a:pPr>
              <a:t>‹N›</a:t>
            </a:fld>
            <a:endParaRPr lang="it-IT"/>
          </a:p>
        </p:txBody>
      </p:sp>
    </p:spTree>
    <p:extLst>
      <p:ext uri="{BB962C8B-B14F-4D97-AF65-F5344CB8AC3E}">
        <p14:creationId xmlns="" xmlns:p14="http://schemas.microsoft.com/office/powerpoint/2010/main" val="3694917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328A1DD0-5B45-4238-98EB-410649229C80}"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6911AC55-28A8-4544-B04B-FE1D981A039C}" type="slidenum">
              <a:rPr lang="it-IT"/>
              <a:pPr>
                <a:defRPr/>
              </a:pPr>
              <a:t>‹N›</a:t>
            </a:fld>
            <a:endParaRPr lang="it-IT"/>
          </a:p>
        </p:txBody>
      </p:sp>
    </p:spTree>
    <p:extLst>
      <p:ext uri="{BB962C8B-B14F-4D97-AF65-F5344CB8AC3E}">
        <p14:creationId xmlns="" xmlns:p14="http://schemas.microsoft.com/office/powerpoint/2010/main" val="285456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FBEF0BF2-7723-4148-84B8-2861F9685025}"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065388A5-A811-4F9B-BF76-0D7499BA8754}" type="slidenum">
              <a:rPr lang="it-IT"/>
              <a:pPr>
                <a:defRPr/>
              </a:pPr>
              <a:t>‹N›</a:t>
            </a:fld>
            <a:endParaRPr lang="it-IT"/>
          </a:p>
        </p:txBody>
      </p:sp>
    </p:spTree>
    <p:extLst>
      <p:ext uri="{BB962C8B-B14F-4D97-AF65-F5344CB8AC3E}">
        <p14:creationId xmlns="" xmlns:p14="http://schemas.microsoft.com/office/powerpoint/2010/main" val="3459690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34EE866-C106-400F-B0CC-6D8F23423EA2}"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BCE711E4-1603-46BC-8D96-5CBC345FD2E3}" type="slidenum">
              <a:rPr lang="it-IT"/>
              <a:pPr>
                <a:defRPr/>
              </a:pPr>
              <a:t>‹N›</a:t>
            </a:fld>
            <a:endParaRPr lang="it-IT"/>
          </a:p>
        </p:txBody>
      </p:sp>
    </p:spTree>
    <p:extLst>
      <p:ext uri="{BB962C8B-B14F-4D97-AF65-F5344CB8AC3E}">
        <p14:creationId xmlns="" xmlns:p14="http://schemas.microsoft.com/office/powerpoint/2010/main" val="1883785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fontAlgn="base">
              <a:spcBef>
                <a:spcPct val="0"/>
              </a:spcBef>
              <a:spcAft>
                <a:spcPct val="0"/>
              </a:spcAft>
              <a:defRPr>
                <a:solidFill>
                  <a:srgbClr val="000000"/>
                </a:solidFill>
                <a:latin typeface="Garamond" pitchFamily="18" charset="0"/>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fontAlgn="base">
              <a:spcBef>
                <a:spcPct val="0"/>
              </a:spcBef>
              <a:spcAft>
                <a:spcPct val="0"/>
              </a:spcAft>
              <a:defRPr>
                <a:solidFill>
                  <a:srgbClr val="000000"/>
                </a:solidFill>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fontAlgn="base">
              <a:spcBef>
                <a:spcPct val="0"/>
              </a:spcBef>
              <a:spcAft>
                <a:spcPct val="0"/>
              </a:spcAft>
              <a:defRPr>
                <a:solidFill>
                  <a:srgbClr val="000000"/>
                </a:solidFill>
                <a:latin typeface="Garamond" pitchFamily="18" charset="0"/>
              </a:defRPr>
            </a:lvl1pPr>
          </a:lstStyle>
          <a:p>
            <a:pPr>
              <a:defRPr/>
            </a:pPr>
            <a:fld id="{B6035AD5-2365-4594-8A0A-EE94D75F952B}" type="slidenum">
              <a:rPr lang="it-IT"/>
              <a:pPr>
                <a:defRPr/>
              </a:pPr>
              <a:t>‹N›</a:t>
            </a:fld>
            <a:endParaRPr lang="it-IT"/>
          </a:p>
        </p:txBody>
      </p:sp>
    </p:spTree>
    <p:extLst>
      <p:ext uri="{BB962C8B-B14F-4D97-AF65-F5344CB8AC3E}">
        <p14:creationId xmlns="" xmlns:p14="http://schemas.microsoft.com/office/powerpoint/2010/main" val="3751219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7947A-8A28-44DE-9638-737B7651B67F}"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95140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0EF168-F5F3-4BFC-9B7F-BAF59D03B457}"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18544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4AA7591-F8C5-4AAB-96F8-099C9071DC3F}" type="slidenum">
              <a:rPr lang="it-IT"/>
              <a:pPr>
                <a:defRPr/>
              </a:pPr>
              <a:t>‹N›</a:t>
            </a:fld>
            <a:endParaRPr lang="it-IT"/>
          </a:p>
        </p:txBody>
      </p:sp>
    </p:spTree>
    <p:extLst>
      <p:ext uri="{BB962C8B-B14F-4D97-AF65-F5344CB8AC3E}">
        <p14:creationId xmlns="" xmlns:p14="http://schemas.microsoft.com/office/powerpoint/2010/main" val="1545427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8B96E-1F01-4E45-8204-11910B9F9606}"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967613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359838-47D6-4C05-85A0-E901CBAD0EF7}"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4043963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836BC3-4FCD-49DC-98A1-9D24EED091F8}"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920550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7B2999-E9D6-4D16-BAED-007055A9F62E}"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874739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302586-9C60-4863-93AF-778B906C8176}"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3352185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2FBB86-2FA4-4110-88BF-8698342BDAC3}"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641157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F7A07E-A191-4A9C-B736-F2F1C67F6805}"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234005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8D00A-995C-40C4-A1F9-6D343BD020DA}"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631141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00F007-3E1C-4C4E-99A3-BB2D66400802}"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1553677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B2B4D0-0285-4EBD-B8D3-A65875C0AFD1}"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201534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8D55205D-146E-4152-86B8-B852640E06EB}" type="slidenum">
              <a:rPr lang="it-IT"/>
              <a:pPr>
                <a:defRPr/>
              </a:pPr>
              <a:t>‹N›</a:t>
            </a:fld>
            <a:endParaRPr lang="it-IT"/>
          </a:p>
        </p:txBody>
      </p:sp>
    </p:spTree>
    <p:extLst>
      <p:ext uri="{BB962C8B-B14F-4D97-AF65-F5344CB8AC3E}">
        <p14:creationId xmlns="" xmlns:p14="http://schemas.microsoft.com/office/powerpoint/2010/main" val="10115019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F7FBC8-DD17-476B-A2FC-D608FB279000}" type="slidenum">
              <a:rPr lang="it-IT">
                <a:solidFill>
                  <a:srgbClr val="000000"/>
                </a:solidFill>
              </a:rPr>
              <a:pPr>
                <a:defRPr/>
              </a:pPr>
              <a:t>‹N›</a:t>
            </a:fld>
            <a:endParaRPr lang="it-IT">
              <a:solidFill>
                <a:srgbClr val="000000"/>
              </a:solidFill>
            </a:endParaRPr>
          </a:p>
        </p:txBody>
      </p:sp>
    </p:spTree>
    <p:extLst>
      <p:ext uri="{BB962C8B-B14F-4D97-AF65-F5344CB8AC3E}">
        <p14:creationId xmlns="" xmlns:p14="http://schemas.microsoft.com/office/powerpoint/2010/main" val="6068088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8C798F1F-DD1B-49D6-9B68-6C6E21CC986D}"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DC4AB6FC-657C-43ED-97D1-E447F76C1045}" type="slidenum">
              <a:rPr lang="it-IT"/>
              <a:pPr>
                <a:defRPr/>
              </a:pPr>
              <a:t>‹N›</a:t>
            </a:fld>
            <a:endParaRPr lang="it-IT"/>
          </a:p>
        </p:txBody>
      </p:sp>
    </p:spTree>
    <p:extLst>
      <p:ext uri="{BB962C8B-B14F-4D97-AF65-F5344CB8AC3E}">
        <p14:creationId xmlns="" xmlns:p14="http://schemas.microsoft.com/office/powerpoint/2010/main" val="47478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BE690E64-7313-497A-88C5-0AB827ABE4EE}"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85D03967-CC3F-4C81-ACE6-27F8A1E494E6}" type="slidenum">
              <a:rPr lang="it-IT"/>
              <a:pPr>
                <a:defRPr/>
              </a:pPr>
              <a:t>‹N›</a:t>
            </a:fld>
            <a:endParaRPr lang="it-IT"/>
          </a:p>
        </p:txBody>
      </p:sp>
    </p:spTree>
    <p:extLst>
      <p:ext uri="{BB962C8B-B14F-4D97-AF65-F5344CB8AC3E}">
        <p14:creationId xmlns="" xmlns:p14="http://schemas.microsoft.com/office/powerpoint/2010/main" val="3873114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7CD4F041-C002-4973-A4E7-D2DF6ACC06F8}"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8C4516E4-AF05-4795-844E-D12BEAA2DA62}" type="slidenum">
              <a:rPr lang="it-IT"/>
              <a:pPr>
                <a:defRPr/>
              </a:pPr>
              <a:t>‹N›</a:t>
            </a:fld>
            <a:endParaRPr lang="it-IT"/>
          </a:p>
        </p:txBody>
      </p:sp>
    </p:spTree>
    <p:extLst>
      <p:ext uri="{BB962C8B-B14F-4D97-AF65-F5344CB8AC3E}">
        <p14:creationId xmlns="" xmlns:p14="http://schemas.microsoft.com/office/powerpoint/2010/main" val="2424722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AA2C5E52-95F8-43CA-A437-1929FF814B5E}"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DE1E85D4-28F9-4423-BA1D-D58ED884607D}" type="slidenum">
              <a:rPr lang="it-IT"/>
              <a:pPr>
                <a:defRPr/>
              </a:pPr>
              <a:t>‹N›</a:t>
            </a:fld>
            <a:endParaRPr lang="it-IT"/>
          </a:p>
        </p:txBody>
      </p:sp>
    </p:spTree>
    <p:extLst>
      <p:ext uri="{BB962C8B-B14F-4D97-AF65-F5344CB8AC3E}">
        <p14:creationId xmlns="" xmlns:p14="http://schemas.microsoft.com/office/powerpoint/2010/main" val="2358716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4D1C6365-2DB0-496E-9844-032C5F88D344}" type="datetimeFigureOut">
              <a:rPr lang="it-IT"/>
              <a:pPr>
                <a:defRPr/>
              </a:pPr>
              <a:t>26/03/2018</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1C1F4696-ABAA-44A3-9C27-44D67C3278B9}" type="slidenum">
              <a:rPr lang="it-IT"/>
              <a:pPr>
                <a:defRPr/>
              </a:pPr>
              <a:t>‹N›</a:t>
            </a:fld>
            <a:endParaRPr lang="it-IT"/>
          </a:p>
        </p:txBody>
      </p:sp>
    </p:spTree>
    <p:extLst>
      <p:ext uri="{BB962C8B-B14F-4D97-AF65-F5344CB8AC3E}">
        <p14:creationId xmlns="" xmlns:p14="http://schemas.microsoft.com/office/powerpoint/2010/main" val="4252827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378852EE-4F62-4DED-B467-9566EA4F76CE}" type="datetimeFigureOut">
              <a:rPr lang="it-IT"/>
              <a:pPr>
                <a:defRPr/>
              </a:pPr>
              <a:t>26/03/2018</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E5105702-F9A2-4A1F-AAAF-E399EB861548}" type="slidenum">
              <a:rPr lang="it-IT"/>
              <a:pPr>
                <a:defRPr/>
              </a:pPr>
              <a:t>‹N›</a:t>
            </a:fld>
            <a:endParaRPr lang="it-IT"/>
          </a:p>
        </p:txBody>
      </p:sp>
    </p:spTree>
    <p:extLst>
      <p:ext uri="{BB962C8B-B14F-4D97-AF65-F5344CB8AC3E}">
        <p14:creationId xmlns="" xmlns:p14="http://schemas.microsoft.com/office/powerpoint/2010/main" val="2354696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EA379C9E-F671-4121-BD8F-0B0075C1AB2F}" type="datetimeFigureOut">
              <a:rPr lang="it-IT"/>
              <a:pPr>
                <a:defRPr/>
              </a:pPr>
              <a:t>26/03/2018</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1C92BDF7-B849-4282-9CA9-3EB5FDBD7911}" type="slidenum">
              <a:rPr lang="it-IT"/>
              <a:pPr>
                <a:defRPr/>
              </a:pPr>
              <a:t>‹N›</a:t>
            </a:fld>
            <a:endParaRPr lang="it-IT"/>
          </a:p>
        </p:txBody>
      </p:sp>
    </p:spTree>
    <p:extLst>
      <p:ext uri="{BB962C8B-B14F-4D97-AF65-F5344CB8AC3E}">
        <p14:creationId xmlns="" xmlns:p14="http://schemas.microsoft.com/office/powerpoint/2010/main" val="3349893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5C0ED229-A1CA-404A-82FF-755E94D011DB}"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6E8FD17E-B4B8-438C-9C98-19B27EF22C85}" type="slidenum">
              <a:rPr lang="it-IT"/>
              <a:pPr>
                <a:defRPr/>
              </a:pPr>
              <a:t>‹N›</a:t>
            </a:fld>
            <a:endParaRPr lang="it-IT"/>
          </a:p>
        </p:txBody>
      </p:sp>
    </p:spTree>
    <p:extLst>
      <p:ext uri="{BB962C8B-B14F-4D97-AF65-F5344CB8AC3E}">
        <p14:creationId xmlns="" xmlns:p14="http://schemas.microsoft.com/office/powerpoint/2010/main" val="2897343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A2281A58-2904-447E-9DB8-E4B9CCE82A2A}" type="datetimeFigureOut">
              <a:rPr lang="it-IT"/>
              <a:pPr>
                <a:defRPr/>
              </a:pPr>
              <a:t>26/03/2018</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8316E0C0-C8FF-43EE-A055-49FA4259D63C}" type="slidenum">
              <a:rPr lang="it-IT"/>
              <a:pPr>
                <a:defRPr/>
              </a:pPr>
              <a:t>‹N›</a:t>
            </a:fld>
            <a:endParaRPr lang="it-IT"/>
          </a:p>
        </p:txBody>
      </p:sp>
    </p:spTree>
    <p:extLst>
      <p:ext uri="{BB962C8B-B14F-4D97-AF65-F5344CB8AC3E}">
        <p14:creationId xmlns="" xmlns:p14="http://schemas.microsoft.com/office/powerpoint/2010/main" val="13569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A2E36B8-B33E-42A7-B45D-57581CB80E8E}" type="slidenum">
              <a:rPr lang="it-IT"/>
              <a:pPr>
                <a:defRPr/>
              </a:pPr>
              <a:t>‹N›</a:t>
            </a:fld>
            <a:endParaRPr lang="it-IT"/>
          </a:p>
        </p:txBody>
      </p:sp>
    </p:spTree>
    <p:extLst>
      <p:ext uri="{BB962C8B-B14F-4D97-AF65-F5344CB8AC3E}">
        <p14:creationId xmlns="" xmlns:p14="http://schemas.microsoft.com/office/powerpoint/2010/main" val="1262905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D4972234-EF61-4D31-99D6-BE841A67237D}"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BA90108C-D206-467E-BBD8-DA05EE4BBB96}" type="slidenum">
              <a:rPr lang="it-IT"/>
              <a:pPr>
                <a:defRPr/>
              </a:pPr>
              <a:t>‹N›</a:t>
            </a:fld>
            <a:endParaRPr lang="it-IT"/>
          </a:p>
        </p:txBody>
      </p:sp>
    </p:spTree>
    <p:extLst>
      <p:ext uri="{BB962C8B-B14F-4D97-AF65-F5344CB8AC3E}">
        <p14:creationId xmlns="" xmlns:p14="http://schemas.microsoft.com/office/powerpoint/2010/main" val="198496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Garamond" pitchFamily="18" charset="0"/>
              </a:defRPr>
            </a:lvl1pPr>
          </a:lstStyle>
          <a:p>
            <a:pPr>
              <a:defRPr/>
            </a:pPr>
            <a:fld id="{C75EB2D6-B4E7-449C-A101-F3C22E3CE473}" type="datetimeFigureOut">
              <a:rPr lang="it-IT"/>
              <a:pPr>
                <a:defRPr/>
              </a:pPr>
              <a:t>26/03/2018</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Garamond"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Garamond" pitchFamily="18" charset="0"/>
              </a:defRPr>
            </a:lvl1pPr>
          </a:lstStyle>
          <a:p>
            <a:pPr>
              <a:defRPr/>
            </a:pPr>
            <a:fld id="{67E4319E-B955-4A33-B789-833A45BD3BD1}" type="slidenum">
              <a:rPr lang="it-IT"/>
              <a:pPr>
                <a:defRPr/>
              </a:pPr>
              <a:t>‹N›</a:t>
            </a:fld>
            <a:endParaRPr lang="it-IT"/>
          </a:p>
        </p:txBody>
      </p:sp>
    </p:spTree>
    <p:extLst>
      <p:ext uri="{BB962C8B-B14F-4D97-AF65-F5344CB8AC3E}">
        <p14:creationId xmlns="" xmlns:p14="http://schemas.microsoft.com/office/powerpoint/2010/main" val="3027423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fontAlgn="base">
              <a:spcBef>
                <a:spcPct val="0"/>
              </a:spcBef>
              <a:spcAft>
                <a:spcPct val="0"/>
              </a:spcAft>
              <a:defRPr>
                <a:solidFill>
                  <a:srgbClr val="000000"/>
                </a:solidFill>
                <a:latin typeface="Garamond" pitchFamily="18" charset="0"/>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fontAlgn="base">
              <a:spcBef>
                <a:spcPct val="0"/>
              </a:spcBef>
              <a:spcAft>
                <a:spcPct val="0"/>
              </a:spcAft>
              <a:defRPr>
                <a:solidFill>
                  <a:srgbClr val="000000"/>
                </a:solidFill>
                <a:latin typeface="Garamond" pitchFamily="18" charset="0"/>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fontAlgn="base">
              <a:spcBef>
                <a:spcPct val="0"/>
              </a:spcBef>
              <a:spcAft>
                <a:spcPct val="0"/>
              </a:spcAft>
              <a:defRPr>
                <a:solidFill>
                  <a:srgbClr val="000000"/>
                </a:solidFill>
                <a:latin typeface="Garamond" pitchFamily="18" charset="0"/>
              </a:defRPr>
            </a:lvl1pPr>
          </a:lstStyle>
          <a:p>
            <a:pPr>
              <a:defRPr/>
            </a:pPr>
            <a:fld id="{07DD3E32-2F98-4296-A91A-96C16D7E11A4}" type="slidenum">
              <a:rPr lang="it-IT"/>
              <a:pPr>
                <a:defRPr/>
              </a:pPr>
              <a:t>‹N›</a:t>
            </a:fld>
            <a:endParaRPr lang="it-IT"/>
          </a:p>
        </p:txBody>
      </p:sp>
    </p:spTree>
    <p:extLst>
      <p:ext uri="{BB962C8B-B14F-4D97-AF65-F5344CB8AC3E}">
        <p14:creationId xmlns="" xmlns:p14="http://schemas.microsoft.com/office/powerpoint/2010/main" val="313969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4E60833-B564-472C-BF69-38EF2093EE92}" type="slidenum">
              <a:rPr lang="it-IT">
                <a:solidFill>
                  <a:srgbClr val="000000"/>
                </a:solidFill>
              </a:rPr>
              <a:pPr>
                <a:defRPr/>
              </a:pPr>
              <a:t>‹N›</a:t>
            </a:fld>
            <a:endParaRPr lang="it-IT">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692197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EFB52CD-0B38-4EB1-8490-BC163A1A5AEB}" type="slidenum">
              <a:rPr lang="it-IT">
                <a:solidFill>
                  <a:srgbClr val="000000"/>
                </a:solidFill>
              </a:rPr>
              <a:pPr>
                <a:defRPr/>
              </a:pPr>
              <a:t>‹N›</a:t>
            </a:fld>
            <a:endParaRPr lang="it-IT">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3811092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9003944-A6B7-4829-9CFF-1CB8AB4DC0EC}" type="slidenum">
              <a:rPr lang="it-IT">
                <a:solidFill>
                  <a:srgbClr val="000000"/>
                </a:solidFill>
              </a:rPr>
              <a:pPr>
                <a:defRPr/>
              </a:pPr>
              <a:t>‹N›</a:t>
            </a:fld>
            <a:endParaRPr lang="it-IT">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589449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66FD3F07-489D-443D-8C70-579D97D053B3}" type="slidenum">
              <a:rPr lang="it-IT">
                <a:solidFill>
                  <a:srgbClr val="000000"/>
                </a:solidFill>
              </a:rPr>
              <a:pPr>
                <a:defRPr/>
              </a:pPr>
              <a:t>‹N›</a:t>
            </a:fld>
            <a:endParaRPr lang="it-IT">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4157044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39895F6-1C9A-4E63-91FD-B54DA23F7ED1}" type="slidenum">
              <a:rPr lang="it-IT">
                <a:solidFill>
                  <a:srgbClr val="000000"/>
                </a:solidFill>
              </a:rPr>
              <a:pPr>
                <a:defRPr/>
              </a:pPr>
              <a:t>‹N›</a:t>
            </a:fld>
            <a:endParaRPr lang="it-IT">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506550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D5B092-1F29-4FF9-92C4-A851F0053186}" type="slidenum">
              <a:rPr lang="it-IT">
                <a:solidFill>
                  <a:srgbClr val="000000"/>
                </a:solidFill>
              </a:rPr>
              <a:pPr>
                <a:defRPr/>
              </a:pPr>
              <a:t>‹N›</a:t>
            </a:fld>
            <a:endParaRPr lang="it-IT">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15128208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7E26473-206E-458C-86AB-18D46ACC0F54}" type="slidenum">
              <a:rPr lang="it-IT">
                <a:solidFill>
                  <a:srgbClr val="000000"/>
                </a:solidFill>
              </a:rPr>
              <a:pPr>
                <a:defRPr/>
              </a:pPr>
              <a:t>‹N›</a:t>
            </a:fld>
            <a:endParaRPr lang="it-IT">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100876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25683FC-FD73-4941-A325-1F68DAFE7D23}" type="slidenum">
              <a:rPr lang="it-IT"/>
              <a:pPr>
                <a:defRPr/>
              </a:pPr>
              <a:t>‹N›</a:t>
            </a:fld>
            <a:endParaRPr lang="it-IT"/>
          </a:p>
        </p:txBody>
      </p:sp>
    </p:spTree>
    <p:extLst>
      <p:ext uri="{BB962C8B-B14F-4D97-AF65-F5344CB8AC3E}">
        <p14:creationId xmlns="" xmlns:p14="http://schemas.microsoft.com/office/powerpoint/2010/main" val="3993167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DCFFD3D-D225-4777-9A4C-88B0E150AE9C}" type="slidenum">
              <a:rPr lang="it-IT">
                <a:solidFill>
                  <a:srgbClr val="000000"/>
                </a:solidFill>
              </a:rPr>
              <a:pPr>
                <a:defRPr/>
              </a:pPr>
              <a:t>‹N›</a:t>
            </a:fld>
            <a:endParaRPr lang="it-IT">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28742988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53551FF-778C-4214-82D9-56FD3933A1D1}" type="slidenum">
              <a:rPr lang="it-IT">
                <a:solidFill>
                  <a:srgbClr val="000000"/>
                </a:solidFill>
              </a:rPr>
              <a:pPr>
                <a:defRPr/>
              </a:pPr>
              <a:t>‹N›</a:t>
            </a:fld>
            <a:endParaRPr lang="it-IT">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1680324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FD14D4-5620-43FA-A6F7-82C965515B41}" type="slidenum">
              <a:rPr lang="it-IT">
                <a:solidFill>
                  <a:srgbClr val="000000"/>
                </a:solidFill>
              </a:rPr>
              <a:pPr>
                <a:defRPr/>
              </a:pPr>
              <a:t>‹N›</a:t>
            </a:fld>
            <a:endParaRPr lang="it-IT">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it-IT">
              <a:solidFill>
                <a:srgbClr val="000000"/>
              </a:solidFill>
            </a:endParaRPr>
          </a:p>
        </p:txBody>
      </p:sp>
    </p:spTree>
    <p:extLst>
      <p:ext uri="{BB962C8B-B14F-4D97-AF65-F5344CB8AC3E}">
        <p14:creationId xmlns="" xmlns:p14="http://schemas.microsoft.com/office/powerpoint/2010/main" val="15974201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ttango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lang="it-IT" smtClean="0"/>
              <a:t>Fare clic per modificare lo stile del titolo</a:t>
            </a:r>
            <a:endParaRPr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7" name="Segnaposto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it-IT"/>
          </a:p>
        </p:txBody>
      </p:sp>
      <p:sp>
        <p:nvSpPr>
          <p:cNvPr id="10" name="Segnaposto piè di pagina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it-IT">
              <a:solidFill>
                <a:srgbClr val="EBDDC3"/>
              </a:solidFill>
            </a:endParaRPr>
          </a:p>
        </p:txBody>
      </p:sp>
      <p:sp>
        <p:nvSpPr>
          <p:cNvPr id="11"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7257764-4DF2-46D5-BD85-23C17F0345F3}" type="slidenum">
              <a:rPr lang="it-IT">
                <a:solidFill>
                  <a:srgbClr val="EBDDC3"/>
                </a:solidFill>
              </a:rPr>
              <a:pPr>
                <a:defRPr/>
              </a:pPr>
              <a:t>‹N›</a:t>
            </a:fld>
            <a:endParaRPr lang="it-IT">
              <a:solidFill>
                <a:srgbClr val="EBDDC3"/>
              </a:solidFill>
            </a:endParaRPr>
          </a:p>
        </p:txBody>
      </p:sp>
    </p:spTree>
    <p:extLst>
      <p:ext uri="{BB962C8B-B14F-4D97-AF65-F5344CB8AC3E}">
        <p14:creationId xmlns="" xmlns:p14="http://schemas.microsoft.com/office/powerpoint/2010/main" val="2528997761"/>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612648" y="1600200"/>
            <a:ext cx="81534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solidFill>
                <a:srgbClr val="775F55"/>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BF6C0EA0-FF8C-429B-8E1A-9572CF269497}" type="slidenum">
              <a:rPr lang="it-IT"/>
              <a:pPr>
                <a:defRPr/>
              </a:pPr>
              <a:t>‹N›</a:t>
            </a:fld>
            <a:endParaRPr lang="it-IT"/>
          </a:p>
        </p:txBody>
      </p:sp>
    </p:spTree>
    <p:extLst>
      <p:ext uri="{BB962C8B-B14F-4D97-AF65-F5344CB8AC3E}">
        <p14:creationId xmlns="" xmlns:p14="http://schemas.microsoft.com/office/powerpoint/2010/main" val="26420368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4" name="Rettango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ttango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ttango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egnaposto testo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it-IT" smtClean="0"/>
              <a:t>Fare clic per modificare lo stile del titolo</a:t>
            </a:r>
            <a:endParaRPr lang="en-US"/>
          </a:p>
        </p:txBody>
      </p:sp>
      <p:sp>
        <p:nvSpPr>
          <p:cNvPr id="7" name="Segnaposto data 11"/>
          <p:cNvSpPr>
            <a:spLocks noGrp="1"/>
          </p:cNvSpPr>
          <p:nvPr>
            <p:ph type="dt" sz="half" idx="10"/>
          </p:nvPr>
        </p:nvSpPr>
        <p:spPr/>
        <p:txBody>
          <a:bodyPr/>
          <a:lstStyle>
            <a:lvl1pPr>
              <a:defRPr/>
            </a:lvl1pPr>
          </a:lstStyle>
          <a:p>
            <a:pPr>
              <a:defRPr/>
            </a:pPr>
            <a:endParaRPr lang="it-IT">
              <a:solidFill>
                <a:srgbClr val="775F55"/>
              </a:solidFill>
            </a:endParaRPr>
          </a:p>
        </p:txBody>
      </p:sp>
      <p:sp>
        <p:nvSpPr>
          <p:cNvPr id="8" name="Segnaposto numero diapositiva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A31FB4D-A45F-4F0F-8524-321D738D2CF0}" type="slidenum">
              <a:rPr lang="it-IT"/>
              <a:pPr>
                <a:defRPr/>
              </a:pPr>
              <a:t>‹N›</a:t>
            </a:fld>
            <a:endParaRPr lang="it-IT"/>
          </a:p>
        </p:txBody>
      </p:sp>
      <p:sp>
        <p:nvSpPr>
          <p:cNvPr id="9" name="Segnaposto piè di pagina 13"/>
          <p:cNvSpPr>
            <a:spLocks noGrp="1"/>
          </p:cNvSpPr>
          <p:nvPr>
            <p:ph type="ftr" sz="quarter" idx="12"/>
          </p:nvPr>
        </p:nvSpPr>
        <p:spPr/>
        <p:txBody>
          <a:bodyPr/>
          <a:lstStyle>
            <a:lvl1pPr>
              <a:defRPr/>
            </a:lvl1pPr>
          </a:lstStyle>
          <a:p>
            <a:pPr>
              <a:defRPr/>
            </a:pPr>
            <a:endParaRPr lang="it-IT">
              <a:solidFill>
                <a:srgbClr val="775F55"/>
              </a:solidFill>
            </a:endParaRPr>
          </a:p>
        </p:txBody>
      </p:sp>
    </p:spTree>
    <p:extLst>
      <p:ext uri="{BB962C8B-B14F-4D97-AF65-F5344CB8AC3E}">
        <p14:creationId xmlns="" xmlns:p14="http://schemas.microsoft.com/office/powerpoint/2010/main" val="252405286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609600"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844901" y="1589567"/>
            <a:ext cx="38862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7"/>
          <p:cNvSpPr>
            <a:spLocks noGrp="1"/>
          </p:cNvSpPr>
          <p:nvPr>
            <p:ph type="dt" sz="half" idx="10"/>
          </p:nvPr>
        </p:nvSpPr>
        <p:spPr/>
        <p:txBody>
          <a:bodyPr rtlCol="0"/>
          <a:lstStyle>
            <a:lvl1pPr>
              <a:defRPr/>
            </a:lvl1pPr>
          </a:lstStyle>
          <a:p>
            <a:pPr>
              <a:defRPr/>
            </a:pPr>
            <a:endParaRPr lang="it-IT">
              <a:solidFill>
                <a:srgbClr val="775F55"/>
              </a:solidFill>
            </a:endParaRPr>
          </a:p>
        </p:txBody>
      </p:sp>
      <p:sp>
        <p:nvSpPr>
          <p:cNvPr id="6" name="Segnaposto numero diapositiva 9"/>
          <p:cNvSpPr>
            <a:spLocks noGrp="1"/>
          </p:cNvSpPr>
          <p:nvPr>
            <p:ph type="sldNum" sz="quarter" idx="11"/>
          </p:nvPr>
        </p:nvSpPr>
        <p:spPr/>
        <p:txBody>
          <a:bodyPr rtlCol="0"/>
          <a:lstStyle>
            <a:lvl1pPr>
              <a:defRPr/>
            </a:lvl1pPr>
          </a:lstStyle>
          <a:p>
            <a:pPr>
              <a:defRPr/>
            </a:pPr>
            <a:fld id="{75596E7E-D495-48A2-95EC-69E109DF8C28}" type="slidenum">
              <a:rPr lang="it-IT"/>
              <a:pPr>
                <a:defRPr/>
              </a:pPr>
              <a:t>‹N›</a:t>
            </a:fld>
            <a:endParaRPr lang="it-IT"/>
          </a:p>
        </p:txBody>
      </p:sp>
      <p:sp>
        <p:nvSpPr>
          <p:cNvPr id="7" name="Segnaposto piè di pagina 11"/>
          <p:cNvSpPr>
            <a:spLocks noGrp="1"/>
          </p:cNvSpPr>
          <p:nvPr>
            <p:ph type="ftr" sz="quarter" idx="12"/>
          </p:nvPr>
        </p:nvSpPr>
        <p:spPr/>
        <p:txBody>
          <a:bodyPr rtlCol="0"/>
          <a:lstStyle>
            <a:lvl1pPr>
              <a:defRPr/>
            </a:lvl1pPr>
          </a:lstStyle>
          <a:p>
            <a:pPr>
              <a:defRPr/>
            </a:pPr>
            <a:endParaRPr lang="it-IT">
              <a:solidFill>
                <a:srgbClr val="775F55"/>
              </a:solidFill>
            </a:endParaRPr>
          </a:p>
        </p:txBody>
      </p:sp>
    </p:spTree>
    <p:extLst>
      <p:ext uri="{BB962C8B-B14F-4D97-AF65-F5344CB8AC3E}">
        <p14:creationId xmlns="" xmlns:p14="http://schemas.microsoft.com/office/powerpoint/2010/main" val="38539185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1"/>
            <a:ext cx="8153400" cy="869950"/>
          </a:xfrm>
        </p:spPr>
        <p:txBody>
          <a:bodyPr/>
          <a:lstStyle>
            <a:lvl1pPr>
              <a:defRPr/>
            </a:lvl1pPr>
          </a:lstStyle>
          <a:p>
            <a:r>
              <a:rPr lang="it-IT" smtClean="0"/>
              <a:t>Fare clic per modificare lo stile del titolo</a:t>
            </a:r>
            <a:endParaRPr lang="en-US"/>
          </a:p>
        </p:txBody>
      </p:sp>
      <p:sp>
        <p:nvSpPr>
          <p:cNvPr id="11" name="Segnaposto contenuto 10"/>
          <p:cNvSpPr>
            <a:spLocks noGrp="1"/>
          </p:cNvSpPr>
          <p:nvPr>
            <p:ph sz="quarter" idx="2"/>
          </p:nvPr>
        </p:nvSpPr>
        <p:spPr>
          <a:xfrm>
            <a:off x="609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4800600" y="2438400"/>
            <a:ext cx="3886200" cy="3581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it-IT" smtClean="0"/>
              <a:t>Fare clic per modificare stili del testo dello schema</a:t>
            </a:r>
          </a:p>
        </p:txBody>
      </p:sp>
      <p:sp>
        <p:nvSpPr>
          <p:cNvPr id="7" name="Segnaposto data 9"/>
          <p:cNvSpPr>
            <a:spLocks noGrp="1"/>
          </p:cNvSpPr>
          <p:nvPr>
            <p:ph type="dt" sz="half" idx="10"/>
          </p:nvPr>
        </p:nvSpPr>
        <p:spPr/>
        <p:txBody>
          <a:bodyPr rtlCol="0"/>
          <a:lstStyle>
            <a:lvl1pPr>
              <a:defRPr/>
            </a:lvl1pPr>
          </a:lstStyle>
          <a:p>
            <a:pPr>
              <a:defRPr/>
            </a:pPr>
            <a:endParaRPr lang="it-IT">
              <a:solidFill>
                <a:srgbClr val="775F55"/>
              </a:solidFill>
            </a:endParaRPr>
          </a:p>
        </p:txBody>
      </p:sp>
      <p:sp>
        <p:nvSpPr>
          <p:cNvPr id="8" name="Segnaposto numero diapositiva 11"/>
          <p:cNvSpPr>
            <a:spLocks noGrp="1"/>
          </p:cNvSpPr>
          <p:nvPr>
            <p:ph type="sldNum" sz="quarter" idx="11"/>
          </p:nvPr>
        </p:nvSpPr>
        <p:spPr/>
        <p:txBody>
          <a:bodyPr rtlCol="0"/>
          <a:lstStyle>
            <a:lvl1pPr>
              <a:defRPr/>
            </a:lvl1pPr>
          </a:lstStyle>
          <a:p>
            <a:pPr>
              <a:defRPr/>
            </a:pPr>
            <a:fld id="{848CD394-C01B-4063-A84B-CA4F98F10281}" type="slidenum">
              <a:rPr lang="it-IT"/>
              <a:pPr>
                <a:defRPr/>
              </a:pPr>
              <a:t>‹N›</a:t>
            </a:fld>
            <a:endParaRPr lang="it-IT"/>
          </a:p>
        </p:txBody>
      </p:sp>
      <p:sp>
        <p:nvSpPr>
          <p:cNvPr id="9" name="Segnaposto piè di pagina 13"/>
          <p:cNvSpPr>
            <a:spLocks noGrp="1"/>
          </p:cNvSpPr>
          <p:nvPr>
            <p:ph type="ftr" sz="quarter" idx="12"/>
          </p:nvPr>
        </p:nvSpPr>
        <p:spPr/>
        <p:txBody>
          <a:bodyPr rtlCol="0"/>
          <a:lstStyle>
            <a:lvl1pPr>
              <a:defRPr/>
            </a:lvl1pPr>
          </a:lstStyle>
          <a:p>
            <a:pPr>
              <a:defRPr/>
            </a:pPr>
            <a:endParaRPr lang="it-IT">
              <a:solidFill>
                <a:srgbClr val="775F55"/>
              </a:solidFill>
            </a:endParaRPr>
          </a:p>
        </p:txBody>
      </p:sp>
    </p:spTree>
    <p:extLst>
      <p:ext uri="{BB962C8B-B14F-4D97-AF65-F5344CB8AC3E}">
        <p14:creationId xmlns="" xmlns:p14="http://schemas.microsoft.com/office/powerpoint/2010/main" val="1696363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endParaRPr lang="it-IT">
              <a:solidFill>
                <a:srgbClr val="775F55"/>
              </a:solidFill>
            </a:endParaRPr>
          </a:p>
        </p:txBody>
      </p:sp>
      <p:sp>
        <p:nvSpPr>
          <p:cNvPr id="4"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5" name="Segnaposto numero diapositiva 22"/>
          <p:cNvSpPr>
            <a:spLocks noGrp="1"/>
          </p:cNvSpPr>
          <p:nvPr>
            <p:ph type="sldNum" sz="quarter" idx="12"/>
          </p:nvPr>
        </p:nvSpPr>
        <p:spPr/>
        <p:txBody>
          <a:bodyPr/>
          <a:lstStyle>
            <a:lvl1pPr>
              <a:defRPr/>
            </a:lvl1pPr>
          </a:lstStyle>
          <a:p>
            <a:pPr>
              <a:defRPr/>
            </a:pPr>
            <a:fld id="{BEE92D1E-2DAE-4301-8EEF-F788041D1244}" type="slidenum">
              <a:rPr lang="it-IT"/>
              <a:pPr>
                <a:defRPr/>
              </a:pPr>
              <a:t>‹N›</a:t>
            </a:fld>
            <a:endParaRPr lang="it-IT"/>
          </a:p>
        </p:txBody>
      </p:sp>
    </p:spTree>
    <p:extLst>
      <p:ext uri="{BB962C8B-B14F-4D97-AF65-F5344CB8AC3E}">
        <p14:creationId xmlns="" xmlns:p14="http://schemas.microsoft.com/office/powerpoint/2010/main" val="16968079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solidFill>
                <a:srgbClr val="775F55"/>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it-IT">
              <a:solidFill>
                <a:srgbClr val="775F55"/>
              </a:solidFill>
            </a:endParaRPr>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1EDE3FE-A9D5-4AD9-AE0B-15BACA1C7075}" type="slidenum">
              <a:rPr lang="it-IT">
                <a:solidFill>
                  <a:srgbClr val="775F55"/>
                </a:solidFill>
              </a:rPr>
              <a:pPr>
                <a:defRPr/>
              </a:pPr>
              <a:t>‹N›</a:t>
            </a:fld>
            <a:endParaRPr lang="it-IT">
              <a:solidFill>
                <a:srgbClr val="775F55"/>
              </a:solidFill>
            </a:endParaRPr>
          </a:p>
        </p:txBody>
      </p:sp>
    </p:spTree>
    <p:extLst>
      <p:ext uri="{BB962C8B-B14F-4D97-AF65-F5344CB8AC3E}">
        <p14:creationId xmlns="" xmlns:p14="http://schemas.microsoft.com/office/powerpoint/2010/main" val="315350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8.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2051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20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it-IT"/>
          </a:p>
        </p:txBody>
      </p:sp>
      <p:sp>
        <p:nvSpPr>
          <p:cNvPr id="320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it-IT"/>
          </a:p>
        </p:txBody>
      </p:sp>
      <p:sp>
        <p:nvSpPr>
          <p:cNvPr id="320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2094B0A7-31D3-4DA7-83C8-41F9B6DA54D8}" type="slidenum">
              <a:rPr lang="it-IT"/>
              <a:pPr fontAlgn="base">
                <a:spcBef>
                  <a:spcPct val="0"/>
                </a:spcBef>
                <a:spcAft>
                  <a:spcPct val="0"/>
                </a:spcAft>
                <a:defRPr/>
              </a:pPr>
              <a:t>‹N›</a:t>
            </a:fld>
            <a:endParaRPr lang="it-IT"/>
          </a:p>
        </p:txBody>
      </p:sp>
    </p:spTree>
    <p:extLst>
      <p:ext uri="{BB962C8B-B14F-4D97-AF65-F5344CB8AC3E}">
        <p14:creationId xmlns="" xmlns:p14="http://schemas.microsoft.com/office/powerpoint/2010/main" val="40888951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1B8A78CE-6918-465C-AA7E-7B4E495CC0F2}" type="slidenum">
              <a:rPr lang="it-IT"/>
              <a:pPr fontAlgn="base">
                <a:spcBef>
                  <a:spcPct val="0"/>
                </a:spcBef>
                <a:spcAft>
                  <a:spcPct val="0"/>
                </a:spcAft>
                <a:defRPr/>
              </a:pPr>
              <a:t>‹N›</a:t>
            </a:fld>
            <a:endParaRPr lang="it-IT"/>
          </a:p>
        </p:txBody>
      </p:sp>
    </p:spTree>
    <p:extLst>
      <p:ext uri="{BB962C8B-B14F-4D97-AF65-F5344CB8AC3E}">
        <p14:creationId xmlns="" xmlns:p14="http://schemas.microsoft.com/office/powerpoint/2010/main" val="93069461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4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5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61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it-IT" sz="2400" smtClean="0">
              <a:solidFill>
                <a:srgbClr val="000000"/>
              </a:solidFill>
            </a:endParaRPr>
          </a:p>
        </p:txBody>
      </p:sp>
      <p:sp>
        <p:nvSpPr>
          <p:cNvPr id="34407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34407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4407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fld id="{F3F28F0D-78AC-4754-8F66-B31472019BD0}" type="datetimeFigureOut">
              <a:rPr lang="it-IT">
                <a:solidFill>
                  <a:srgbClr val="000000"/>
                </a:solidFill>
              </a:rPr>
              <a:pPr fontAlgn="base">
                <a:spcBef>
                  <a:spcPct val="0"/>
                </a:spcBef>
                <a:spcAft>
                  <a:spcPct val="0"/>
                </a:spcAft>
                <a:defRPr/>
              </a:pPr>
              <a:t>26/03/2018</a:t>
            </a:fld>
            <a:endParaRPr lang="it-IT">
              <a:solidFill>
                <a:srgbClr val="000000"/>
              </a:solidFill>
            </a:endParaRPr>
          </a:p>
        </p:txBody>
      </p:sp>
      <p:sp>
        <p:nvSpPr>
          <p:cNvPr id="34407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solidFill>
                <a:srgbClr val="000000"/>
              </a:solidFill>
            </a:endParaRPr>
          </a:p>
        </p:txBody>
      </p:sp>
      <p:sp>
        <p:nvSpPr>
          <p:cNvPr id="34407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FA8774C3-6164-4F86-ADB3-8AC40D886AFE}"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 xmlns:p14="http://schemas.microsoft.com/office/powerpoint/2010/main" val="29853369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4073"/>
                                        </p:tgtEl>
                                        <p:attrNameLst>
                                          <p:attrName>style.visibility</p:attrName>
                                        </p:attrNameLst>
                                      </p:cBhvr>
                                      <p:to>
                                        <p:strVal val="visible"/>
                                      </p:to>
                                    </p:set>
                                    <p:anim calcmode="lin" valueType="num">
                                      <p:cBhvr>
                                        <p:cTn id="7" dur="500" fill="hold"/>
                                        <p:tgtEl>
                                          <p:spTgt spid="344073"/>
                                        </p:tgtEl>
                                        <p:attrNameLst>
                                          <p:attrName>ppt_w</p:attrName>
                                        </p:attrNameLst>
                                      </p:cBhvr>
                                      <p:tavLst>
                                        <p:tav tm="0">
                                          <p:val>
                                            <p:fltVal val="0"/>
                                          </p:val>
                                        </p:tav>
                                        <p:tav tm="100000">
                                          <p:val>
                                            <p:strVal val="#ppt_w"/>
                                          </p:val>
                                        </p:tav>
                                      </p:tavLst>
                                    </p:anim>
                                    <p:anim calcmode="lin" valueType="num">
                                      <p:cBhvr>
                                        <p:cTn id="8" dur="500" fill="hold"/>
                                        <p:tgtEl>
                                          <p:spTgt spid="3440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4074">
                                            <p:txEl>
                                              <p:pRg st="0" end="0"/>
                                            </p:txEl>
                                          </p:spTgt>
                                        </p:tgtEl>
                                        <p:attrNameLst>
                                          <p:attrName>style.visibility</p:attrName>
                                        </p:attrNameLst>
                                      </p:cBhvr>
                                      <p:to>
                                        <p:strVal val="visible"/>
                                      </p:to>
                                    </p:set>
                                    <p:anim calcmode="lin" valueType="num">
                                      <p:cBhvr>
                                        <p:cTn id="13" dur="500" fill="hold"/>
                                        <p:tgtEl>
                                          <p:spTgt spid="34407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4407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44074">
                                            <p:txEl>
                                              <p:pRg st="1" end="1"/>
                                            </p:txEl>
                                          </p:spTgt>
                                        </p:tgtEl>
                                        <p:attrNameLst>
                                          <p:attrName>style.visibility</p:attrName>
                                        </p:attrNameLst>
                                      </p:cBhvr>
                                      <p:to>
                                        <p:strVal val="visible"/>
                                      </p:to>
                                    </p:set>
                                    <p:anim calcmode="lin" valueType="num">
                                      <p:cBhvr>
                                        <p:cTn id="17" dur="500" fill="hold"/>
                                        <p:tgtEl>
                                          <p:spTgt spid="34407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44074">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44074">
                                            <p:txEl>
                                              <p:pRg st="2" end="2"/>
                                            </p:txEl>
                                          </p:spTgt>
                                        </p:tgtEl>
                                        <p:attrNameLst>
                                          <p:attrName>style.visibility</p:attrName>
                                        </p:attrNameLst>
                                      </p:cBhvr>
                                      <p:to>
                                        <p:strVal val="visible"/>
                                      </p:to>
                                    </p:set>
                                    <p:anim calcmode="lin" valueType="num">
                                      <p:cBhvr>
                                        <p:cTn id="21" dur="500" fill="hold"/>
                                        <p:tgtEl>
                                          <p:spTgt spid="34407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44074">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44074">
                                            <p:txEl>
                                              <p:pRg st="3" end="3"/>
                                            </p:txEl>
                                          </p:spTgt>
                                        </p:tgtEl>
                                        <p:attrNameLst>
                                          <p:attrName>style.visibility</p:attrName>
                                        </p:attrNameLst>
                                      </p:cBhvr>
                                      <p:to>
                                        <p:strVal val="visible"/>
                                      </p:to>
                                    </p:set>
                                    <p:anim calcmode="lin" valueType="num">
                                      <p:cBhvr>
                                        <p:cTn id="25" dur="500" fill="hold"/>
                                        <p:tgtEl>
                                          <p:spTgt spid="34407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44074">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44074">
                                            <p:txEl>
                                              <p:pRg st="4" end="4"/>
                                            </p:txEl>
                                          </p:spTgt>
                                        </p:tgtEl>
                                        <p:attrNameLst>
                                          <p:attrName>style.visibility</p:attrName>
                                        </p:attrNameLst>
                                      </p:cBhvr>
                                      <p:to>
                                        <p:strVal val="visible"/>
                                      </p:to>
                                    </p:set>
                                    <p:anim calcmode="lin" valueType="num">
                                      <p:cBhvr>
                                        <p:cTn id="29" dur="500" fill="hold"/>
                                        <p:tgtEl>
                                          <p:spTgt spid="34407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4407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3" grpId="0"/>
      <p:bldP spid="344074" grpId="0" build="p">
        <p:tmplLst>
          <p:tmpl lvl="1">
            <p:tnLst>
              <p:par>
                <p:cTn presetID="23" presetClass="entr" presetSubtype="16" fill="hold" nodeType="clickEffect">
                  <p:stCondLst>
                    <p:cond delay="0"/>
                  </p:stCondLst>
                  <p:childTnLst>
                    <p:set>
                      <p:cBhvr>
                        <p:cTn dur="1" fill="hold">
                          <p:stCondLst>
                            <p:cond delay="0"/>
                          </p:stCondLst>
                        </p:cTn>
                        <p:tgtEl>
                          <p:spTgt spid="344074"/>
                        </p:tgtEl>
                        <p:attrNameLst>
                          <p:attrName>style.visibility</p:attrName>
                        </p:attrNameLst>
                      </p:cBhvr>
                      <p:to>
                        <p:strVal val="visible"/>
                      </p:to>
                    </p:set>
                    <p:anim calcmode="lin" valueType="num">
                      <p:cBhvr>
                        <p:cTn dur="500" fill="hold"/>
                        <p:tgtEl>
                          <p:spTgt spid="344074"/>
                        </p:tgtEl>
                        <p:attrNameLst>
                          <p:attrName>ppt_w</p:attrName>
                        </p:attrNameLst>
                      </p:cBhvr>
                      <p:tavLst>
                        <p:tav tm="0">
                          <p:val>
                            <p:fltVal val="0"/>
                          </p:val>
                        </p:tav>
                        <p:tav tm="100000">
                          <p:val>
                            <p:strVal val="#ppt_w"/>
                          </p:val>
                        </p:tav>
                      </p:tavLst>
                    </p:anim>
                    <p:anim calcmode="lin" valueType="num">
                      <p:cBhvr>
                        <p:cTn dur="500" fill="hold"/>
                        <p:tgtEl>
                          <p:spTgt spid="344074"/>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344074"/>
                        </p:tgtEl>
                        <p:attrNameLst>
                          <p:attrName>style.visibility</p:attrName>
                        </p:attrNameLst>
                      </p:cBhvr>
                      <p:to>
                        <p:strVal val="visible"/>
                      </p:to>
                    </p:set>
                    <p:anim calcmode="lin" valueType="num">
                      <p:cBhvr>
                        <p:cTn dur="500" fill="hold"/>
                        <p:tgtEl>
                          <p:spTgt spid="344074"/>
                        </p:tgtEl>
                        <p:attrNameLst>
                          <p:attrName>ppt_w</p:attrName>
                        </p:attrNameLst>
                      </p:cBhvr>
                      <p:tavLst>
                        <p:tav tm="0">
                          <p:val>
                            <p:fltVal val="0"/>
                          </p:val>
                        </p:tav>
                        <p:tav tm="100000">
                          <p:val>
                            <p:strVal val="#ppt_w"/>
                          </p:val>
                        </p:tav>
                      </p:tavLst>
                    </p:anim>
                    <p:anim calcmode="lin" valueType="num">
                      <p:cBhvr>
                        <p:cTn dur="500" fill="hold"/>
                        <p:tgtEl>
                          <p:spTgt spid="344074"/>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344074"/>
                        </p:tgtEl>
                        <p:attrNameLst>
                          <p:attrName>style.visibility</p:attrName>
                        </p:attrNameLst>
                      </p:cBhvr>
                      <p:to>
                        <p:strVal val="visible"/>
                      </p:to>
                    </p:set>
                    <p:anim calcmode="lin" valueType="num">
                      <p:cBhvr>
                        <p:cTn dur="500" fill="hold"/>
                        <p:tgtEl>
                          <p:spTgt spid="344074"/>
                        </p:tgtEl>
                        <p:attrNameLst>
                          <p:attrName>ppt_w</p:attrName>
                        </p:attrNameLst>
                      </p:cBhvr>
                      <p:tavLst>
                        <p:tav tm="0">
                          <p:val>
                            <p:fltVal val="0"/>
                          </p:val>
                        </p:tav>
                        <p:tav tm="100000">
                          <p:val>
                            <p:strVal val="#ppt_w"/>
                          </p:val>
                        </p:tav>
                      </p:tavLst>
                    </p:anim>
                    <p:anim calcmode="lin" valueType="num">
                      <p:cBhvr>
                        <p:cTn dur="500" fill="hold"/>
                        <p:tgtEl>
                          <p:spTgt spid="344074"/>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344074"/>
                        </p:tgtEl>
                        <p:attrNameLst>
                          <p:attrName>style.visibility</p:attrName>
                        </p:attrNameLst>
                      </p:cBhvr>
                      <p:to>
                        <p:strVal val="visible"/>
                      </p:to>
                    </p:set>
                    <p:anim calcmode="lin" valueType="num">
                      <p:cBhvr>
                        <p:cTn dur="500" fill="hold"/>
                        <p:tgtEl>
                          <p:spTgt spid="344074"/>
                        </p:tgtEl>
                        <p:attrNameLst>
                          <p:attrName>ppt_w</p:attrName>
                        </p:attrNameLst>
                      </p:cBhvr>
                      <p:tavLst>
                        <p:tav tm="0">
                          <p:val>
                            <p:fltVal val="0"/>
                          </p:val>
                        </p:tav>
                        <p:tav tm="100000">
                          <p:val>
                            <p:strVal val="#ppt_w"/>
                          </p:val>
                        </p:tav>
                      </p:tavLst>
                    </p:anim>
                    <p:anim calcmode="lin" valueType="num">
                      <p:cBhvr>
                        <p:cTn dur="500" fill="hold"/>
                        <p:tgtEl>
                          <p:spTgt spid="344074"/>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344074"/>
                        </p:tgtEl>
                        <p:attrNameLst>
                          <p:attrName>style.visibility</p:attrName>
                        </p:attrNameLst>
                      </p:cBhvr>
                      <p:to>
                        <p:strVal val="visible"/>
                      </p:to>
                    </p:set>
                    <p:anim calcmode="lin" valueType="num">
                      <p:cBhvr>
                        <p:cTn dur="500" fill="hold"/>
                        <p:tgtEl>
                          <p:spTgt spid="344074"/>
                        </p:tgtEl>
                        <p:attrNameLst>
                          <p:attrName>ppt_w</p:attrName>
                        </p:attrNameLst>
                      </p:cBhvr>
                      <p:tavLst>
                        <p:tav tm="0">
                          <p:val>
                            <p:fltVal val="0"/>
                          </p:val>
                        </p:tav>
                        <p:tav tm="100000">
                          <p:val>
                            <p:strVal val="#ppt_w"/>
                          </p:val>
                        </p:tav>
                      </p:tavLst>
                    </p:anim>
                    <p:anim calcmode="lin" valueType="num">
                      <p:cBhvr>
                        <p:cTn dur="500" fill="hold"/>
                        <p:tgtEl>
                          <p:spTgt spid="344074"/>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8" name="Rettangolo arrotondato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220" name="Segnaposto titolo 21"/>
          <p:cNvSpPr>
            <a:spLocks noGrp="1"/>
          </p:cNvSpPr>
          <p:nvPr>
            <p:ph type="title"/>
          </p:nvPr>
        </p:nvSpPr>
        <p:spPr bwMode="auto">
          <a:xfrm>
            <a:off x="914400" y="274638"/>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it-IT" smtClean="0"/>
              <a:t>Fare clic per modificare lo stile del titolo</a:t>
            </a:r>
            <a:endParaRPr lang="en-US" smtClean="0"/>
          </a:p>
        </p:txBody>
      </p:sp>
      <p:sp>
        <p:nvSpPr>
          <p:cNvPr id="9221" name="Segnaposto testo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it-IT">
              <a:solidFill>
                <a:srgbClr val="696464"/>
              </a:solidFill>
              <a:latin typeface="Arial" pitchFamily="34" charset="0"/>
            </a:endParaRPr>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it-IT">
              <a:solidFill>
                <a:srgbClr val="696464"/>
              </a:solidFill>
              <a:latin typeface="Arial" pitchFamily="34" charset="0"/>
            </a:endParaRPr>
          </a:p>
        </p:txBody>
      </p:sp>
      <p:sp>
        <p:nvSpPr>
          <p:cNvPr id="23" name="Segnaposto numero diapositiva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F99E3B39-D63E-4689-8C26-C24378428C24}" type="slidenum">
              <a:rPr lang="it-IT"/>
              <a:pPr fontAlgn="base">
                <a:spcBef>
                  <a:spcPct val="0"/>
                </a:spcBef>
                <a:spcAft>
                  <a:spcPct val="0"/>
                </a:spcAft>
                <a:defRPr/>
              </a:pPr>
              <a:t>‹N›</a:t>
            </a:fld>
            <a:endParaRPr lang="it-IT"/>
          </a:p>
        </p:txBody>
      </p:sp>
    </p:spTree>
    <p:extLst>
      <p:ext uri="{BB962C8B-B14F-4D97-AF65-F5344CB8AC3E}">
        <p14:creationId xmlns="" xmlns:p14="http://schemas.microsoft.com/office/powerpoint/2010/main" val="199120422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 calcmode="lin" valueType="num">
                                      <p:cBhvr>
                                        <p:cTn id="13" dur="500" fill="hold"/>
                                        <p:tgtEl>
                                          <p:spTgt spid="922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22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 calcmode="lin" valueType="num">
                                      <p:cBhvr>
                                        <p:cTn id="17" dur="500" fill="hold"/>
                                        <p:tgtEl>
                                          <p:spTgt spid="922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221">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anim calcmode="lin" valueType="num">
                                      <p:cBhvr>
                                        <p:cTn id="21" dur="500" fill="hold"/>
                                        <p:tgtEl>
                                          <p:spTgt spid="922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221">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221">
                                            <p:txEl>
                                              <p:pRg st="3" end="3"/>
                                            </p:txEl>
                                          </p:spTgt>
                                        </p:tgtEl>
                                        <p:attrNameLst>
                                          <p:attrName>style.visibility</p:attrName>
                                        </p:attrNameLst>
                                      </p:cBhvr>
                                      <p:to>
                                        <p:strVal val="visible"/>
                                      </p:to>
                                    </p:set>
                                    <p:anim calcmode="lin" valueType="num">
                                      <p:cBhvr>
                                        <p:cTn id="25" dur="500" fill="hold"/>
                                        <p:tgtEl>
                                          <p:spTgt spid="922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221">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221">
                                            <p:txEl>
                                              <p:pRg st="4" end="4"/>
                                            </p:txEl>
                                          </p:spTgt>
                                        </p:tgtEl>
                                        <p:attrNameLst>
                                          <p:attrName>style.visibility</p:attrName>
                                        </p:attrNameLst>
                                      </p:cBhvr>
                                      <p:to>
                                        <p:strVal val="visible"/>
                                      </p:to>
                                    </p:set>
                                    <p:anim calcmode="lin" valueType="num">
                                      <p:cBhvr>
                                        <p:cTn id="29" dur="500" fill="hold"/>
                                        <p:tgtEl>
                                          <p:spTgt spid="922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22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tmplLst>
          <p:tmpl lvl="1">
            <p:tnLst>
              <p:par>
                <p:cTn presetID="23" presetClass="entr" presetSubtype="16" fill="hold" nodeType="clickEffect">
                  <p:stCondLst>
                    <p:cond delay="0"/>
                  </p:stCondLst>
                  <p:childTnLst>
                    <p:set>
                      <p:cBhvr>
                        <p:cTn dur="1" fill="hold">
                          <p:stCondLst>
                            <p:cond delay="0"/>
                          </p:stCondLst>
                        </p:cTn>
                        <p:tgtEl>
                          <p:spTgt spid="9221"/>
                        </p:tgtEl>
                        <p:attrNameLst>
                          <p:attrName>style.visibility</p:attrName>
                        </p:attrNameLst>
                      </p:cBhvr>
                      <p:to>
                        <p:strVal val="visible"/>
                      </p:to>
                    </p:set>
                    <p:anim calcmode="lin" valueType="num">
                      <p:cBhvr>
                        <p:cTn dur="500" fill="hold"/>
                        <p:tgtEl>
                          <p:spTgt spid="9221"/>
                        </p:tgtEl>
                        <p:attrNameLst>
                          <p:attrName>ppt_w</p:attrName>
                        </p:attrNameLst>
                      </p:cBhvr>
                      <p:tavLst>
                        <p:tav tm="0">
                          <p:val>
                            <p:fltVal val="0"/>
                          </p:val>
                        </p:tav>
                        <p:tav tm="100000">
                          <p:val>
                            <p:strVal val="#ppt_w"/>
                          </p:val>
                        </p:tav>
                      </p:tavLst>
                    </p:anim>
                    <p:anim calcmode="lin" valueType="num">
                      <p:cBhvr>
                        <p:cTn dur="500" fill="hold"/>
                        <p:tgtEl>
                          <p:spTgt spid="9221"/>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9221"/>
                        </p:tgtEl>
                        <p:attrNameLst>
                          <p:attrName>style.visibility</p:attrName>
                        </p:attrNameLst>
                      </p:cBhvr>
                      <p:to>
                        <p:strVal val="visible"/>
                      </p:to>
                    </p:set>
                    <p:anim calcmode="lin" valueType="num">
                      <p:cBhvr>
                        <p:cTn dur="500" fill="hold"/>
                        <p:tgtEl>
                          <p:spTgt spid="9221"/>
                        </p:tgtEl>
                        <p:attrNameLst>
                          <p:attrName>ppt_w</p:attrName>
                        </p:attrNameLst>
                      </p:cBhvr>
                      <p:tavLst>
                        <p:tav tm="0">
                          <p:val>
                            <p:fltVal val="0"/>
                          </p:val>
                        </p:tav>
                        <p:tav tm="100000">
                          <p:val>
                            <p:strVal val="#ppt_w"/>
                          </p:val>
                        </p:tav>
                      </p:tavLst>
                    </p:anim>
                    <p:anim calcmode="lin" valueType="num">
                      <p:cBhvr>
                        <p:cTn dur="500" fill="hold"/>
                        <p:tgtEl>
                          <p:spTgt spid="9221"/>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9221"/>
                        </p:tgtEl>
                        <p:attrNameLst>
                          <p:attrName>style.visibility</p:attrName>
                        </p:attrNameLst>
                      </p:cBhvr>
                      <p:to>
                        <p:strVal val="visible"/>
                      </p:to>
                    </p:set>
                    <p:anim calcmode="lin" valueType="num">
                      <p:cBhvr>
                        <p:cTn dur="500" fill="hold"/>
                        <p:tgtEl>
                          <p:spTgt spid="9221"/>
                        </p:tgtEl>
                        <p:attrNameLst>
                          <p:attrName>ppt_w</p:attrName>
                        </p:attrNameLst>
                      </p:cBhvr>
                      <p:tavLst>
                        <p:tav tm="0">
                          <p:val>
                            <p:fltVal val="0"/>
                          </p:val>
                        </p:tav>
                        <p:tav tm="100000">
                          <p:val>
                            <p:strVal val="#ppt_w"/>
                          </p:val>
                        </p:tav>
                      </p:tavLst>
                    </p:anim>
                    <p:anim calcmode="lin" valueType="num">
                      <p:cBhvr>
                        <p:cTn dur="500" fill="hold"/>
                        <p:tgtEl>
                          <p:spTgt spid="9221"/>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9221"/>
                        </p:tgtEl>
                        <p:attrNameLst>
                          <p:attrName>style.visibility</p:attrName>
                        </p:attrNameLst>
                      </p:cBhvr>
                      <p:to>
                        <p:strVal val="visible"/>
                      </p:to>
                    </p:set>
                    <p:anim calcmode="lin" valueType="num">
                      <p:cBhvr>
                        <p:cTn dur="500" fill="hold"/>
                        <p:tgtEl>
                          <p:spTgt spid="9221"/>
                        </p:tgtEl>
                        <p:attrNameLst>
                          <p:attrName>ppt_w</p:attrName>
                        </p:attrNameLst>
                      </p:cBhvr>
                      <p:tavLst>
                        <p:tav tm="0">
                          <p:val>
                            <p:fltVal val="0"/>
                          </p:val>
                        </p:tav>
                        <p:tav tm="100000">
                          <p:val>
                            <p:strVal val="#ppt_w"/>
                          </p:val>
                        </p:tav>
                      </p:tavLst>
                    </p:anim>
                    <p:anim calcmode="lin" valueType="num">
                      <p:cBhvr>
                        <p:cTn dur="500" fill="hold"/>
                        <p:tgtEl>
                          <p:spTgt spid="9221"/>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9221"/>
                        </p:tgtEl>
                        <p:attrNameLst>
                          <p:attrName>style.visibility</p:attrName>
                        </p:attrNameLst>
                      </p:cBhvr>
                      <p:to>
                        <p:strVal val="visible"/>
                      </p:to>
                    </p:set>
                    <p:anim calcmode="lin" valueType="num">
                      <p:cBhvr>
                        <p:cTn dur="500" fill="hold"/>
                        <p:tgtEl>
                          <p:spTgt spid="9221"/>
                        </p:tgtEl>
                        <p:attrNameLst>
                          <p:attrName>ppt_w</p:attrName>
                        </p:attrNameLst>
                      </p:cBhvr>
                      <p:tavLst>
                        <p:tav tm="0">
                          <p:val>
                            <p:fltVal val="0"/>
                          </p:val>
                        </p:tav>
                        <p:tav tm="100000">
                          <p:val>
                            <p:strVal val="#ppt_w"/>
                          </p:val>
                        </p:tav>
                      </p:tavLst>
                    </p:anim>
                    <p:anim calcmode="lin" valueType="num">
                      <p:cBhvr>
                        <p:cTn dur="500" fill="hold"/>
                        <p:tgtEl>
                          <p:spTgt spid="9221"/>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0A1E7322-09F7-474B-BFCE-23A1212F1690}" type="datetime1">
              <a:rPr lang="it-IT" smtClean="0">
                <a:solidFill>
                  <a:srgbClr val="000000"/>
                </a:solidFill>
              </a:rPr>
              <a:pPr fontAlgn="base">
                <a:spcBef>
                  <a:spcPct val="0"/>
                </a:spcBef>
                <a:spcAft>
                  <a:spcPct val="0"/>
                </a:spcAft>
                <a:defRPr/>
              </a:pPr>
              <a:t>26/03/2018</a:t>
            </a:fld>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Avv. Nunzio Leone  - www.leonepartners.org</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D8AB1F5E-FD28-4121-9E26-EFAA3DE834D1}"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 xmlns:p14="http://schemas.microsoft.com/office/powerpoint/2010/main" val="347074618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B5E5F6FA-A23E-4CBF-96F0-D23A50B95E63}" type="slidenum">
              <a:rPr lang="it-IT">
                <a:solidFill>
                  <a:prstClr val="black">
                    <a:tint val="75000"/>
                  </a:prstClr>
                </a:solidFill>
              </a:rPr>
              <a:pPr fontAlgn="base">
                <a:spcBef>
                  <a:spcPct val="0"/>
                </a:spcBef>
                <a:spcAft>
                  <a:spcPct val="0"/>
                </a:spcAft>
                <a:defRPr/>
              </a:pPr>
              <a:t>‹N›</a:t>
            </a:fld>
            <a:endParaRPr lang="it-IT">
              <a:solidFill>
                <a:prstClr val="black">
                  <a:tint val="75000"/>
                </a:prstClr>
              </a:solidFill>
            </a:endParaRPr>
          </a:p>
        </p:txBody>
      </p:sp>
    </p:spTree>
    <p:extLst>
      <p:ext uri="{BB962C8B-B14F-4D97-AF65-F5344CB8AC3E}">
        <p14:creationId xmlns="" xmlns:p14="http://schemas.microsoft.com/office/powerpoint/2010/main" val="372981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p:cTn id="17"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p:cTn id="25"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 calcmode="lin" valueType="num">
                                      <p:cBhvr>
                                        <p:cTn id="29"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14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tmplLst>
          <p:tmpl lvl="1">
            <p:tnLst>
              <p:par>
                <p:cTn presetID="23" presetClass="entr" presetSubtype="16" fill="hold" nodeType="click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44000" cy="6859588"/>
            <a:chOff x="0" y="-1"/>
            <a:chExt cx="5760" cy="4321"/>
          </a:xfrm>
        </p:grpSpPr>
        <p:sp>
          <p:nvSpPr>
            <p:cNvPr id="2051" name="Rectangle 3"/>
            <p:cNvSpPr>
              <a:spLocks noChangeArrowheads="1"/>
            </p:cNvSpPr>
            <p:nvPr/>
          </p:nvSpPr>
          <p:spPr bwMode="auto">
            <a:xfrm>
              <a:off x="0" y="864"/>
              <a:ext cx="5760" cy="34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2052"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2053"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grpSp>
          <p:nvGrpSpPr>
            <p:cNvPr id="2054" name="Group 6"/>
            <p:cNvGrpSpPr>
              <a:grpSpLocks/>
            </p:cNvGrpSpPr>
            <p:nvPr/>
          </p:nvGrpSpPr>
          <p:grpSpPr bwMode="auto">
            <a:xfrm>
              <a:off x="0" y="1014"/>
              <a:ext cx="5760" cy="261"/>
              <a:chOff x="0" y="115"/>
              <a:chExt cx="5760" cy="464"/>
            </a:xfrm>
          </p:grpSpPr>
          <p:sp>
            <p:nvSpPr>
              <p:cNvPr id="2055"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2056"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2057"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sp>
            <p:nvSpPr>
              <p:cNvPr id="2058"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it-IT" sz="2400" smtClean="0">
                  <a:solidFill>
                    <a:srgbClr val="000000"/>
                  </a:solidFill>
                  <a:latin typeface="Times New Roman" pitchFamily="18" charset="0"/>
                </a:endParaRPr>
              </a:p>
            </p:txBody>
          </p:sp>
        </p:grpSp>
      </p:grpSp>
      <p:sp>
        <p:nvSpPr>
          <p:cNvPr id="2059" name="Rectangle 11"/>
          <p:cNvSpPr>
            <a:spLocks noGrp="1" noChangeArrowheads="1"/>
          </p:cNvSpPr>
          <p:nvPr>
            <p:ph type="title"/>
          </p:nvPr>
        </p:nvSpPr>
        <p:spPr bwMode="auto">
          <a:xfrm>
            <a:off x="228600" y="0"/>
            <a:ext cx="868680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60"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061" name="Rectangle 13"/>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mn-lt"/>
              </a:defRPr>
            </a:lvl1pPr>
          </a:lstStyle>
          <a:p>
            <a:pPr eaLnBrk="0" fontAlgn="base" hangingPunct="0">
              <a:spcAft>
                <a:spcPct val="0"/>
              </a:spcAft>
            </a:pPr>
            <a:endParaRPr lang="it-IT" smtClean="0">
              <a:solidFill>
                <a:srgbClr val="FFFFFF"/>
              </a:solidFill>
            </a:endParaRPr>
          </a:p>
        </p:txBody>
      </p:sp>
      <p:sp>
        <p:nvSpPr>
          <p:cNvPr id="2062" name="Rectangle 14"/>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mn-lt"/>
              </a:defRPr>
            </a:lvl1pPr>
          </a:lstStyle>
          <a:p>
            <a:pPr eaLnBrk="0" fontAlgn="base" hangingPunct="0">
              <a:spcAft>
                <a:spcPct val="0"/>
              </a:spcAft>
            </a:pPr>
            <a:endParaRPr lang="it-IT" smtClean="0">
              <a:solidFill>
                <a:srgbClr val="FFFFFF"/>
              </a:solidFill>
            </a:endParaRPr>
          </a:p>
        </p:txBody>
      </p:sp>
      <p:sp>
        <p:nvSpPr>
          <p:cNvPr id="2063" name="Rectangle 15"/>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mn-lt"/>
              </a:defRPr>
            </a:lvl1pPr>
          </a:lstStyle>
          <a:p>
            <a:pPr eaLnBrk="0" fontAlgn="base" hangingPunct="0">
              <a:spcAft>
                <a:spcPct val="0"/>
              </a:spcAft>
            </a:pPr>
            <a:fld id="{325E2ADC-F094-44D7-BA1A-38F3A11E8C6D}" type="slidenum">
              <a:rPr lang="it-IT" smtClean="0">
                <a:solidFill>
                  <a:srgbClr val="FFFFFF"/>
                </a:solidFill>
              </a:rPr>
              <a:pPr eaLnBrk="0" fontAlgn="base" hangingPunct="0">
                <a:spcAft>
                  <a:spcPct val="0"/>
                </a:spcAft>
              </a:pPr>
              <a:t>‹N›</a:t>
            </a:fld>
            <a:endParaRPr lang="it-IT" smtClean="0">
              <a:solidFill>
                <a:srgbClr val="FFFFFF"/>
              </a:solidFill>
            </a:endParaRPr>
          </a:p>
        </p:txBody>
      </p:sp>
    </p:spTree>
    <p:extLst>
      <p:ext uri="{BB962C8B-B14F-4D97-AF65-F5344CB8AC3E}">
        <p14:creationId xmlns="" xmlns:p14="http://schemas.microsoft.com/office/powerpoint/2010/main" val="7483062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500" fill="hold"/>
                                        <p:tgtEl>
                                          <p:spTgt spid="2059"/>
                                        </p:tgtEl>
                                        <p:attrNameLst>
                                          <p:attrName>ppt_w</p:attrName>
                                        </p:attrNameLst>
                                      </p:cBhvr>
                                      <p:tavLst>
                                        <p:tav tm="0">
                                          <p:val>
                                            <p:fltVal val="0"/>
                                          </p:val>
                                        </p:tav>
                                        <p:tav tm="100000">
                                          <p:val>
                                            <p:strVal val="#ppt_w"/>
                                          </p:val>
                                        </p:tav>
                                      </p:tavLst>
                                    </p:anim>
                                    <p:anim calcmode="lin" valueType="num">
                                      <p:cBhvr>
                                        <p:cTn id="8" dur="500" fill="hold"/>
                                        <p:tgtEl>
                                          <p:spTgt spid="2059"/>
                                        </p:tgtEl>
                                        <p:attrNameLst>
                                          <p:attrName>ppt_h</p:attrName>
                                        </p:attrNameLst>
                                      </p:cBhvr>
                                      <p:tavLst>
                                        <p:tav tm="0">
                                          <p:val>
                                            <p:fltVal val="0"/>
                                          </p:val>
                                        </p:tav>
                                        <p:tav tm="100000">
                                          <p:val>
                                            <p:strVal val="#ppt_h"/>
                                          </p:val>
                                        </p:tav>
                                      </p:tavLst>
                                    </p:anim>
                                    <p:animEffect transition="in" filter="fade">
                                      <p:cBhvr>
                                        <p:cTn id="9" dur="500"/>
                                        <p:tgtEl>
                                          <p:spTgt spid="20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60">
                                            <p:txEl>
                                              <p:pRg st="0" end="0"/>
                                            </p:txEl>
                                          </p:spTgt>
                                        </p:tgtEl>
                                        <p:attrNameLst>
                                          <p:attrName>style.visibility</p:attrName>
                                        </p:attrNameLst>
                                      </p:cBhvr>
                                      <p:to>
                                        <p:strVal val="visible"/>
                                      </p:to>
                                    </p:set>
                                    <p:animEffect transition="in" filter="fade">
                                      <p:cBhvr>
                                        <p:cTn id="14" dur="1000">
                                          <p:stCondLst>
                                            <p:cond delay="0"/>
                                          </p:stCondLst>
                                        </p:cTn>
                                        <p:tgtEl>
                                          <p:spTgt spid="2060">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60">
                                            <p:txEl>
                                              <p:pRg st="1" end="1"/>
                                            </p:txEl>
                                          </p:spTgt>
                                        </p:tgtEl>
                                        <p:attrNameLst>
                                          <p:attrName>style.visibility</p:attrName>
                                        </p:attrNameLst>
                                      </p:cBhvr>
                                      <p:to>
                                        <p:strVal val="visible"/>
                                      </p:to>
                                    </p:set>
                                    <p:animEffect transition="in" filter="fade">
                                      <p:cBhvr>
                                        <p:cTn id="17" dur="1000">
                                          <p:stCondLst>
                                            <p:cond delay="0"/>
                                          </p:stCondLst>
                                        </p:cTn>
                                        <p:tgtEl>
                                          <p:spTgt spid="206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60">
                                            <p:txEl>
                                              <p:pRg st="2" end="2"/>
                                            </p:txEl>
                                          </p:spTgt>
                                        </p:tgtEl>
                                        <p:attrNameLst>
                                          <p:attrName>style.visibility</p:attrName>
                                        </p:attrNameLst>
                                      </p:cBhvr>
                                      <p:to>
                                        <p:strVal val="visible"/>
                                      </p:to>
                                    </p:set>
                                    <p:animEffect transition="in" filter="fade">
                                      <p:cBhvr>
                                        <p:cTn id="20" dur="1000">
                                          <p:stCondLst>
                                            <p:cond delay="0"/>
                                          </p:stCondLst>
                                        </p:cTn>
                                        <p:tgtEl>
                                          <p:spTgt spid="206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60">
                                            <p:txEl>
                                              <p:pRg st="3" end="3"/>
                                            </p:txEl>
                                          </p:spTgt>
                                        </p:tgtEl>
                                        <p:attrNameLst>
                                          <p:attrName>style.visibility</p:attrName>
                                        </p:attrNameLst>
                                      </p:cBhvr>
                                      <p:to>
                                        <p:strVal val="visible"/>
                                      </p:to>
                                    </p:set>
                                    <p:animEffect transition="in" filter="fade">
                                      <p:cBhvr>
                                        <p:cTn id="23" dur="1000">
                                          <p:stCondLst>
                                            <p:cond delay="0"/>
                                          </p:stCondLst>
                                        </p:cTn>
                                        <p:tgtEl>
                                          <p:spTgt spid="206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60">
                                            <p:txEl>
                                              <p:pRg st="4" end="4"/>
                                            </p:txEl>
                                          </p:spTgt>
                                        </p:tgtEl>
                                        <p:attrNameLst>
                                          <p:attrName>style.visibility</p:attrName>
                                        </p:attrNameLst>
                                      </p:cBhvr>
                                      <p:to>
                                        <p:strVal val="visible"/>
                                      </p:to>
                                    </p:set>
                                    <p:animEffect transition="in" filter="fade">
                                      <p:cBhvr>
                                        <p:cTn id="26" dur="1000">
                                          <p:stCondLst>
                                            <p:cond delay="0"/>
                                          </p:stCondLst>
                                        </p:cTn>
                                        <p:tgtEl>
                                          <p:spTgt spid="20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60" grpId="0" build="p">
        <p:tmplLst>
          <p:tmpl lvl="1">
            <p:tnLst>
              <p:par>
                <p:cTn presetID="10" presetClass="entr" presetSubtype="0" fill="hold" nodeType="clickEffect">
                  <p:stCondLst>
                    <p:cond delay="0"/>
                  </p:stCondLst>
                  <p:childTnLst>
                    <p:set>
                      <p:cBhvr>
                        <p:cTn dur="1" fill="hold">
                          <p:stCondLst>
                            <p:cond delay="0"/>
                          </p:stCondLst>
                        </p:cTn>
                        <p:tgtEl>
                          <p:spTgt spid="2060"/>
                        </p:tgtEl>
                        <p:attrNameLst>
                          <p:attrName>style.visibility</p:attrName>
                        </p:attrNameLst>
                      </p:cBhvr>
                      <p:to>
                        <p:strVal val="visible"/>
                      </p:to>
                    </p:set>
                    <p:animEffect transition="in" filter="fade">
                      <p:cBhvr>
                        <p:cTn dur="1000">
                          <p:stCondLst>
                            <p:cond delay="0"/>
                          </p:stCondLst>
                        </p:cTn>
                        <p:tgtEl>
                          <p:spTgt spid="206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60"/>
                        </p:tgtEl>
                        <p:attrNameLst>
                          <p:attrName>style.visibility</p:attrName>
                        </p:attrNameLst>
                      </p:cBhvr>
                      <p:to>
                        <p:strVal val="visible"/>
                      </p:to>
                    </p:set>
                    <p:animEffect transition="in" filter="fade">
                      <p:cBhvr>
                        <p:cTn dur="1000">
                          <p:stCondLst>
                            <p:cond delay="0"/>
                          </p:stCondLst>
                        </p:cTn>
                        <p:tgtEl>
                          <p:spTgt spid="206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60"/>
                        </p:tgtEl>
                        <p:attrNameLst>
                          <p:attrName>style.visibility</p:attrName>
                        </p:attrNameLst>
                      </p:cBhvr>
                      <p:to>
                        <p:strVal val="visible"/>
                      </p:to>
                    </p:set>
                    <p:animEffect transition="in" filter="fade">
                      <p:cBhvr>
                        <p:cTn dur="1000">
                          <p:stCondLst>
                            <p:cond delay="0"/>
                          </p:stCondLst>
                        </p:cTn>
                        <p:tgtEl>
                          <p:spTgt spid="206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60"/>
                        </p:tgtEl>
                        <p:attrNameLst>
                          <p:attrName>style.visibility</p:attrName>
                        </p:attrNameLst>
                      </p:cBhvr>
                      <p:to>
                        <p:strVal val="visible"/>
                      </p:to>
                    </p:set>
                    <p:animEffect transition="in" filter="fade">
                      <p:cBhvr>
                        <p:cTn dur="1000">
                          <p:stCondLst>
                            <p:cond delay="0"/>
                          </p:stCondLst>
                        </p:cTn>
                        <p:tgtEl>
                          <p:spTgt spid="206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60"/>
                        </p:tgtEl>
                        <p:attrNameLst>
                          <p:attrName>style.visibility</p:attrName>
                        </p:attrNameLst>
                      </p:cBhvr>
                      <p:to>
                        <p:strVal val="visible"/>
                      </p:to>
                    </p:set>
                    <p:animEffect transition="in" filter="fade">
                      <p:cBhvr>
                        <p:cTn dur="1000">
                          <p:stCondLst>
                            <p:cond delay="0"/>
                          </p:stCondLst>
                        </p:cTn>
                        <p:tgtEl>
                          <p:spTgt spid="2060"/>
                        </p:tgtEl>
                      </p:cBhvr>
                    </p:animEffect>
                  </p:childTnLst>
                </p:cTn>
              </p:par>
            </p:tnLst>
          </p:tmpl>
        </p:tmplLst>
      </p:bldP>
    </p:bld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Black" pitchFamily="34" charset="0"/>
        </a:defRPr>
      </a:lvl2pPr>
      <a:lvl3pPr algn="ctr" rtl="0" eaLnBrk="0" fontAlgn="base" hangingPunct="0">
        <a:spcBef>
          <a:spcPct val="0"/>
        </a:spcBef>
        <a:spcAft>
          <a:spcPct val="0"/>
        </a:spcAft>
        <a:defRPr kumimoji="1" sz="4400">
          <a:solidFill>
            <a:schemeClr val="tx2"/>
          </a:solidFill>
          <a:latin typeface="Arial Black" pitchFamily="34" charset="0"/>
        </a:defRPr>
      </a:lvl3pPr>
      <a:lvl4pPr algn="ctr" rtl="0" eaLnBrk="0" fontAlgn="base" hangingPunct="0">
        <a:spcBef>
          <a:spcPct val="0"/>
        </a:spcBef>
        <a:spcAft>
          <a:spcPct val="0"/>
        </a:spcAft>
        <a:defRPr kumimoji="1" sz="4400">
          <a:solidFill>
            <a:schemeClr val="tx2"/>
          </a:solidFill>
          <a:latin typeface="Arial Black" pitchFamily="34" charset="0"/>
        </a:defRPr>
      </a:lvl4pPr>
      <a:lvl5pPr algn="ctr" rtl="0" eaLnBrk="0" fontAlgn="base" hangingPunct="0">
        <a:spcBef>
          <a:spcPct val="0"/>
        </a:spcBef>
        <a:spcAft>
          <a:spcPct val="0"/>
        </a:spcAft>
        <a:defRPr kumimoji="1" sz="4400">
          <a:solidFill>
            <a:schemeClr val="tx2"/>
          </a:solidFill>
          <a:latin typeface="Arial Black" pitchFamily="34" charset="0"/>
        </a:defRPr>
      </a:lvl5pPr>
      <a:lvl6pPr marL="457200" algn="ctr" rtl="0" eaLnBrk="0" fontAlgn="base" hangingPunct="0">
        <a:spcBef>
          <a:spcPct val="0"/>
        </a:spcBef>
        <a:spcAft>
          <a:spcPct val="0"/>
        </a:spcAft>
        <a:defRPr kumimoji="1" sz="4400">
          <a:solidFill>
            <a:schemeClr val="tx2"/>
          </a:solidFill>
          <a:latin typeface="Arial Black" pitchFamily="34" charset="0"/>
        </a:defRPr>
      </a:lvl6pPr>
      <a:lvl7pPr marL="914400" algn="ctr" rtl="0" eaLnBrk="0" fontAlgn="base" hangingPunct="0">
        <a:spcBef>
          <a:spcPct val="0"/>
        </a:spcBef>
        <a:spcAft>
          <a:spcPct val="0"/>
        </a:spcAft>
        <a:defRPr kumimoji="1" sz="4400">
          <a:solidFill>
            <a:schemeClr val="tx2"/>
          </a:solidFill>
          <a:latin typeface="Arial Black" pitchFamily="34" charset="0"/>
        </a:defRPr>
      </a:lvl7pPr>
      <a:lvl8pPr marL="1371600" algn="ctr" rtl="0" eaLnBrk="0" fontAlgn="base" hangingPunct="0">
        <a:spcBef>
          <a:spcPct val="0"/>
        </a:spcBef>
        <a:spcAft>
          <a:spcPct val="0"/>
        </a:spcAft>
        <a:defRPr kumimoji="1" sz="4400">
          <a:solidFill>
            <a:schemeClr val="tx2"/>
          </a:solidFill>
          <a:latin typeface="Arial Black" pitchFamily="34" charset="0"/>
        </a:defRPr>
      </a:lvl8pPr>
      <a:lvl9pPr marL="1828800" algn="ctr" rtl="0" eaLnBrk="0" fontAlgn="base" hangingPunct="0">
        <a:spcBef>
          <a:spcPct val="0"/>
        </a:spcBef>
        <a:spcAft>
          <a:spcPct val="0"/>
        </a:spcAft>
        <a:defRPr kumimoji="1"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Segnaposto titolo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it-IT" smtClean="0"/>
              <a:t>Fare clic per modificare lo stile del titolo</a:t>
            </a:r>
            <a:endParaRPr lang="en-US"/>
          </a:p>
        </p:txBody>
      </p:sp>
      <p:sp>
        <p:nvSpPr>
          <p:cNvPr id="10246" name="Segnaposto testo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7" name="Segnaposto data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pitchFamily="34" charset="0"/>
              </a:defRPr>
            </a:lvl1pPr>
            <a:extLst/>
          </a:lstStyle>
          <a:p>
            <a:pPr fontAlgn="base">
              <a:spcBef>
                <a:spcPct val="0"/>
              </a:spcBef>
              <a:spcAft>
                <a:spcPct val="0"/>
              </a:spcAft>
              <a:defRPr/>
            </a:pPr>
            <a:endParaRPr lang="it-IT">
              <a:solidFill>
                <a:srgbClr val="B13F9A"/>
              </a:solidFill>
            </a:endParaRPr>
          </a:p>
        </p:txBody>
      </p:sp>
      <p:sp>
        <p:nvSpPr>
          <p:cNvPr id="4" name="Segnaposto piè di pagina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pitchFamily="34" charset="0"/>
              </a:defRPr>
            </a:lvl1pPr>
            <a:extLst/>
          </a:lstStyle>
          <a:p>
            <a:pPr fontAlgn="base">
              <a:spcBef>
                <a:spcPct val="0"/>
              </a:spcBef>
              <a:spcAft>
                <a:spcPct val="0"/>
              </a:spcAft>
              <a:defRPr/>
            </a:pPr>
            <a:endParaRPr lang="it-IT">
              <a:solidFill>
                <a:srgbClr val="B13F9A"/>
              </a:solidFill>
            </a:endParaRPr>
          </a:p>
        </p:txBody>
      </p:sp>
      <p:sp>
        <p:nvSpPr>
          <p:cNvPr id="16" name="Segnaposto numero diapositiva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latin typeface="Arial" pitchFamily="34" charset="0"/>
              </a:defRPr>
            </a:lvl1pPr>
            <a:extLst/>
          </a:lstStyle>
          <a:p>
            <a:pPr fontAlgn="base">
              <a:spcBef>
                <a:spcPct val="0"/>
              </a:spcBef>
              <a:spcAft>
                <a:spcPct val="0"/>
              </a:spcAft>
              <a:defRPr/>
            </a:pPr>
            <a:fld id="{080441E3-CE8D-4A08-A0A8-CE71E6CDF6DD}" type="slidenum">
              <a:rPr lang="it-IT">
                <a:solidFill>
                  <a:srgbClr val="B13F9A"/>
                </a:solidFill>
              </a:rPr>
              <a:pPr fontAlgn="base">
                <a:spcBef>
                  <a:spcPct val="0"/>
                </a:spcBef>
                <a:spcAft>
                  <a:spcPct val="0"/>
                </a:spcAft>
                <a:defRPr/>
              </a:pPr>
              <a:t>‹N›</a:t>
            </a:fld>
            <a:endParaRPr lang="it-IT">
              <a:solidFill>
                <a:srgbClr val="B13F9A"/>
              </a:solidFill>
            </a:endParaRPr>
          </a:p>
        </p:txBody>
      </p:sp>
    </p:spTree>
    <p:extLst>
      <p:ext uri="{BB962C8B-B14F-4D97-AF65-F5344CB8AC3E}">
        <p14:creationId xmlns="" xmlns:p14="http://schemas.microsoft.com/office/powerpoint/2010/main" val="20855529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6">
                                            <p:txEl>
                                              <p:pRg st="0" end="0"/>
                                            </p:txEl>
                                          </p:spTgt>
                                        </p:tgtEl>
                                        <p:attrNameLst>
                                          <p:attrName>style.visibility</p:attrName>
                                        </p:attrNameLst>
                                      </p:cBhvr>
                                      <p:to>
                                        <p:strVal val="visible"/>
                                      </p:to>
                                    </p:set>
                                    <p:anim calcmode="lin" valueType="num">
                                      <p:cBhvr>
                                        <p:cTn id="13" dur="500" fill="hold"/>
                                        <p:tgtEl>
                                          <p:spTgt spid="1024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46">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46">
                                            <p:txEl>
                                              <p:pRg st="1" end="1"/>
                                            </p:txEl>
                                          </p:spTgt>
                                        </p:tgtEl>
                                        <p:attrNameLst>
                                          <p:attrName>style.visibility</p:attrName>
                                        </p:attrNameLst>
                                      </p:cBhvr>
                                      <p:to>
                                        <p:strVal val="visible"/>
                                      </p:to>
                                    </p:set>
                                    <p:anim calcmode="lin" valueType="num">
                                      <p:cBhvr>
                                        <p:cTn id="17" dur="500" fill="hold"/>
                                        <p:tgtEl>
                                          <p:spTgt spid="1024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46">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46">
                                            <p:txEl>
                                              <p:pRg st="2" end="2"/>
                                            </p:txEl>
                                          </p:spTgt>
                                        </p:tgtEl>
                                        <p:attrNameLst>
                                          <p:attrName>style.visibility</p:attrName>
                                        </p:attrNameLst>
                                      </p:cBhvr>
                                      <p:to>
                                        <p:strVal val="visible"/>
                                      </p:to>
                                    </p:set>
                                    <p:anim calcmode="lin" valueType="num">
                                      <p:cBhvr>
                                        <p:cTn id="21" dur="500" fill="hold"/>
                                        <p:tgtEl>
                                          <p:spTgt spid="1024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46">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46">
                                            <p:txEl>
                                              <p:pRg st="3" end="3"/>
                                            </p:txEl>
                                          </p:spTgt>
                                        </p:tgtEl>
                                        <p:attrNameLst>
                                          <p:attrName>style.visibility</p:attrName>
                                        </p:attrNameLst>
                                      </p:cBhvr>
                                      <p:to>
                                        <p:strVal val="visible"/>
                                      </p:to>
                                    </p:set>
                                    <p:anim calcmode="lin" valueType="num">
                                      <p:cBhvr>
                                        <p:cTn id="25" dur="500" fill="hold"/>
                                        <p:tgtEl>
                                          <p:spTgt spid="1024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46">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46">
                                            <p:txEl>
                                              <p:pRg st="4" end="4"/>
                                            </p:txEl>
                                          </p:spTgt>
                                        </p:tgtEl>
                                        <p:attrNameLst>
                                          <p:attrName>style.visibility</p:attrName>
                                        </p:attrNameLst>
                                      </p:cBhvr>
                                      <p:to>
                                        <p:strVal val="visible"/>
                                      </p:to>
                                    </p:set>
                                    <p:anim calcmode="lin" valueType="num">
                                      <p:cBhvr>
                                        <p:cTn id="29" dur="500" fill="hold"/>
                                        <p:tgtEl>
                                          <p:spTgt spid="1024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4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46" grpId="0" build="p">
        <p:tmplLst>
          <p:tmpl lvl="1">
            <p:tnLst>
              <p:par>
                <p:cTn presetID="23" presetClass="entr" presetSubtype="16" fill="hold" nodeType="clickEffect">
                  <p:stCondLst>
                    <p:cond delay="0"/>
                  </p:stCondLst>
                  <p:childTnLst>
                    <p:set>
                      <p:cBhvr>
                        <p:cTn dur="1" fill="hold">
                          <p:stCondLst>
                            <p:cond delay="0"/>
                          </p:stCondLst>
                        </p:cTn>
                        <p:tgtEl>
                          <p:spTgt spid="10246"/>
                        </p:tgtEl>
                        <p:attrNameLst>
                          <p:attrName>style.visibility</p:attrName>
                        </p:attrNameLst>
                      </p:cBhvr>
                      <p:to>
                        <p:strVal val="visible"/>
                      </p:to>
                    </p:set>
                    <p:anim calcmode="lin" valueType="num">
                      <p:cBhvr>
                        <p:cTn dur="500" fill="hold"/>
                        <p:tgtEl>
                          <p:spTgt spid="10246"/>
                        </p:tgtEl>
                        <p:attrNameLst>
                          <p:attrName>ppt_w</p:attrName>
                        </p:attrNameLst>
                      </p:cBhvr>
                      <p:tavLst>
                        <p:tav tm="0">
                          <p:val>
                            <p:fltVal val="0"/>
                          </p:val>
                        </p:tav>
                        <p:tav tm="100000">
                          <p:val>
                            <p:strVal val="#ppt_w"/>
                          </p:val>
                        </p:tav>
                      </p:tavLst>
                    </p:anim>
                    <p:anim calcmode="lin" valueType="num">
                      <p:cBhvr>
                        <p:cTn dur="500" fill="hold"/>
                        <p:tgtEl>
                          <p:spTgt spid="10246"/>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46"/>
                        </p:tgtEl>
                        <p:attrNameLst>
                          <p:attrName>style.visibility</p:attrName>
                        </p:attrNameLst>
                      </p:cBhvr>
                      <p:to>
                        <p:strVal val="visible"/>
                      </p:to>
                    </p:set>
                    <p:anim calcmode="lin" valueType="num">
                      <p:cBhvr>
                        <p:cTn dur="500" fill="hold"/>
                        <p:tgtEl>
                          <p:spTgt spid="10246"/>
                        </p:tgtEl>
                        <p:attrNameLst>
                          <p:attrName>ppt_w</p:attrName>
                        </p:attrNameLst>
                      </p:cBhvr>
                      <p:tavLst>
                        <p:tav tm="0">
                          <p:val>
                            <p:fltVal val="0"/>
                          </p:val>
                        </p:tav>
                        <p:tav tm="100000">
                          <p:val>
                            <p:strVal val="#ppt_w"/>
                          </p:val>
                        </p:tav>
                      </p:tavLst>
                    </p:anim>
                    <p:anim calcmode="lin" valueType="num">
                      <p:cBhvr>
                        <p:cTn dur="500" fill="hold"/>
                        <p:tgtEl>
                          <p:spTgt spid="10246"/>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46"/>
                        </p:tgtEl>
                        <p:attrNameLst>
                          <p:attrName>style.visibility</p:attrName>
                        </p:attrNameLst>
                      </p:cBhvr>
                      <p:to>
                        <p:strVal val="visible"/>
                      </p:to>
                    </p:set>
                    <p:anim calcmode="lin" valueType="num">
                      <p:cBhvr>
                        <p:cTn dur="500" fill="hold"/>
                        <p:tgtEl>
                          <p:spTgt spid="10246"/>
                        </p:tgtEl>
                        <p:attrNameLst>
                          <p:attrName>ppt_w</p:attrName>
                        </p:attrNameLst>
                      </p:cBhvr>
                      <p:tavLst>
                        <p:tav tm="0">
                          <p:val>
                            <p:fltVal val="0"/>
                          </p:val>
                        </p:tav>
                        <p:tav tm="100000">
                          <p:val>
                            <p:strVal val="#ppt_w"/>
                          </p:val>
                        </p:tav>
                      </p:tavLst>
                    </p:anim>
                    <p:anim calcmode="lin" valueType="num">
                      <p:cBhvr>
                        <p:cTn dur="500" fill="hold"/>
                        <p:tgtEl>
                          <p:spTgt spid="10246"/>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46"/>
                        </p:tgtEl>
                        <p:attrNameLst>
                          <p:attrName>style.visibility</p:attrName>
                        </p:attrNameLst>
                      </p:cBhvr>
                      <p:to>
                        <p:strVal val="visible"/>
                      </p:to>
                    </p:set>
                    <p:anim calcmode="lin" valueType="num">
                      <p:cBhvr>
                        <p:cTn dur="500" fill="hold"/>
                        <p:tgtEl>
                          <p:spTgt spid="10246"/>
                        </p:tgtEl>
                        <p:attrNameLst>
                          <p:attrName>ppt_w</p:attrName>
                        </p:attrNameLst>
                      </p:cBhvr>
                      <p:tavLst>
                        <p:tav tm="0">
                          <p:val>
                            <p:fltVal val="0"/>
                          </p:val>
                        </p:tav>
                        <p:tav tm="100000">
                          <p:val>
                            <p:strVal val="#ppt_w"/>
                          </p:val>
                        </p:tav>
                      </p:tavLst>
                    </p:anim>
                    <p:anim calcmode="lin" valueType="num">
                      <p:cBhvr>
                        <p:cTn dur="500" fill="hold"/>
                        <p:tgtEl>
                          <p:spTgt spid="10246"/>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46"/>
                        </p:tgtEl>
                        <p:attrNameLst>
                          <p:attrName>style.visibility</p:attrName>
                        </p:attrNameLst>
                      </p:cBhvr>
                      <p:to>
                        <p:strVal val="visible"/>
                      </p:to>
                    </p:set>
                    <p:anim calcmode="lin" valueType="num">
                      <p:cBhvr>
                        <p:cTn dur="500" fill="hold"/>
                        <p:tgtEl>
                          <p:spTgt spid="10246"/>
                        </p:tgtEl>
                        <p:attrNameLst>
                          <p:attrName>ppt_w</p:attrName>
                        </p:attrNameLst>
                      </p:cBhvr>
                      <p:tavLst>
                        <p:tav tm="0">
                          <p:val>
                            <p:fltVal val="0"/>
                          </p:val>
                        </p:tav>
                        <p:tav tm="100000">
                          <p:val>
                            <p:strVal val="#ppt_w"/>
                          </p:val>
                        </p:tav>
                      </p:tavLst>
                    </p:anim>
                    <p:anim calcmode="lin" valueType="num">
                      <p:cBhvr>
                        <p:cTn dur="500" fill="hold"/>
                        <p:tgtEl>
                          <p:spTgt spid="10246"/>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48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54C56DFD-49AA-4E1C-BB85-69AA04E32FEB}" type="datetimeFigureOut">
              <a:rPr lang="it-IT"/>
              <a:pPr>
                <a:defRPr/>
              </a:pPr>
              <a:t>26/03/2018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DEF554D0-6F96-4796-A2EA-DD72901CE7EA}" type="slidenum">
              <a:rPr lang="it-IT"/>
              <a:pPr>
                <a:defRPr/>
              </a:pPr>
              <a:t>‹N›</a:t>
            </a:fld>
            <a:endParaRPr lang="it-IT"/>
          </a:p>
        </p:txBody>
      </p:sp>
    </p:spTree>
    <p:extLst>
      <p:ext uri="{BB962C8B-B14F-4D97-AF65-F5344CB8AC3E}">
        <p14:creationId xmlns="" xmlns:p14="http://schemas.microsoft.com/office/powerpoint/2010/main" val="27570859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7251B55D-9E34-42E7-9517-1B8D70569CDA}"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 xmlns:p14="http://schemas.microsoft.com/office/powerpoint/2010/main" val="42708312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FC040F83-3787-4754-ADD1-4F27585875CB}" type="datetimeFigureOut">
              <a:rPr lang="it-IT"/>
              <a:pPr>
                <a:defRPr/>
              </a:pPr>
              <a:t>26/03/2018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A43D26F-AD2A-48D6-9572-0B5ABF8179AE}" type="slidenum">
              <a:rPr lang="it-IT"/>
              <a:pPr>
                <a:defRPr/>
              </a:pPr>
              <a:t>‹N›</a:t>
            </a:fld>
            <a:endParaRPr lang="it-IT"/>
          </a:p>
        </p:txBody>
      </p:sp>
    </p:spTree>
    <p:extLst>
      <p:ext uri="{BB962C8B-B14F-4D97-AF65-F5344CB8AC3E}">
        <p14:creationId xmlns="" xmlns:p14="http://schemas.microsoft.com/office/powerpoint/2010/main" val="23194231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it-IT">
              <a:solidFill>
                <a:srgbClr val="000000"/>
              </a:solidFill>
            </a:endParaRPr>
          </a:p>
        </p:txBody>
      </p:sp>
      <p:sp>
        <p:nvSpPr>
          <p:cNvPr id="798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defRPr/>
            </a:pPr>
            <a:fld id="{67D27D6F-D84A-497C-84D7-A2E516666CCC}" type="slidenum">
              <a:rPr lang="it-IT">
                <a:solidFill>
                  <a:srgbClr val="000000"/>
                </a:solidFill>
              </a:rPr>
              <a:pPr fontAlgn="base">
                <a:spcBef>
                  <a:spcPct val="0"/>
                </a:spcBef>
                <a:spcAft>
                  <a:spcPct val="0"/>
                </a:spcAft>
                <a:defRPr/>
              </a:pPr>
              <a:t>‹N›</a:t>
            </a:fld>
            <a:endParaRPr lang="it-IT">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it-IT" sz="2400" smtClean="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z="2400" smtClean="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666699"/>
                </a:solidFill>
                <a:latin typeface="Arial"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666699"/>
                </a:solidFill>
                <a:latin typeface="Arial"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9999CC"/>
                </a:solidFill>
                <a:latin typeface="Arial"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666699"/>
                </a:solidFill>
                <a:latin typeface="Arial"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z="2400" smtClean="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9999CC"/>
                </a:solidFill>
                <a:latin typeface="Arial"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smtClean="0">
                <a:solidFill>
                  <a:srgbClr val="9999CC"/>
                </a:solidFill>
                <a:latin typeface="Arial" pitchFamily="34" charset="0"/>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it-IT">
              <a:solidFill>
                <a:srgbClr val="000000"/>
              </a:solidFill>
            </a:endParaRPr>
          </a:p>
        </p:txBody>
      </p:sp>
    </p:spTree>
    <p:extLst>
      <p:ext uri="{BB962C8B-B14F-4D97-AF65-F5344CB8AC3E}">
        <p14:creationId xmlns="" xmlns:p14="http://schemas.microsoft.com/office/powerpoint/2010/main" val="11981124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02">
                                            <p:txEl>
                                              <p:pRg st="0" end="0"/>
                                            </p:txEl>
                                          </p:spTgt>
                                        </p:tgtEl>
                                        <p:attrNameLst>
                                          <p:attrName>style.visibility</p:attrName>
                                        </p:attrNameLst>
                                      </p:cBhvr>
                                      <p:to>
                                        <p:strVal val="visible"/>
                                      </p:to>
                                    </p:set>
                                    <p:anim calcmode="lin" valueType="num">
                                      <p:cBhvr>
                                        <p:cTn id="13" dur="500" fill="hold"/>
                                        <p:tgtEl>
                                          <p:spTgt spid="410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02">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 calcmode="lin" valueType="num">
                                      <p:cBhvr>
                                        <p:cTn id="17" dur="500" fill="hold"/>
                                        <p:tgtEl>
                                          <p:spTgt spid="410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102">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102">
                                            <p:txEl>
                                              <p:pRg st="2" end="2"/>
                                            </p:txEl>
                                          </p:spTgt>
                                        </p:tgtEl>
                                        <p:attrNameLst>
                                          <p:attrName>style.visibility</p:attrName>
                                        </p:attrNameLst>
                                      </p:cBhvr>
                                      <p:to>
                                        <p:strVal val="visible"/>
                                      </p:to>
                                    </p:set>
                                    <p:anim calcmode="lin" valueType="num">
                                      <p:cBhvr>
                                        <p:cTn id="21" dur="500" fill="hold"/>
                                        <p:tgtEl>
                                          <p:spTgt spid="410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02">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102">
                                            <p:txEl>
                                              <p:pRg st="3" end="3"/>
                                            </p:txEl>
                                          </p:spTgt>
                                        </p:tgtEl>
                                        <p:attrNameLst>
                                          <p:attrName>style.visibility</p:attrName>
                                        </p:attrNameLst>
                                      </p:cBhvr>
                                      <p:to>
                                        <p:strVal val="visible"/>
                                      </p:to>
                                    </p:set>
                                    <p:anim calcmode="lin" valueType="num">
                                      <p:cBhvr>
                                        <p:cTn id="25" dur="500" fill="hold"/>
                                        <p:tgtEl>
                                          <p:spTgt spid="410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02">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102">
                                            <p:txEl>
                                              <p:pRg st="4" end="4"/>
                                            </p:txEl>
                                          </p:spTgt>
                                        </p:tgtEl>
                                        <p:attrNameLst>
                                          <p:attrName>style.visibility</p:attrName>
                                        </p:attrNameLst>
                                      </p:cBhvr>
                                      <p:to>
                                        <p:strVal val="visible"/>
                                      </p:to>
                                    </p:set>
                                    <p:anim calcmode="lin" valueType="num">
                                      <p:cBhvr>
                                        <p:cTn id="29" dur="500" fill="hold"/>
                                        <p:tgtEl>
                                          <p:spTgt spid="410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10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tmplLst>
          <p:tmpl lvl="1">
            <p:tnLst>
              <p:par>
                <p:cTn presetID="23" presetClass="entr" presetSubtype="16" fill="hold" nodeType="click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p:cTn dur="500" fill="hold"/>
                        <p:tgtEl>
                          <p:spTgt spid="4102"/>
                        </p:tgtEl>
                        <p:attrNameLst>
                          <p:attrName>ppt_w</p:attrName>
                        </p:attrNameLst>
                      </p:cBhvr>
                      <p:tavLst>
                        <p:tav tm="0">
                          <p:val>
                            <p:fltVal val="0"/>
                          </p:val>
                        </p:tav>
                        <p:tav tm="100000">
                          <p:val>
                            <p:strVal val="#ppt_w"/>
                          </p:val>
                        </p:tav>
                      </p:tavLst>
                    </p:anim>
                    <p:anim calcmode="lin" valueType="num">
                      <p:cBhvr>
                        <p:cTn dur="500" fill="hold"/>
                        <p:tgtEl>
                          <p:spTgt spid="4102"/>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onstantia" pitchFamily="18" charset="0"/>
        </a:defRPr>
      </a:lvl2pPr>
      <a:lvl3pPr algn="l" rtl="0" eaLnBrk="0" fontAlgn="base" hangingPunct="0">
        <a:spcBef>
          <a:spcPct val="0"/>
        </a:spcBef>
        <a:spcAft>
          <a:spcPct val="0"/>
        </a:spcAft>
        <a:defRPr sz="4400">
          <a:solidFill>
            <a:schemeClr val="tx1"/>
          </a:solidFill>
          <a:latin typeface="Constantia" pitchFamily="18" charset="0"/>
        </a:defRPr>
      </a:lvl3pPr>
      <a:lvl4pPr algn="l" rtl="0" eaLnBrk="0" fontAlgn="base" hangingPunct="0">
        <a:spcBef>
          <a:spcPct val="0"/>
        </a:spcBef>
        <a:spcAft>
          <a:spcPct val="0"/>
        </a:spcAft>
        <a:defRPr sz="4400">
          <a:solidFill>
            <a:schemeClr val="tx1"/>
          </a:solidFill>
          <a:latin typeface="Constantia" pitchFamily="18" charset="0"/>
        </a:defRPr>
      </a:lvl4pPr>
      <a:lvl5pPr algn="l" rtl="0" eaLnBrk="0" fontAlgn="base" hangingPunct="0">
        <a:spcBef>
          <a:spcPct val="0"/>
        </a:spcBef>
        <a:spcAft>
          <a:spcPct val="0"/>
        </a:spcAft>
        <a:defRPr sz="4400">
          <a:solidFill>
            <a:schemeClr val="tx1"/>
          </a:solidFill>
          <a:latin typeface="Constantia" pitchFamily="18"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Segnaposto titolo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6147" name="Segnaposto testo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it-IT">
              <a:solidFill>
                <a:srgbClr val="775F55"/>
              </a:solidFill>
              <a:latin typeface="Arial" pitchFamily="34" charset="0"/>
            </a:endParaRPr>
          </a:p>
        </p:txBody>
      </p:sp>
      <p:sp>
        <p:nvSpPr>
          <p:cNvPr id="3" name="Segnaposto piè di pagina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it-IT">
              <a:solidFill>
                <a:srgbClr val="775F55"/>
              </a:solidFill>
              <a:latin typeface="Arial" pitchFamily="34" charset="0"/>
            </a:endParaRPr>
          </a:p>
        </p:txBody>
      </p:sp>
      <p:sp>
        <p:nvSpPr>
          <p:cNvPr id="7" name="Rettango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ttango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ttango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Segnaposto numero diapositiva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9884286F-BDFE-4651-9617-1BB8A428FDEA}" type="slidenum">
              <a:rPr lang="it-IT">
                <a:latin typeface="Arial" pitchFamily="34" charset="0"/>
              </a:rPr>
              <a:pPr fontAlgn="base">
                <a:spcBef>
                  <a:spcPct val="0"/>
                </a:spcBef>
                <a:spcAft>
                  <a:spcPct val="0"/>
                </a:spcAft>
                <a:defRPr/>
              </a:pPr>
              <a:t>‹N›</a:t>
            </a:fld>
            <a:endParaRPr lang="it-IT">
              <a:latin typeface="Arial" pitchFamily="34" charset="0"/>
            </a:endParaRPr>
          </a:p>
        </p:txBody>
      </p:sp>
    </p:spTree>
    <p:extLst>
      <p:ext uri="{BB962C8B-B14F-4D97-AF65-F5344CB8AC3E}">
        <p14:creationId xmlns="" xmlns:p14="http://schemas.microsoft.com/office/powerpoint/2010/main" val="136144203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p:cTn id="17"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p:cTn id="25"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 calcmode="lin" valueType="num">
                                      <p:cBhvr>
                                        <p:cTn id="29"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14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tmplLst>
          <p:tmpl lvl="1">
            <p:tnLst>
              <p:par>
                <p:cTn presetID="23" presetClass="entr" presetSubtype="16" fill="hold" nodeType="click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 calcmode="lin" valueType="num">
                      <p:cBhvr>
                        <p:cTn dur="500" fill="hold"/>
                        <p:tgtEl>
                          <p:spTgt spid="6147"/>
                        </p:tgtEl>
                        <p:attrNameLst>
                          <p:attrName>ppt_w</p:attrName>
                        </p:attrNameLst>
                      </p:cBhvr>
                      <p:tavLst>
                        <p:tav tm="0">
                          <p:val>
                            <p:fltVal val="0"/>
                          </p:val>
                        </p:tav>
                        <p:tav tm="100000">
                          <p:val>
                            <p:strVal val="#ppt_w"/>
                          </p:val>
                        </p:tav>
                      </p:tavLst>
                    </p:anim>
                    <p:anim calcmode="lin" valueType="num">
                      <p:cBhvr>
                        <p:cTn dur="500" fill="hold"/>
                        <p:tgtEl>
                          <p:spTgt spid="6147"/>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8.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1.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vig=" TargetMode="Externa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06;163~art105!vig=" TargetMode="External"/><Relationship Id="rId2" Type="http://schemas.openxmlformats.org/officeDocument/2006/relationships/hyperlink" Target="http://www.normattiva.it/uri-res/N2Ls?urn:nir:stato:decreto.presidente.della.repubblica:2006;163!vig=" TargetMode="Externa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vig=" TargetMode="Externa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vig=" TargetMode="Externa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6;50!vig=" TargetMode="External"/><Relationship Id="rId2" Type="http://schemas.openxmlformats.org/officeDocument/2006/relationships/hyperlink" Target="http://www.normattiva.it/uri-res/N2Ls?urn:nir:stato:decreto.presidente.della.repubblica:2017;56!vig=" TargetMode="External"/><Relationship Id="rId1" Type="http://schemas.openxmlformats.org/officeDocument/2006/relationships/slideLayout" Target="../slideLayouts/slideLayout14.xml"/><Relationship Id="rId4" Type="http://schemas.openxmlformats.org/officeDocument/2006/relationships/hyperlink" Target="http://www.normattiva.it/uri-res/N2Ls?urn:nir:stato:decreto.presidente.della.repubblica:2016;50~art1!vig="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normattiva.it/uri-res/N2Ls?urn:nir:stato:decreto.presidente.della.repubblica:2016;50!vig=" TargetMode="Externa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109.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7;56!vig="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0.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6;50~art24!vig=" TargetMode="External"/><Relationship Id="rId2" Type="http://schemas.openxmlformats.org/officeDocument/2006/relationships/hyperlink" Target="http://www.normattiva.it/uri-res/N2Ls?urn:nir:stato:decreto.presidente.della.repubblica:2017;56~art14!vig=" TargetMode="Externa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11.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101!vig=" TargetMode="Externa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8" Type="http://schemas.openxmlformats.org/officeDocument/2006/relationships/hyperlink" Target="http://www.normattiva.it/uri-res/N2Ls?urn:nir:stato:decreto.presidente.della.repubblica:1996;494!vig=" TargetMode="External"/><Relationship Id="rId3" Type="http://schemas.openxmlformats.org/officeDocument/2006/relationships/hyperlink" Target="http://www.normattiva.it/uri-res/N2Ls?urn:nir:stato:decreto.presidente.della.repubblica:2016;50!vig=" TargetMode="External"/><Relationship Id="rId7" Type="http://schemas.openxmlformats.org/officeDocument/2006/relationships/hyperlink" Target="http://www.normattiva.it/uri-res/N2Ls?urn:nir:stato:decreto.presidente.della.repubblica:2006;163~art131!vig=" TargetMode="External"/><Relationship Id="rId2" Type="http://schemas.openxmlformats.org/officeDocument/2006/relationships/hyperlink" Target="http://www.normattiva.it/uri-res/N2Ls?urn:nir:stato:decreto.presidente.della.repubblica:2016;1098!vig=" TargetMode="External"/><Relationship Id="rId1" Type="http://schemas.openxmlformats.org/officeDocument/2006/relationships/slideLayout" Target="../slideLayouts/slideLayout14.xml"/><Relationship Id="rId6" Type="http://schemas.openxmlformats.org/officeDocument/2006/relationships/hyperlink" Target="http://www.normattiva.it/uri-res/N2Ls?urn:nir:stato:decreto.presidente.della.repubblica:2016;50~art95!vig=" TargetMode="External"/><Relationship Id="rId5" Type="http://schemas.openxmlformats.org/officeDocument/2006/relationships/hyperlink" Target="http://www.normattiva.it/uri-res/N2Ls?urn:nir:stato:decreto.presidente.della.repubblica:2006;163!vig=" TargetMode="External"/><Relationship Id="rId10" Type="http://schemas.openxmlformats.org/officeDocument/2006/relationships/hyperlink" Target="http://www.normattiva.it/uri-res/N2Ls?urn:nir:stato:decreto.presidente.della.repubblica:2016;50~art216!vig=" TargetMode="External"/><Relationship Id="rId4" Type="http://schemas.openxmlformats.org/officeDocument/2006/relationships/hyperlink" Target="http://www.normattiva.it/uri-res/N2Ls?urn:nir:stato:decreto.presidente.della.repubblica:2008;81!vig=" TargetMode="External"/><Relationship Id="rId9" Type="http://schemas.openxmlformats.org/officeDocument/2006/relationships/hyperlink" Target="http://www.normattiva.it/uri-res/N2Ls?urn:nir:stato:decreto.presidente.della.repubblica:2010;207!vig="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6;50!vig=" TargetMode="External"/><Relationship Id="rId2" Type="http://schemas.openxmlformats.org/officeDocument/2006/relationships/hyperlink" Target="http://www.normattiva.it/uri-res/N2Ls?urn:nir:stato:decreto.presidente.della.repubblica:2016;1098!vig=" TargetMode="External"/><Relationship Id="rId1" Type="http://schemas.openxmlformats.org/officeDocument/2006/relationships/slideLayout" Target="../slideLayouts/slideLayout14.xml"/><Relationship Id="rId6" Type="http://schemas.openxmlformats.org/officeDocument/2006/relationships/hyperlink" Target="http://www.normattiva.it/uri-res/N2Ls?urn:nir:stato:decreto.presidente.della.repubblica:2008;81~art100!vig=" TargetMode="External"/><Relationship Id="rId5" Type="http://schemas.openxmlformats.org/officeDocument/2006/relationships/hyperlink" Target="http://www.normattiva.it/uri-res/N2Ls?urn:nir:stato:decreto.presidente.della.repubblica:2008;81!vig=" TargetMode="External"/><Relationship Id="rId4" Type="http://schemas.openxmlformats.org/officeDocument/2006/relationships/hyperlink" Target="http://www.normattiva.it/uri-res/N2Ls?urn:nir:stato:decreto.presidente.della.repubblica:2006;163~art131!vig="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7.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369;60!vig=" TargetMode="External"/><Relationship Id="rId1" Type="http://schemas.openxmlformats.org/officeDocument/2006/relationships/slideLayout" Target="../slideLayouts/slideLayout5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4;626~art7!vig=" TargetMode="External"/><Relationship Id="rId2" Type="http://schemas.openxmlformats.org/officeDocument/2006/relationships/slideLayout" Target="../slideLayouts/slideLayout10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0;445~art47!vig=" TargetMode="External"/><Relationship Id="rId1" Type="http://schemas.openxmlformats.org/officeDocument/2006/relationships/slideLayout" Target="../slideLayouts/slideLayout9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8.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08;81~art26!vig=" TargetMode="External"/><Relationship Id="rId2" Type="http://schemas.openxmlformats.org/officeDocument/2006/relationships/hyperlink" Target="http://www.normattiva.it/uri-res/N2Ls?urn:nir:stato:decreto.presidente.della.repubblica:2006;163~art86!vig=" TargetMode="External"/><Relationship Id="rId1" Type="http://schemas.openxmlformats.org/officeDocument/2006/relationships/slideLayout" Target="../slideLayouts/slideLayout59.xml"/></Relationships>
</file>

<file path=ppt/slides/_rels/slide139.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art26!vig=" TargetMode="Externa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2.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art26!vig=" TargetMode="External"/><Relationship Id="rId1" Type="http://schemas.openxmlformats.org/officeDocument/2006/relationships/slideLayout" Target="../slideLayouts/slideLayout5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5.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art26!vig=" TargetMode="External"/><Relationship Id="rId1" Type="http://schemas.openxmlformats.org/officeDocument/2006/relationships/slideLayout" Target="../slideLayouts/slideLayout5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8.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1;70!vig=" TargetMode="External"/><Relationship Id="rId2" Type="http://schemas.openxmlformats.org/officeDocument/2006/relationships/hyperlink" Target="http://www.normattiva.it/uri-res/N2Ls?urn:nir:stato:decreto.presidente.della.repubblica:2011;106!vig=" TargetMode="External"/><Relationship Id="rId1" Type="http://schemas.openxmlformats.org/officeDocument/2006/relationships/slideLayout" Target="../slideLayouts/slideLayout59.xml"/><Relationship Id="rId5" Type="http://schemas.openxmlformats.org/officeDocument/2006/relationships/hyperlink" Target="http://www.normattiva.it/uri-res/N2Ls?urn:nir:stato:decreto.presidente.della.repubblica:2011;214!vig=" TargetMode="External"/><Relationship Id="rId4" Type="http://schemas.openxmlformats.org/officeDocument/2006/relationships/hyperlink" Target="http://www.normattiva.it/uri-res/N2Ls?urn:nir:stato:decreto.presidente.della.repubblica:2011;11~art44!vig=" TargetMode="External"/></Relationships>
</file>

<file path=ppt/slides/_rels/slide1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9.xml"/></Relationships>
</file>

<file path=ppt/slides/_rels/slide1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9.xml"/></Relationships>
</file>

<file path=ppt/slides/_rels/slide1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9.xml"/></Relationships>
</file>

<file path=ppt/slides/_rels/slide1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6.xml"/></Relationships>
</file>

<file path=ppt/slides/_rels/slide1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6;163!vig=" TargetMode="Externa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1;177!vig=" TargetMode="Externa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6;50~art37!vig=" TargetMode="External"/><Relationship Id="rId2" Type="http://schemas.openxmlformats.org/officeDocument/2006/relationships/hyperlink" Target="http://www.normattiva.it/uri-res/N2Ls?urn:nir:stato:decreto.presidente.della.repubblica:2006;163~art3!vig=" TargetMode="Externa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7;123!vig=" TargetMode="Externa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07;123~art8!vig=" TargetMode="External"/><Relationship Id="rId2" Type="http://schemas.openxmlformats.org/officeDocument/2006/relationships/hyperlink" Target="http://www.normattiva.it/uri-res/N2Ls?urn:nir:stato:decreto.presidente.della.repubblica:2006;163!vig=" TargetMode="External"/><Relationship Id="rId1" Type="http://schemas.openxmlformats.org/officeDocument/2006/relationships/slideLayout" Target="../slideLayouts/slideLayout59.xml"/><Relationship Id="rId5" Type="http://schemas.openxmlformats.org/officeDocument/2006/relationships/hyperlink" Target="http://www.normattiva.it/uri-res/N2Ls?urn:nir:stato:decreto.presidente.della.repubblica:2016;50!vig=" TargetMode="External"/><Relationship Id="rId4" Type="http://schemas.openxmlformats.org/officeDocument/2006/relationships/hyperlink" Target="http://www.normattiva.it/uri-res/N2Ls?urn:nir:stato:decreto.presidente.della.repubblica:2008;81!vi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3.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it/imgres?imgurl=http://mytermoli.com/public/casco.jpg&amp;imgrefurl=http://mytermoli.com/dblog/storico.asp?m=200609&amp;usg=__IXQ-Imr9jKEsXjJg2wWpRXdKj3M=&amp;h=252&amp;w=200&amp;sz=28&amp;hl=it&amp;start=6&amp;tbnid=NRH3HpFY3aiP_M:&amp;tbnh=111&amp;tbnw=88&amp;prev=/images?q=cantieri+edili&amp;gbv=2&amp;hl=it&amp;sa=G" TargetMode="External"/><Relationship Id="rId2" Type="http://schemas.openxmlformats.org/officeDocument/2006/relationships/image" Target="../media/image10.jpeg"/><Relationship Id="rId1" Type="http://schemas.openxmlformats.org/officeDocument/2006/relationships/slideLayout" Target="../slideLayouts/slideLayout88.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6;494~art88!vig=" TargetMode="External"/><Relationship Id="rId7" Type="http://schemas.openxmlformats.org/officeDocument/2006/relationships/image" Target="../media/image24.jpeg"/><Relationship Id="rId2" Type="http://schemas.openxmlformats.org/officeDocument/2006/relationships/hyperlink" Target="http://www.normattiva.it/uri-res/N2Ls?urn:nir:stato:decreto.presidente.della.repubblica:1996;494!vig=" TargetMode="External"/><Relationship Id="rId1" Type="http://schemas.openxmlformats.org/officeDocument/2006/relationships/slideLayout" Target="../slideLayouts/slideLayout103.xml"/><Relationship Id="rId6" Type="http://schemas.openxmlformats.org/officeDocument/2006/relationships/hyperlink" Target="http://images.google.it/imgres?imgurl=http://www.cptfoggia.it/images/attivitaservizi_clip_image006.jpg&amp;imgrefurl=http://www.cptfoggia.it/attivitaservizi.aspx&amp;usg=__T85T2pmVP7xxAYMJhhAdUMhVRoo=&amp;h=217&amp;w=215&amp;sz=39&amp;hl=it&amp;start=34&amp;tbnid=2Q8zApQqSu41yM:&amp;tbnh=107&amp;tbnw=106&amp;prev=/images?q=cantieri+edili&amp;start=18&amp;gbv=2&amp;ndsp=18&amp;hl=it&amp;sa=N" TargetMode="External"/><Relationship Id="rId5" Type="http://schemas.openxmlformats.org/officeDocument/2006/relationships/image" Target="../media/image23.jpeg"/><Relationship Id="rId4" Type="http://schemas.openxmlformats.org/officeDocument/2006/relationships/hyperlink" Target="http://images.google.it/imgres?imgurl=http://www.brevettigandolfo.com/immagini/100_1085.JPG&amp;imgrefurl=http://www.brevettigandolfo.com/&amp;usg=__IUb2aRtVrOiZ6z3vYCm8wHoT4yI=&amp;h=336&amp;w=448&amp;sz=28&amp;hl=it&amp;start=25&amp;tbnid=U0RxGU0b7V-DGM:&amp;tbnh=95&amp;tbnw=127&amp;prev=/images?q=cantieri+edili&amp;start=18&amp;gbv=2&amp;ndsp=18&amp;hl=it&amp;sa=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it/imgres?imgurl=http://www.sambenedettoggi.it/wp-content/uploads/2006/10/sicurezza.jpg&amp;imgrefurl=http://www.sambenedettoggi.it/2007/01/16/31488/un-nuovo-sportello-inail-in-viale-de-gasperi/&amp;usg=__K1_TtaR8pSNqDBZAHH7_swzq9aM=&amp;h=382&amp;w=382&amp;sz=31&amp;hl=it&amp;start=5&amp;tbnid=7I8IaOtKRJdKOM:&amp;tbnh=123&amp;tbnw=123&amp;prev=/images?q=cantieri+edili&amp;gbv=2&amp;hl=it&amp;sa=G" TargetMode="Externa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8;485!vig=" TargetMode="External"/><Relationship Id="rId2" Type="http://schemas.openxmlformats.org/officeDocument/2006/relationships/hyperlink" Target="http://www.normattiva.it/uri-res/N2Ls?urn:nir:stato:decreto.presidente.della.repubblica:1999;272!vig=" TargetMode="External"/><Relationship Id="rId1" Type="http://schemas.openxmlformats.org/officeDocument/2006/relationships/slideLayout" Target="../slideLayouts/slideLayout83.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3;98!vig=" TargetMode="External"/><Relationship Id="rId2" Type="http://schemas.openxmlformats.org/officeDocument/2006/relationships/hyperlink" Target="http://www.normattiva.it/uri-res/N2Ls?urn:nir:stato:decreto.presidente.della.repubblica:2013;69~art32!vig="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normattiva.it/uri-res/N2Ls?urn:nir:stato:decreto.presidente.della.repubblica:2006;163!vig=" TargetMode="External"/><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edilweb.it/sicurezza/nuovo_testo_unico/allegato_xv_dlgs_81_2008.pdf" TargetMode="External"/><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3;222!vig="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4;109~art31!vig=" TargetMode="External"/><Relationship Id="rId2" Type="http://schemas.openxmlformats.org/officeDocument/2006/relationships/hyperlink" Target="http://www.normattiva.it/uri-res/N2Ls?urn:nir:stato:decreto.presidente.della.repubblica:2003;222!vig=" TargetMode="Externa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art31!vig="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54~art123!vig=" TargetMode="External"/><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14.xml"/><Relationship Id="rId4" Type="http://schemas.openxmlformats.org/officeDocument/2006/relationships/hyperlink" Target="http://www.normattiva.it/uri-res/N2Ls?urn:nir:stato:decreto.presidente.della.repubblica:1999;554~art124!vi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28~art8!vig=" TargetMode="External"/><Relationship Id="rId2" Type="http://schemas.openxmlformats.org/officeDocument/2006/relationships/hyperlink" Target="http://www.normattiva.it/uri-res/N2Ls?urn:nir:stato:decreto.presidente.della.repubblica:1999;554~art125!vig=" TargetMode="External"/><Relationship Id="rId1" Type="http://schemas.openxmlformats.org/officeDocument/2006/relationships/slideLayout" Target="../slideLayouts/slideLayout25.xml"/><Relationship Id="rId5" Type="http://schemas.openxmlformats.org/officeDocument/2006/relationships/hyperlink" Target="http://www.normattiva.it/uri-res/N2Ls?urn:nir:stato:decreto.presidente.della.repubblica:1998;415~art5!vig=" TargetMode="External"/><Relationship Id="rId4" Type="http://schemas.openxmlformats.org/officeDocument/2006/relationships/hyperlink" Target="http://www.normattiva.it/uri-res/N2Ls?urn:nir:stato:decreto.presidente.della.repubblica:1998;415~art9!vig="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art127!vig=" TargetMode="Externa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54~art127!vig=" TargetMode="External"/><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54~art127!vig=" TargetMode="External"/><Relationship Id="rId2" Type="http://schemas.openxmlformats.org/officeDocument/2006/relationships/hyperlink" Target="http://www.normattiva.it/uri-res/N2Ls?urn:nir:stato:decreto.presidente.della.repubblica:1999;554!vig=" TargetMode="Externa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6;494!vig=" TargetMode="External"/><Relationship Id="rId2" Type="http://schemas.openxmlformats.org/officeDocument/2006/relationships/hyperlink" Target="http://www.normattiva.it/uri-res/N2Ls?urn:nir:stato:decreto.presidente.della.repubblica:2003;222!vig="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4;626~art16!vig=" TargetMode="External"/><Relationship Id="rId2" Type="http://schemas.openxmlformats.org/officeDocument/2006/relationships/hyperlink" Target="http://www.normattiva.it/uri-res/N2Ls?urn:nir:stato:decreto.presidente.della.repubblica:1994;626!vig=" TargetMode="External"/><Relationship Id="rId1" Type="http://schemas.openxmlformats.org/officeDocument/2006/relationships/slideLayout" Target="../slideLayouts/slideLayout83.xml"/><Relationship Id="rId5" Type="http://schemas.openxmlformats.org/officeDocument/2006/relationships/image" Target="../media/image10.jpeg"/><Relationship Id="rId4" Type="http://schemas.openxmlformats.org/officeDocument/2006/relationships/hyperlink" Target="http://www.normattiva.it/uri-res/N2Ls?urn:nir:stato:decreto.presidente.della.repubblica:1994;626~art30!vig="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70;300~art9!vig=" TargetMode="External"/><Relationship Id="rId2" Type="http://schemas.openxmlformats.org/officeDocument/2006/relationships/hyperlink" Target="http://www.normattiva.it/uri-res/N2Ls?urn:nir:stato:decreto.presidente.della.repubblica:1996;494!vig=" TargetMode="External"/><Relationship Id="rId1" Type="http://schemas.openxmlformats.org/officeDocument/2006/relationships/slideLayout" Target="../slideLayouts/slideLayout19.xml"/><Relationship Id="rId5" Type="http://schemas.openxmlformats.org/officeDocument/2006/relationships/hyperlink" Target="http://www.normattiva.it/uri-res/N2Ls?urn:nir:stato:decreto.presidente.della.repubblica:1970;300~art35!vig=" TargetMode="External"/><Relationship Id="rId4" Type="http://schemas.openxmlformats.org/officeDocument/2006/relationships/hyperlink" Target="http://www.normattiva.it/uri-res/N2Ls?urn:nir:stato:decreto.presidente.della.repubblica:1970;300~art11!vi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06;163~art86!vig=" TargetMode="External"/><Relationship Id="rId2" Type="http://schemas.openxmlformats.org/officeDocument/2006/relationships/hyperlink" Target="http://www.normattiva.it/uri-res/N2Ls?urn:nir:stato:decreto.presidente.della.repubblica:2007;123!vig=" TargetMode="Externa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9;554~art64!vig=" TargetMode="External"/><Relationship Id="rId7" Type="http://schemas.openxmlformats.org/officeDocument/2006/relationships/hyperlink" Target="http://www.normattiva.it/uri-res/N2Ls?urn:nir:stato:decreto.presidente.della.repubblica:1995;158~art25!vig=" TargetMode="External"/><Relationship Id="rId2" Type="http://schemas.openxmlformats.org/officeDocument/2006/relationships/hyperlink" Target="http://www.normattiva.it/uri-res/N2Ls?urn:nir:stato:decreto.presidente.della.repubblica:1994;109~art21!vig=" TargetMode="External"/><Relationship Id="rId1" Type="http://schemas.openxmlformats.org/officeDocument/2006/relationships/slideLayout" Target="../slideLayouts/slideLayout14.xml"/><Relationship Id="rId6" Type="http://schemas.openxmlformats.org/officeDocument/2006/relationships/hyperlink" Target="http://www.normattiva.it/uri-res/N2Ls?urn:nir:stato:decreto.presidente.della.repubblica:1995;157~art25!vig=" TargetMode="External"/><Relationship Id="rId5" Type="http://schemas.openxmlformats.org/officeDocument/2006/relationships/hyperlink" Target="http://www.normattiva.it/uri-res/N2Ls?urn:nir:stato:decreto.presidente.della.repubblica:1992;358~art19!vig=" TargetMode="External"/><Relationship Id="rId4" Type="http://schemas.openxmlformats.org/officeDocument/2006/relationships/hyperlink" Target="http://www.normattiva.it/uri-res/N2Ls?urn:nir:stato:decreto.presidente.della.repubblica:1999;554~art91!vig="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217!vig=" TargetMode="Externa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08;81!vig=" TargetMode="External"/><Relationship Id="rId2" Type="http://schemas.openxmlformats.org/officeDocument/2006/relationships/hyperlink" Target="http://www.normattiva.it/uri-res/N2Ls?urn:nir:stato:decreto.presidente.della.repubblica:2008;81~art16!vig=" TargetMode="Externa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8" Type="http://schemas.openxmlformats.org/officeDocument/2006/relationships/hyperlink" Target="http://www.normattiva.it/uri-res/N2Ls?urn:nir:stato:decreto.presidente.della.repubblica:2004;136!vig=" TargetMode="External"/><Relationship Id="rId3" Type="http://schemas.openxmlformats.org/officeDocument/2006/relationships/hyperlink" Target="http://www.normattiva.it/uri-res/N2Ls?urn:nir:stato:decreto.presidente.della.repubblica:1971;1086~art3!vig=" TargetMode="External"/><Relationship Id="rId7" Type="http://schemas.openxmlformats.org/officeDocument/2006/relationships/hyperlink" Target="http://www.normattiva.it/uri-res/N2Ls?urn:nir:stato:decreto.presidente.della.repubblica:2004;186!vig=" TargetMode="External"/><Relationship Id="rId2" Type="http://schemas.openxmlformats.org/officeDocument/2006/relationships/hyperlink" Target="http://www.normattiva.it/uri-res/N2Ls?urn:nir:stato:decreto.presidente.della.repubblica:1999;554~art124!vig=" TargetMode="External"/><Relationship Id="rId1" Type="http://schemas.openxmlformats.org/officeDocument/2006/relationships/slideLayout" Target="../slideLayouts/slideLayout14.xml"/><Relationship Id="rId6" Type="http://schemas.openxmlformats.org/officeDocument/2006/relationships/hyperlink" Target="http://www.normattiva.it/uri-res/N2Ls?urn:nir:stato:decreto.presidente.della.repubblica:2001;380!vig=" TargetMode="External"/><Relationship Id="rId5" Type="http://schemas.openxmlformats.org/officeDocument/2006/relationships/hyperlink" Target="http://www.normattiva.it/uri-res/N2Ls?urn:nir:stato:decreto.presidente.della.repubblica:1974;64!vig=" TargetMode="External"/><Relationship Id="rId4" Type="http://schemas.openxmlformats.org/officeDocument/2006/relationships/hyperlink" Target="http://www.normattiva.it/uri-res/N2Ls?urn:nir:stato:decreto.presidente.della.repubblica:1971;1086!vig="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art125!vig=" TargetMode="Externa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art126!vig=" TargetMode="Externa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9;554~art127!vig="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1996;494!vig=" TargetMode="External"/><Relationship Id="rId1" Type="http://schemas.openxmlformats.org/officeDocument/2006/relationships/slideLayout" Target="../slideLayouts/slideLayout83.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19.xml"/><Relationship Id="rId5" Type="http://schemas.openxmlformats.org/officeDocument/2006/relationships/image" Target="../media/image40.jpeg"/><Relationship Id="rId4" Type="http://schemas.openxmlformats.org/officeDocument/2006/relationships/hyperlink" Target="http://www.normattiva.it/uri-res/N2Ls?urn:nir:stato:decreto.presidente.della.repubblica:2016;50!vi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8" Type="http://schemas.openxmlformats.org/officeDocument/2006/relationships/hyperlink" Target="http://www.bosettiegatti.eu/info/ANAC/anac_linee_guida/2017_LG_008_0950_servizi_infungibili.pdf" TargetMode="External"/><Relationship Id="rId13" Type="http://schemas.openxmlformats.org/officeDocument/2006/relationships/hyperlink" Target="http://www.bosettiegatti.eu/info/ANAC/anac_linee_guida/2016_LG_006_1293_illeciti%20professionali.pdf" TargetMode="External"/><Relationship Id="rId18" Type="http://schemas.openxmlformats.org/officeDocument/2006/relationships/hyperlink" Target="http://www.bosettiegatti.eu/info/ANAC/anac_linee_guida/2016_10_05_Relazione_precontenzioso.pdf" TargetMode="External"/><Relationship Id="rId3" Type="http://schemas.openxmlformats.org/officeDocument/2006/relationships/hyperlink" Target="http://www.bosettiegatti.eu/info/ANAC/anac_linee_guida/2018_LG_004_0206_contratti_sottosoglia_revisione.pdf" TargetMode="External"/><Relationship Id="rId21" Type="http://schemas.openxmlformats.org/officeDocument/2006/relationships/hyperlink" Target="http://www.bosettiegatti.eu/info/ANAC/anac_linee_guida/2016_LG_002_1005_oepv.pdf" TargetMode="External"/><Relationship Id="rId7" Type="http://schemas.openxmlformats.org/officeDocument/2006/relationships/hyperlink" Target="http://www.bosettiegatti.eu/info/ANAC/anac_linee_guida/2017_LG_003_1007_RUP.pdf" TargetMode="External"/><Relationship Id="rId12" Type="http://schemas.openxmlformats.org/officeDocument/2006/relationships/hyperlink" Target="http://www.bosettiegatti.eu/info/ANAC/anac_linee_guida/2016_LG_001_0973_aff_servizi_tecnici.pdf" TargetMode="External"/><Relationship Id="rId17" Type="http://schemas.openxmlformats.org/officeDocument/2006/relationships/hyperlink" Target="http://www.bosettiegatti.eu/info/ANAC/anac_linee_guida/2016_10_05_Regolamento_precontenzioso.pdf" TargetMode="External"/><Relationship Id="rId25" Type="http://schemas.openxmlformats.org/officeDocument/2006/relationships/hyperlink" Target="http://www.bosettiegatti.eu/info/ANAC/anac_linee_guida/Monitaggio_PPP.pdf" TargetMode="External"/><Relationship Id="rId2" Type="http://schemas.openxmlformats.org/officeDocument/2006/relationships/hyperlink" Target="http://www.bosettiegatti.eu/info/norme/statali/2016_0050.htm" TargetMode="External"/><Relationship Id="rId16" Type="http://schemas.openxmlformats.org/officeDocument/2006/relationships/hyperlink" Target="http://www.bosettiegatti.eu/info/ANAC/anac_linee_guida/2016_LG_003_1096_RUP.pdf" TargetMode="External"/><Relationship Id="rId20" Type="http://schemas.openxmlformats.org/officeDocument/2006/relationships/hyperlink" Target="http://www.bosettiegatti.eu/info/ANAC/anac_linee_guida/2016_10_05_Regolamento_precontenzioso_All_2_congiunta.pdf" TargetMode="External"/><Relationship Id="rId1" Type="http://schemas.openxmlformats.org/officeDocument/2006/relationships/slideLayout" Target="../slideLayouts/slideLayout14.xml"/><Relationship Id="rId6" Type="http://schemas.openxmlformats.org/officeDocument/2006/relationships/hyperlink" Target="http://www.bosettiegatti.eu/info/ANAC/anac_linee_guida/2017_LG_006_1008_illeciti%20professionali.pdf" TargetMode="External"/><Relationship Id="rId11" Type="http://schemas.openxmlformats.org/officeDocument/2006/relationships/hyperlink" Target="http://www.bosettiegatti.eu/info/ANAC/anac_linee_guida/2016_LG_001_comunicato_14_12_2016.pdf" TargetMode="External"/><Relationship Id="rId24" Type="http://schemas.openxmlformats.org/officeDocument/2006/relationships/hyperlink" Target="http://www.bosettiegatti.eu/info/ANAC/anac_linee_guida/rating_imprese.pdf" TargetMode="External"/><Relationship Id="rId5" Type="http://schemas.openxmlformats.org/officeDocument/2006/relationships/hyperlink" Target="http://www.bosettiegatti.eu/info/ANAC/anac_linee_guida/2018_LG_005_0004_commissioni_art_78.htm" TargetMode="External"/><Relationship Id="rId15" Type="http://schemas.openxmlformats.org/officeDocument/2006/relationships/hyperlink" Target="http://www.bosettiegatti.eu/info/ANAC/anac_linee_guida/2016_LG_004_1097_contratti_sottosoglia.pdf" TargetMode="External"/><Relationship Id="rId23" Type="http://schemas.openxmlformats.org/officeDocument/2006/relationships/hyperlink" Target="http://www.bosettiegatti.eu/info/ANAC/anac_linee_guida/LG_dir.esecuzione.pdf" TargetMode="External"/><Relationship Id="rId10" Type="http://schemas.openxmlformats.org/officeDocument/2006/relationships/hyperlink" Target="http://www.bosettiegatti.eu/info/ANAC/anac_linee_guida/2017_02_15_Regolamento_211_2.pdf" TargetMode="External"/><Relationship Id="rId19" Type="http://schemas.openxmlformats.org/officeDocument/2006/relationships/hyperlink" Target="http://www.bosettiegatti.eu/info/ANAC/anac_linee_guida/2016_10_05_Regolamento_precontenzioso_All_1_singola.pdf" TargetMode="External"/><Relationship Id="rId4" Type="http://schemas.openxmlformats.org/officeDocument/2006/relationships/hyperlink" Target="http://www.bosettiegatti.eu/info/ANAC/anac_linee_guida/2018_LG_001_0138_aff_servizi_tecnici.pdf" TargetMode="External"/><Relationship Id="rId9" Type="http://schemas.openxmlformats.org/officeDocument/2006/relationships/hyperlink" Target="http://www.bosettiegatti.eu/info/ANAC/anac_linee_guida/2017_LG_007_0951_in_house.pdf" TargetMode="External"/><Relationship Id="rId14" Type="http://schemas.openxmlformats.org/officeDocument/2006/relationships/hyperlink" Target="http://www.bosettiegatti.eu/info/ANAC/anac_linee_guida/2016_LG_005_1190_commissioni_art_78.pdf" TargetMode="External"/><Relationship Id="rId22" Type="http://schemas.openxmlformats.org/officeDocument/2006/relationships/hyperlink" Target="http://www.bosettiegatti.eu/info/ANAC/anac_linee_guida/LG_dir.lavori.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1996;494!vig=" TargetMode="External"/><Relationship Id="rId2" Type="http://schemas.openxmlformats.org/officeDocument/2006/relationships/hyperlink" Target="http://www.normattiva.it/uri-res/N2Ls?urn:nir:stato:decreto.presidente.della.repubblica:2006;163!vig=" TargetMode="External"/><Relationship Id="rId1" Type="http://schemas.openxmlformats.org/officeDocument/2006/relationships/slideLayout" Target="../slideLayouts/slideLayout14.xml"/><Relationship Id="rId4" Type="http://schemas.openxmlformats.org/officeDocument/2006/relationships/hyperlink" Target="http://www.normattiva.it/uri-res/N2Ls?urn:nir:stato:decreto.presidente.della.repubblica:2008;81!vig="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103!vig=" TargetMode="Externa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art299!vig=" TargetMode="Externa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16;50~art101!vig=" TargetMode="Externa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hyperlink" Target="http://www.normattiva.it/uri-res/N2Ls?urn:nir:stato:decreto.presidente.della.repubblica:2008;81!vig=" TargetMode="Externa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hyperlink" Target="http://www.normattiva.it/uri-res/N2Ls?urn:nir:stato:decreto.presidente.della.repubblica:2016;50~art101!vig=" TargetMode="External"/><Relationship Id="rId2" Type="http://schemas.openxmlformats.org/officeDocument/2006/relationships/hyperlink" Target="http://www.normattiva.it/uri-res/N2Ls?urn:nir:stato:decreto.presidente.della.repubblica:2017;56~art16vig=" TargetMode="Externa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60350" y="2204864"/>
            <a:ext cx="8704138" cy="4103861"/>
          </a:xfrm>
          <a:solidFill>
            <a:schemeClr val="accent2">
              <a:lumMod val="50000"/>
            </a:schemeClr>
          </a:solidFill>
        </p:spPr>
        <p:txBody>
          <a:bodyPr/>
          <a:lstStyle/>
          <a:p>
            <a:pPr algn="ctr" eaLnBrk="1" hangingPunct="1">
              <a:lnSpc>
                <a:spcPct val="80000"/>
              </a:lnSpc>
              <a:buFontTx/>
              <a:buNone/>
              <a:defRPr/>
            </a:pPr>
            <a:endParaRPr lang="it-IT" sz="700" b="1" dirty="0" smtClean="0">
              <a:latin typeface="Arial Black" pitchFamily="34" charset="0"/>
            </a:endParaRPr>
          </a:p>
          <a:p>
            <a:pPr algn="ctr" eaLnBrk="1" hangingPunct="1">
              <a:lnSpc>
                <a:spcPct val="80000"/>
              </a:lnSpc>
              <a:buFontTx/>
              <a:buNone/>
              <a:defRPr/>
            </a:pPr>
            <a:endParaRPr lang="it-IT" sz="800" b="1" dirty="0" smtClean="0">
              <a:latin typeface="Palatino Linotype" pitchFamily="18" charset="0"/>
            </a:endParaRPr>
          </a:p>
          <a:p>
            <a:pPr algn="ctr" eaLnBrk="1" hangingPunct="1">
              <a:lnSpc>
                <a:spcPct val="80000"/>
              </a:lnSpc>
              <a:buFontTx/>
              <a:buNone/>
              <a:defRPr/>
            </a:pPr>
            <a:endParaRPr lang="it-IT" sz="800" b="1" dirty="0" smtClean="0">
              <a:latin typeface="Palatino Linotype" pitchFamily="18" charset="0"/>
            </a:endParaRPr>
          </a:p>
          <a:p>
            <a:pPr algn="ctr" eaLnBrk="1" hangingPunct="1">
              <a:lnSpc>
                <a:spcPct val="80000"/>
              </a:lnSpc>
              <a:buFontTx/>
              <a:buNone/>
              <a:defRPr/>
            </a:pPr>
            <a:endParaRPr lang="it-IT" sz="800" b="1" i="1" dirty="0" smtClean="0">
              <a:solidFill>
                <a:srgbClr val="FFFF00"/>
              </a:solidFill>
            </a:endParaRPr>
          </a:p>
          <a:p>
            <a:pPr algn="ctr" eaLnBrk="1" hangingPunct="1">
              <a:lnSpc>
                <a:spcPct val="80000"/>
              </a:lnSpc>
              <a:buFontTx/>
              <a:buNone/>
              <a:defRPr/>
            </a:pPr>
            <a:r>
              <a:rPr lang="it-IT" sz="2000" b="1" i="1" dirty="0" smtClean="0">
                <a:latin typeface="+mj-lt"/>
                <a:cs typeface="Aharoni" pitchFamily="2" charset="-79"/>
              </a:rPr>
              <a:t>Corso di aggiornamento per  Coordinatori</a:t>
            </a:r>
          </a:p>
          <a:p>
            <a:pPr marL="0" indent="0" algn="ctr">
              <a:buNone/>
            </a:pPr>
            <a:r>
              <a:rPr lang="it-IT" dirty="0">
                <a:solidFill>
                  <a:srgbClr val="FFFF00"/>
                </a:solidFill>
                <a:latin typeface="Calibri"/>
              </a:rPr>
              <a:t>La sicurezza nei cantieri dei lavori pubblici </a:t>
            </a:r>
            <a:r>
              <a:rPr lang="it-IT" dirty="0" smtClean="0">
                <a:solidFill>
                  <a:srgbClr val="FFFF00"/>
                </a:solidFill>
                <a:latin typeface="Calibri"/>
              </a:rPr>
              <a:t>                       alla </a:t>
            </a:r>
            <a:r>
              <a:rPr lang="it-IT" dirty="0">
                <a:solidFill>
                  <a:srgbClr val="FFFF00"/>
                </a:solidFill>
                <a:latin typeface="Calibri"/>
              </a:rPr>
              <a:t>luce del nuovo codice dei </a:t>
            </a:r>
            <a:r>
              <a:rPr lang="it-IT" dirty="0" smtClean="0">
                <a:solidFill>
                  <a:srgbClr val="FFFF00"/>
                </a:solidFill>
                <a:latin typeface="Calibri"/>
              </a:rPr>
              <a:t>contratti</a:t>
            </a:r>
            <a:r>
              <a:rPr lang="it-IT" b="0" i="0" u="none" strike="noStrike" baseline="0" dirty="0" smtClean="0">
                <a:solidFill>
                  <a:srgbClr val="FFFF00"/>
                </a:solidFill>
                <a:latin typeface="Calibri"/>
              </a:rPr>
              <a:t>	</a:t>
            </a:r>
          </a:p>
          <a:p>
            <a:pPr marL="0" indent="0" algn="ctr">
              <a:buFontTx/>
              <a:buNone/>
              <a:tabLst>
                <a:tab pos="360363" algn="l"/>
              </a:tabLst>
              <a:defRPr/>
            </a:pPr>
            <a:endParaRPr lang="it-IT" sz="1800" b="1" dirty="0" smtClean="0">
              <a:solidFill>
                <a:srgbClr val="FFFF00"/>
              </a:solidFill>
              <a:effectLst/>
              <a:latin typeface="Baskerville Old Face" pitchFamily="18" charset="0"/>
            </a:endParaRPr>
          </a:p>
          <a:p>
            <a:pPr marL="0" indent="0" algn="ctr">
              <a:buFontTx/>
              <a:buNone/>
              <a:tabLst>
                <a:tab pos="360363" algn="l"/>
              </a:tabLst>
              <a:defRPr/>
            </a:pPr>
            <a:r>
              <a:rPr lang="it-IT" sz="1800" b="1" dirty="0" smtClean="0">
                <a:effectLst/>
                <a:latin typeface="Arial Narrow" pitchFamily="34" charset="0"/>
              </a:rPr>
              <a:t>avv.</a:t>
            </a:r>
            <a:r>
              <a:rPr lang="it-IT" sz="2000" b="1" dirty="0" smtClean="0">
                <a:effectLst/>
                <a:latin typeface="Arial Narrow" pitchFamily="34" charset="0"/>
              </a:rPr>
              <a:t>  </a:t>
            </a:r>
            <a:r>
              <a:rPr lang="it-IT" sz="2800" b="1" dirty="0" smtClean="0">
                <a:effectLst/>
                <a:latin typeface="Arial Narrow" pitchFamily="34" charset="0"/>
              </a:rPr>
              <a:t>Nunzio</a:t>
            </a:r>
            <a:r>
              <a:rPr lang="it-IT" b="1" dirty="0" smtClean="0">
                <a:effectLst/>
                <a:latin typeface="Arial Narrow" pitchFamily="34" charset="0"/>
              </a:rPr>
              <a:t> LEONE</a:t>
            </a:r>
          </a:p>
          <a:p>
            <a:pPr algn="ctr" eaLnBrk="1" hangingPunct="1">
              <a:lnSpc>
                <a:spcPct val="80000"/>
              </a:lnSpc>
              <a:buFontTx/>
              <a:buNone/>
              <a:defRPr/>
            </a:pPr>
            <a:r>
              <a:rPr lang="it-IT" sz="1800" b="1" dirty="0" smtClean="0">
                <a:effectLst/>
                <a:latin typeface="Baskerville Old Face" pitchFamily="18" charset="0"/>
              </a:rPr>
              <a:t>19 marzo 2018</a:t>
            </a:r>
          </a:p>
        </p:txBody>
      </p:sp>
      <p:pic>
        <p:nvPicPr>
          <p:cNvPr id="13619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547688"/>
            <a:ext cx="3070225" cy="57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62786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olo 1"/>
          <p:cNvSpPr>
            <a:spLocks noGrp="1"/>
          </p:cNvSpPr>
          <p:nvPr>
            <p:ph type="title" idx="4294967295"/>
          </p:nvPr>
        </p:nvSpPr>
        <p:spPr>
          <a:xfrm>
            <a:off x="0" y="0"/>
            <a:ext cx="9144000" cy="1484313"/>
          </a:xfrm>
          <a:solidFill>
            <a:srgbClr val="FFFF00"/>
          </a:solidFill>
        </p:spPr>
        <p:txBody>
          <a:bodyPr/>
          <a:lstStyle/>
          <a:p>
            <a:pPr algn="ctr"/>
            <a:r>
              <a:rPr lang="it-IT" sz="2800" b="1" smtClean="0"/>
              <a:t/>
            </a:r>
            <a:br>
              <a:rPr lang="it-IT" sz="2800" b="1" smtClean="0"/>
            </a:br>
            <a:r>
              <a:rPr lang="it-IT" sz="2800" b="1" smtClean="0"/>
              <a:t/>
            </a:r>
            <a:br>
              <a:rPr lang="it-IT" sz="2800" b="1" smtClean="0"/>
            </a:br>
            <a:r>
              <a:rPr lang="it-IT" sz="3200" b="1" smtClean="0">
                <a:solidFill>
                  <a:srgbClr val="009900"/>
                </a:solidFill>
              </a:rPr>
              <a:t>TITOLO II – LUOGHI  DI  LAVORO</a:t>
            </a:r>
            <a:r>
              <a:rPr lang="it-IT" sz="2400" b="1" smtClean="0">
                <a:solidFill>
                  <a:srgbClr val="FFFF00"/>
                </a:solidFill>
              </a:rPr>
              <a:t>             </a:t>
            </a:r>
            <a:r>
              <a:rPr lang="it-IT" sz="2000" b="1" smtClean="0">
                <a:solidFill>
                  <a:srgbClr val="3333CC"/>
                </a:solidFill>
              </a:rPr>
              <a:t>DISPOSIZIONI GENERALI        </a:t>
            </a:r>
            <a:r>
              <a:rPr lang="it-IT" sz="2800" b="1" smtClean="0">
                <a:solidFill>
                  <a:srgbClr val="3333CC"/>
                </a:solidFill>
              </a:rPr>
              <a:t>Articolo 62 - Definizioni</a:t>
            </a:r>
            <a:r>
              <a:rPr lang="it-IT" sz="4000" b="1" smtClean="0">
                <a:solidFill>
                  <a:srgbClr val="3333CC"/>
                </a:solidFill>
              </a:rPr>
              <a:t/>
            </a:r>
            <a:br>
              <a:rPr lang="it-IT" sz="4000" b="1" smtClean="0">
                <a:solidFill>
                  <a:srgbClr val="3333CC"/>
                </a:solidFill>
              </a:rPr>
            </a:br>
            <a:r>
              <a:rPr lang="it-IT" sz="2800" b="1" smtClean="0"/>
              <a:t/>
            </a:r>
            <a:br>
              <a:rPr lang="it-IT" sz="2800" b="1" smtClean="0"/>
            </a:br>
            <a:endParaRPr lang="it-IT" sz="2800" smtClean="0"/>
          </a:p>
        </p:txBody>
      </p:sp>
      <p:sp>
        <p:nvSpPr>
          <p:cNvPr id="47107" name="Segnaposto contenuto 2"/>
          <p:cNvSpPr>
            <a:spLocks noGrp="1"/>
          </p:cNvSpPr>
          <p:nvPr>
            <p:ph idx="4294967295"/>
          </p:nvPr>
        </p:nvSpPr>
        <p:spPr>
          <a:xfrm>
            <a:off x="250825" y="1412875"/>
            <a:ext cx="8569325" cy="4454525"/>
          </a:xfrm>
        </p:spPr>
        <p:txBody>
          <a:bodyPr/>
          <a:lstStyle/>
          <a:p>
            <a:r>
              <a:rPr lang="it-IT" dirty="0" smtClean="0"/>
              <a:t>1</a:t>
            </a:r>
            <a:r>
              <a:rPr lang="it-IT" sz="1800" dirty="0" smtClean="0"/>
              <a:t>. Ferme restando le disposizioni di cui al titolo I, si intendono per luoghi di lavoro, unicamente ai fini dell’applicazione del presente titolo, </a:t>
            </a:r>
            <a:r>
              <a:rPr lang="it-IT" sz="1800" b="1" dirty="0" smtClean="0">
                <a:solidFill>
                  <a:srgbClr val="3333CC"/>
                </a:solidFill>
              </a:rPr>
              <a:t>i luoghi destinati a ospitare posti di lavoro, ubicati all’interno dell’azienda o dell’unità produttiva, nonché ogni altro luogo di pertinenza dell'azienda o dell'unità produttiva accessibile al lavoratore nell’ambito del proprio lavoro.</a:t>
            </a:r>
          </a:p>
          <a:p>
            <a:r>
              <a:rPr lang="it-IT" sz="2400" i="1" u="sng" dirty="0" smtClean="0">
                <a:solidFill>
                  <a:schemeClr val="bg2"/>
                </a:solidFill>
              </a:rPr>
              <a:t>2. Le disposizioni di cui al presente titolo non si applicano:</a:t>
            </a:r>
          </a:p>
          <a:p>
            <a:r>
              <a:rPr lang="it-IT" sz="2400" dirty="0" smtClean="0"/>
              <a:t>a) ai mezzi di trasporto</a:t>
            </a:r>
            <a:r>
              <a:rPr lang="it-IT" sz="2000" dirty="0" smtClean="0"/>
              <a:t>;</a:t>
            </a:r>
          </a:p>
          <a:p>
            <a:r>
              <a:rPr lang="it-IT" sz="3600" b="1" dirty="0" smtClean="0">
                <a:solidFill>
                  <a:srgbClr val="FF0000"/>
                </a:solidFill>
              </a:rPr>
              <a:t>b) ai cantieri temporanei o mobili;</a:t>
            </a:r>
          </a:p>
          <a:p>
            <a:r>
              <a:rPr lang="it-IT" sz="2000" dirty="0" smtClean="0"/>
              <a:t>c</a:t>
            </a:r>
            <a:r>
              <a:rPr lang="it-IT" sz="2400" dirty="0" smtClean="0"/>
              <a:t>) alle industrie estrattive;</a:t>
            </a:r>
          </a:p>
          <a:p>
            <a:r>
              <a:rPr lang="it-IT" sz="2400" dirty="0" smtClean="0"/>
              <a:t>d) ai pescherecci;</a:t>
            </a:r>
          </a:p>
          <a:p>
            <a:r>
              <a:rPr lang="it-IT" sz="1800" b="1" dirty="0" smtClean="0">
                <a:solidFill>
                  <a:schemeClr val="bg2"/>
                </a:solidFill>
                <a:latin typeface="Century Schoolbook" pitchFamily="18" charset="0"/>
              </a:rPr>
              <a:t>d-bis) ai campi, ai boschi e agli altri terreni facenti parte                             di un’azienda agricola o forestale</a:t>
            </a:r>
            <a:r>
              <a:rPr lang="it-IT" sz="2000" b="1" dirty="0" smtClean="0">
                <a:solidFill>
                  <a:schemeClr val="bg2"/>
                </a:solidFill>
                <a:latin typeface="Century Schoolbook" pitchFamily="18" charset="0"/>
              </a:rPr>
              <a:t>. </a:t>
            </a:r>
            <a:endParaRPr lang="it-IT" sz="2400" dirty="0" smtClean="0">
              <a:solidFill>
                <a:schemeClr val="bg2"/>
              </a:solidFill>
            </a:endParaRPr>
          </a:p>
          <a:p>
            <a:endParaRPr lang="it-IT" sz="2000" dirty="0" smtClean="0">
              <a:solidFill>
                <a:schemeClr val="bg2"/>
              </a:solidFill>
            </a:endParaRPr>
          </a:p>
        </p:txBody>
      </p:sp>
      <p:pic>
        <p:nvPicPr>
          <p:cNvPr id="74756" name="Picture 4" descr="C:\Documents and Settings\Nunzio\Documenti\Immagini\Safety_OHSAS_tcm19-8120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8344" y="5085184"/>
            <a:ext cx="1397000" cy="165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tella a 5 punte 4"/>
          <p:cNvSpPr/>
          <p:nvPr/>
        </p:nvSpPr>
        <p:spPr>
          <a:xfrm>
            <a:off x="8229600" y="400526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endParaRPr>
          </a:p>
        </p:txBody>
      </p:sp>
    </p:spTree>
    <p:extLst>
      <p:ext uri="{BB962C8B-B14F-4D97-AF65-F5344CB8AC3E}">
        <p14:creationId xmlns="" xmlns:p14="http://schemas.microsoft.com/office/powerpoint/2010/main" val="267357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106">
                                            <p:txEl>
                                              <p:charRg st="4294967295" end="4294967295"/>
                                            </p:txEl>
                                          </p:spTgt>
                                        </p:tgtEl>
                                        <p:attrNameLst>
                                          <p:attrName>style.visibility</p:attrName>
                                        </p:attrNameLst>
                                      </p:cBhvr>
                                      <p:to>
                                        <p:strVal val="visible"/>
                                      </p:to>
                                    </p:set>
                                    <p:anim calcmode="lin" valueType="num">
                                      <p:cBhvr>
                                        <p:cTn id="7" dur="500" fill="hold"/>
                                        <p:tgtEl>
                                          <p:spTgt spid="4710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4710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p:cTn id="13"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p:cTn id="19"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71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7107">
                                            <p:txEl>
                                              <p:pRg st="2" end="2"/>
                                            </p:txEl>
                                          </p:spTgt>
                                        </p:tgtEl>
                                        <p:attrNameLst>
                                          <p:attrName>style.visibility</p:attrName>
                                        </p:attrNameLst>
                                      </p:cBhvr>
                                      <p:to>
                                        <p:strVal val="visible"/>
                                      </p:to>
                                    </p:set>
                                    <p:anim calcmode="lin" valueType="num">
                                      <p:cBhvr>
                                        <p:cTn id="25"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71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 calcmode="lin" valueType="num">
                                      <p:cBhvr>
                                        <p:cTn id="31"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71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7107">
                                            <p:txEl>
                                              <p:pRg st="4" end="4"/>
                                            </p:txEl>
                                          </p:spTgt>
                                        </p:tgtEl>
                                        <p:attrNameLst>
                                          <p:attrName>style.visibility</p:attrName>
                                        </p:attrNameLst>
                                      </p:cBhvr>
                                      <p:to>
                                        <p:strVal val="visible"/>
                                      </p:to>
                                    </p:set>
                                    <p:anim calcmode="lin" valueType="num">
                                      <p:cBhvr>
                                        <p:cTn id="37" dur="500" fill="hold"/>
                                        <p:tgtEl>
                                          <p:spTgt spid="4710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71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7107">
                                            <p:txEl>
                                              <p:pRg st="5" end="5"/>
                                            </p:txEl>
                                          </p:spTgt>
                                        </p:tgtEl>
                                        <p:attrNameLst>
                                          <p:attrName>style.visibility</p:attrName>
                                        </p:attrNameLst>
                                      </p:cBhvr>
                                      <p:to>
                                        <p:strVal val="visible"/>
                                      </p:to>
                                    </p:set>
                                    <p:anim calcmode="lin" valueType="num">
                                      <p:cBhvr>
                                        <p:cTn id="43"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710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7107">
                                            <p:txEl>
                                              <p:pRg st="6" end="6"/>
                                            </p:txEl>
                                          </p:spTgt>
                                        </p:tgtEl>
                                        <p:attrNameLst>
                                          <p:attrName>style.visibility</p:attrName>
                                        </p:attrNameLst>
                                      </p:cBhvr>
                                      <p:to>
                                        <p:strVal val="visible"/>
                                      </p:to>
                                    </p:set>
                                    <p:anim calcmode="lin" valueType="num">
                                      <p:cBhvr>
                                        <p:cTn id="49" dur="500" fill="hold"/>
                                        <p:tgtEl>
                                          <p:spTgt spid="4710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710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 xmlns:p14="http://schemas.microsoft.com/office/powerpoint/2010/main" val="612340063"/>
              </p:ext>
            </p:extLst>
          </p:nvPr>
        </p:nvGraphicFramePr>
        <p:xfrm>
          <a:off x="457200" y="1600200"/>
          <a:ext cx="8291264"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12374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706090"/>
          </a:xfrm>
          <a:solidFill>
            <a:srgbClr val="002060"/>
          </a:solidFill>
        </p:spPr>
        <p:txBody>
          <a:bodyPr/>
          <a:lstStyle/>
          <a:p>
            <a:r>
              <a:rPr lang="it-IT" dirty="0" smtClean="0">
                <a:solidFill>
                  <a:srgbClr val="FFFF00"/>
                </a:solidFill>
              </a:rPr>
              <a:t>art.105 </a:t>
            </a:r>
            <a:r>
              <a:rPr lang="it-IT" sz="4800" dirty="0" smtClean="0">
                <a:solidFill>
                  <a:srgbClr val="FFFF00"/>
                </a:solidFill>
              </a:rPr>
              <a:t>Subappalto</a:t>
            </a:r>
            <a:endParaRPr lang="it-IT" sz="4800" dirty="0">
              <a:solidFill>
                <a:srgbClr val="FFFF00"/>
              </a:solidFill>
            </a:endParaRPr>
          </a:p>
        </p:txBody>
      </p:sp>
      <p:sp>
        <p:nvSpPr>
          <p:cNvPr id="3" name="Segnaposto contenuto 2"/>
          <p:cNvSpPr>
            <a:spLocks noGrp="1"/>
          </p:cNvSpPr>
          <p:nvPr>
            <p:ph idx="1"/>
          </p:nvPr>
        </p:nvSpPr>
        <p:spPr>
          <a:xfrm>
            <a:off x="179512" y="980728"/>
            <a:ext cx="8856984" cy="5877272"/>
          </a:xfrm>
        </p:spPr>
        <p:txBody>
          <a:bodyPr/>
          <a:lstStyle/>
          <a:p>
            <a:r>
              <a:rPr lang="it-IT" b="1" dirty="0"/>
              <a:t>17</a:t>
            </a:r>
            <a:r>
              <a:rPr lang="it-IT" dirty="0"/>
              <a:t>. </a:t>
            </a:r>
            <a:r>
              <a:rPr lang="it-IT" b="1" dirty="0">
                <a:solidFill>
                  <a:srgbClr val="002060"/>
                </a:solidFill>
              </a:rPr>
              <a:t>I piani di sicurezza di cui al decreto legislativo del </a:t>
            </a:r>
            <a:r>
              <a:rPr lang="it-IT" b="1" dirty="0">
                <a:solidFill>
                  <a:srgbClr val="002060"/>
                </a:solidFill>
                <a:hlinkClick r:id="rId2"/>
              </a:rPr>
              <a:t>9 aprile 2008, n. 81 </a:t>
            </a:r>
            <a:r>
              <a:rPr lang="it-IT" b="1" dirty="0">
                <a:solidFill>
                  <a:srgbClr val="002060"/>
                </a:solidFill>
              </a:rPr>
              <a:t>sono messi a disposizione delle autorità competenti preposte alle verifiche ispettive di controllo dei cantieri. </a:t>
            </a:r>
            <a:r>
              <a:rPr lang="it-IT" b="1" dirty="0" smtClean="0">
                <a:solidFill>
                  <a:srgbClr val="002060"/>
                </a:solidFill>
              </a:rPr>
              <a:t>                           </a:t>
            </a:r>
            <a:r>
              <a:rPr lang="it-IT" sz="2400" dirty="0" smtClean="0"/>
              <a:t>L'affidatario </a:t>
            </a:r>
            <a:r>
              <a:rPr lang="it-IT" sz="2400" dirty="0"/>
              <a:t>è tenuto a curare il coordinamento di tutti i subappaltatori operanti nel cantiere, al fine di rendere gli specifici piani redatti dai singoli subappaltatori compatibili tra loro e coerenti con il piano presentato dall'affidatario</a:t>
            </a:r>
            <a:r>
              <a:rPr lang="it-IT" dirty="0"/>
              <a:t>. </a:t>
            </a:r>
            <a:r>
              <a:rPr lang="it-IT" sz="2000" dirty="0"/>
              <a:t>Nell'ipotesi di raggruppamento temporaneo o di consorzio, </a:t>
            </a:r>
            <a:r>
              <a:rPr lang="it-IT" sz="1400" dirty="0"/>
              <a:t>detto obbligo incombe al </a:t>
            </a:r>
            <a:r>
              <a:rPr lang="it-IT" sz="2000" dirty="0"/>
              <a:t>mandatario</a:t>
            </a:r>
            <a:r>
              <a:rPr lang="it-IT" sz="2000" dirty="0" smtClean="0"/>
              <a:t>.                                                                                           </a:t>
            </a:r>
            <a:r>
              <a:rPr lang="it-IT" dirty="0" smtClean="0"/>
              <a:t>Il </a:t>
            </a:r>
            <a:r>
              <a:rPr lang="it-IT" dirty="0"/>
              <a:t>direttore tecnico di cantiere è responsabile del rispetto del piano da parte di tutte le imprese impegnate nell'esecuzione dei lavori.</a:t>
            </a:r>
          </a:p>
        </p:txBody>
      </p:sp>
    </p:spTree>
    <p:extLst>
      <p:ext uri="{BB962C8B-B14F-4D97-AF65-F5344CB8AC3E}">
        <p14:creationId xmlns="" xmlns:p14="http://schemas.microsoft.com/office/powerpoint/2010/main" val="2307634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850106"/>
          </a:xfrm>
          <a:solidFill>
            <a:schemeClr val="bg1">
              <a:lumMod val="85000"/>
            </a:schemeClr>
          </a:solidFill>
        </p:spPr>
        <p:txBody>
          <a:bodyPr/>
          <a:lstStyle/>
          <a:p>
            <a:r>
              <a:rPr lang="it-IT" sz="2400" b="1" dirty="0">
                <a:latin typeface="Arial"/>
                <a:ea typeface="Calibri"/>
                <a:cs typeface="Times New Roman"/>
              </a:rPr>
              <a:t>DIRETTORE TECNICO DI CANTIERE</a:t>
            </a:r>
            <a:endParaRPr lang="it-IT" sz="2400" dirty="0"/>
          </a:p>
        </p:txBody>
      </p:sp>
      <p:sp>
        <p:nvSpPr>
          <p:cNvPr id="3" name="Segnaposto contenuto 2"/>
          <p:cNvSpPr>
            <a:spLocks noGrp="1"/>
          </p:cNvSpPr>
          <p:nvPr>
            <p:ph idx="1"/>
          </p:nvPr>
        </p:nvSpPr>
        <p:spPr>
          <a:xfrm>
            <a:off x="395536" y="980728"/>
            <a:ext cx="8280920" cy="5760640"/>
          </a:xfrm>
        </p:spPr>
        <p: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4000" dirty="0" smtClean="0">
                <a:latin typeface="Arial"/>
                <a:ea typeface="Calibri"/>
                <a:cs typeface="Times New Roman"/>
              </a:rPr>
              <a:t>Il</a:t>
            </a:r>
            <a:r>
              <a:rPr lang="it-IT" sz="4000" dirty="0">
                <a:latin typeface="Arial"/>
                <a:ea typeface="Calibri"/>
                <a:cs typeface="Times New Roman"/>
              </a:rPr>
              <a:t> </a:t>
            </a:r>
            <a:r>
              <a:rPr lang="it-IT" sz="4000" i="1" dirty="0">
                <a:latin typeface="Arial"/>
                <a:ea typeface="Calibri"/>
                <a:cs typeface="Times New Roman"/>
              </a:rPr>
              <a:t>Direttore Tecnico di Cantiere</a:t>
            </a:r>
            <a:r>
              <a:rPr lang="it-IT" sz="4000" dirty="0">
                <a:latin typeface="Arial"/>
                <a:ea typeface="Calibri"/>
                <a:cs typeface="Times New Roman"/>
              </a:rPr>
              <a:t> infatti, come già previsto nel </a:t>
            </a:r>
            <a:r>
              <a:rPr lang="it-IT" sz="4000" b="1" dirty="0">
                <a:latin typeface="Arial"/>
                <a:ea typeface="Calibri"/>
                <a:cs typeface="Times New Roman"/>
                <a:hlinkClick r:id="rId2"/>
              </a:rPr>
              <a:t>D. </a:t>
            </a:r>
            <a:r>
              <a:rPr lang="it-IT" sz="4000" b="1" dirty="0" err="1">
                <a:latin typeface="Arial"/>
                <a:ea typeface="Calibri"/>
                <a:cs typeface="Times New Roman"/>
                <a:hlinkClick r:id="rId2"/>
              </a:rPr>
              <a:t>Lgs</a:t>
            </a:r>
            <a:r>
              <a:rPr lang="it-IT" sz="4000" b="1" dirty="0">
                <a:latin typeface="Arial"/>
                <a:ea typeface="Calibri"/>
                <a:cs typeface="Times New Roman"/>
                <a:hlinkClick r:id="rId2"/>
              </a:rPr>
              <a:t>. 163/06</a:t>
            </a:r>
            <a:r>
              <a:rPr lang="it-IT" sz="4000" dirty="0">
                <a:latin typeface="Arial"/>
                <a:ea typeface="Calibri"/>
                <a:cs typeface="Times New Roman"/>
              </a:rPr>
              <a:t>, </a:t>
            </a:r>
            <a:r>
              <a:rPr lang="it-IT" dirty="0">
                <a:latin typeface="Arial"/>
                <a:ea typeface="Calibri"/>
                <a:cs typeface="Times New Roman"/>
              </a:rPr>
              <a:t>rimane, come indicato </a:t>
            </a:r>
            <a:r>
              <a:rPr lang="it-IT" dirty="0">
                <a:latin typeface="Arial"/>
                <a:ea typeface="Calibri"/>
                <a:cs typeface="Times New Roman"/>
                <a:hlinkClick r:id="rId3"/>
              </a:rPr>
              <a:t>all’art. 105 comma 17</a:t>
            </a:r>
            <a:r>
              <a:rPr lang="it-IT" dirty="0">
                <a:latin typeface="Arial"/>
                <a:ea typeface="Calibri"/>
                <a:cs typeface="Times New Roman"/>
              </a:rPr>
              <a:t>: </a:t>
            </a:r>
            <a:r>
              <a:rPr lang="it-IT" sz="4000" b="1" dirty="0">
                <a:latin typeface="Arial"/>
                <a:ea typeface="Calibri"/>
                <a:cs typeface="Times New Roman"/>
              </a:rPr>
              <a:t>“</a:t>
            </a:r>
            <a:r>
              <a:rPr lang="it-IT" sz="4000" b="1" i="1" dirty="0">
                <a:latin typeface="Arial"/>
                <a:ea typeface="Calibri"/>
                <a:cs typeface="Times New Roman"/>
              </a:rPr>
              <a:t>[…] responsabile del rispetto del piano da parte di tutte le imprese impegnate nell'esecuzione dei lavori</a:t>
            </a:r>
            <a:r>
              <a:rPr lang="it-IT" sz="2000" dirty="0" smtClean="0">
                <a:latin typeface="Arial"/>
                <a:ea typeface="Calibri"/>
                <a:cs typeface="Times New Roman"/>
              </a:rPr>
              <a:t>”.</a:t>
            </a:r>
            <a:endParaRPr lang="it-IT" sz="2000" dirty="0">
              <a:ea typeface="Calibri"/>
              <a:cs typeface="Times New Roman"/>
            </a:endParaRPr>
          </a:p>
          <a:p>
            <a:endParaRPr lang="it-IT" dirty="0"/>
          </a:p>
        </p:txBody>
      </p:sp>
    </p:spTree>
    <p:extLst>
      <p:ext uri="{BB962C8B-B14F-4D97-AF65-F5344CB8AC3E}">
        <p14:creationId xmlns="" xmlns:p14="http://schemas.microsoft.com/office/powerpoint/2010/main" val="11225729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20688"/>
          </a:xfrm>
          <a:solidFill>
            <a:srgbClr val="002060"/>
          </a:solidFill>
        </p:spPr>
        <p:txBody>
          <a:bodyPr/>
          <a:lstStyle/>
          <a:p>
            <a:r>
              <a:rPr lang="it-IT" sz="2400" b="1" dirty="0">
                <a:solidFill>
                  <a:srgbClr val="FFFF00"/>
                </a:solidFill>
                <a:latin typeface="Arial"/>
                <a:ea typeface="Calibri"/>
                <a:cs typeface="Times New Roman"/>
              </a:rPr>
              <a:t>DIRETTORE TECNICO DI CANTIERE</a:t>
            </a:r>
            <a:endParaRPr lang="it-IT" sz="2400" dirty="0">
              <a:solidFill>
                <a:srgbClr val="FFFF00"/>
              </a:solidFill>
            </a:endParaRPr>
          </a:p>
        </p:txBody>
      </p:sp>
      <p:sp>
        <p:nvSpPr>
          <p:cNvPr id="3" name="Segnaposto contenuto 2"/>
          <p:cNvSpPr>
            <a:spLocks noGrp="1"/>
          </p:cNvSpPr>
          <p:nvPr>
            <p:ph idx="1"/>
          </p:nvPr>
        </p:nvSpPr>
        <p:spPr>
          <a:xfrm>
            <a:off x="0" y="764704"/>
            <a:ext cx="9036496" cy="5976664"/>
          </a:xfrm>
        </p:spPr>
        <p:txBody>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Non vengono previsti cambiamenti nei compiti del DIRETTORE TECNICO DI CANTIERE </a:t>
            </a:r>
            <a:r>
              <a:rPr lang="it-IT" sz="2000" dirty="0">
                <a:latin typeface="Arial"/>
                <a:ea typeface="Calibri"/>
                <a:cs typeface="Times New Roman"/>
              </a:rPr>
              <a:t>figura apicale prevista nel codice degli appalti, non presente esplicitamente nel </a:t>
            </a:r>
            <a:r>
              <a:rPr lang="it-IT" sz="2000" dirty="0">
                <a:latin typeface="Arial"/>
                <a:ea typeface="Calibri"/>
                <a:cs typeface="Times New Roman"/>
                <a:hlinkClick r:id="rId2"/>
              </a:rPr>
              <a:t>D. </a:t>
            </a:r>
            <a:r>
              <a:rPr lang="it-IT" sz="2000" dirty="0" err="1">
                <a:latin typeface="Arial"/>
                <a:ea typeface="Calibri"/>
                <a:cs typeface="Times New Roman"/>
                <a:hlinkClick r:id="rId2"/>
              </a:rPr>
              <a:t>Lgs</a:t>
            </a:r>
            <a:r>
              <a:rPr lang="it-IT" sz="2000" dirty="0">
                <a:latin typeface="Arial"/>
                <a:ea typeface="Calibri"/>
                <a:cs typeface="Times New Roman"/>
                <a:hlinkClick r:id="rId2"/>
              </a:rPr>
              <a:t>. 81/08 </a:t>
            </a:r>
            <a:r>
              <a:rPr lang="it-IT" sz="2000" dirty="0">
                <a:latin typeface="Arial"/>
                <a:ea typeface="Calibri"/>
                <a:cs typeface="Times New Roman"/>
              </a:rPr>
              <a:t>(richiamata però nell’</a:t>
            </a:r>
            <a:r>
              <a:rPr lang="it-IT" sz="2000" b="1" dirty="0">
                <a:latin typeface="Arial"/>
                <a:ea typeface="Calibri"/>
                <a:cs typeface="Times New Roman"/>
              </a:rPr>
              <a:t>Allegato XV</a:t>
            </a:r>
            <a:r>
              <a:rPr lang="it-IT" sz="2000" dirty="0">
                <a:latin typeface="Arial"/>
                <a:ea typeface="Calibri"/>
                <a:cs typeface="Times New Roman"/>
              </a:rPr>
              <a:t> del </a:t>
            </a:r>
            <a:r>
              <a:rPr lang="it-IT" sz="2000" b="1" dirty="0">
                <a:latin typeface="Arial"/>
                <a:ea typeface="Calibri"/>
                <a:cs typeface="Times New Roman"/>
                <a:hlinkClick r:id="rId2"/>
              </a:rPr>
              <a:t>D. </a:t>
            </a:r>
            <a:r>
              <a:rPr lang="it-IT" sz="2000" b="1" dirty="0" err="1">
                <a:latin typeface="Arial"/>
                <a:ea typeface="Calibri"/>
                <a:cs typeface="Times New Roman"/>
                <a:hlinkClick r:id="rId2"/>
              </a:rPr>
              <a:t>Lgs</a:t>
            </a:r>
            <a:r>
              <a:rPr lang="it-IT" sz="2000" b="1" dirty="0">
                <a:latin typeface="Arial"/>
                <a:ea typeface="Calibri"/>
                <a:cs typeface="Times New Roman"/>
                <a:hlinkClick r:id="rId2"/>
              </a:rPr>
              <a:t>. 81/08</a:t>
            </a:r>
            <a:r>
              <a:rPr lang="it-IT" sz="2000" b="1" dirty="0">
                <a:latin typeface="Arial"/>
                <a:ea typeface="Calibri"/>
                <a:cs typeface="Times New Roman"/>
              </a:rPr>
              <a:t> </a:t>
            </a:r>
            <a:r>
              <a:rPr lang="it-IT" sz="2000" b="1" dirty="0" smtClean="0">
                <a:latin typeface="Arial"/>
                <a:ea typeface="Calibri"/>
                <a:cs typeface="Times New Roman"/>
              </a:rPr>
              <a:t>- </a:t>
            </a:r>
            <a:r>
              <a:rPr lang="it-IT" sz="2000" dirty="0" smtClean="0">
                <a:latin typeface="Arial"/>
                <a:ea typeface="Calibri"/>
                <a:cs typeface="Times New Roman"/>
              </a:rPr>
              <a:t>Contenuti </a:t>
            </a:r>
            <a:r>
              <a:rPr lang="it-IT" sz="2000" dirty="0">
                <a:latin typeface="Arial"/>
                <a:ea typeface="Calibri"/>
                <a:cs typeface="Times New Roman"/>
              </a:rPr>
              <a:t>minimi dei piani di sicurezza nei cantieri temporanei o mobili</a:t>
            </a:r>
            <a:r>
              <a:rPr lang="it-IT" sz="2400" dirty="0" smtClean="0">
                <a:latin typeface="Arial"/>
                <a:ea typeface="Calibri"/>
                <a:cs typeface="Times New Roman"/>
              </a:rPr>
              <a:t>),         </a:t>
            </a:r>
            <a:r>
              <a:rPr lang="it-IT" sz="1400" dirty="0" smtClean="0">
                <a:latin typeface="Arial"/>
                <a:ea typeface="Calibri"/>
                <a:cs typeface="Times New Roman"/>
              </a:rPr>
              <a:t>ma </a:t>
            </a:r>
            <a:r>
              <a:rPr lang="it-IT" sz="1400" dirty="0">
                <a:latin typeface="Arial"/>
                <a:ea typeface="Calibri"/>
                <a:cs typeface="Times New Roman"/>
              </a:rPr>
              <a:t>fondamentale dal punto di vista della </a:t>
            </a:r>
            <a:r>
              <a:rPr lang="it-IT" sz="1400" i="1" dirty="0">
                <a:latin typeface="Arial"/>
                <a:ea typeface="Calibri"/>
                <a:cs typeface="Times New Roman"/>
              </a:rPr>
              <a:t>sicurezza del cantiere</a:t>
            </a:r>
            <a:r>
              <a:rPr lang="it-IT" sz="2400" dirty="0">
                <a:latin typeface="Arial"/>
                <a:ea typeface="Calibri"/>
                <a:cs typeface="Times New Roman"/>
              </a:rPr>
              <a:t>. </a:t>
            </a:r>
            <a:endParaRPr lang="it-IT" sz="2000" dirty="0" smtClean="0">
              <a:latin typeface="Arial"/>
              <a:ea typeface="Calibri"/>
              <a:cs typeface="Times New Roman"/>
            </a:endParaRPr>
          </a:p>
          <a:p>
            <a:pPr marL="0" indent="0" algn="ctr">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800" b="1" dirty="0"/>
              <a:t>3</a:t>
            </a:r>
            <a:r>
              <a:rPr lang="it-IT" sz="2000" b="1" dirty="0"/>
              <a:t>. - PIANO DI SICUREZZA SOSTITUTIVO E PIANO OPERATIVO DI </a:t>
            </a:r>
            <a:r>
              <a:rPr lang="it-IT" sz="2000" b="1" dirty="0" smtClean="0"/>
              <a:t>SICUREZZA</a:t>
            </a:r>
          </a:p>
          <a:p>
            <a:pPr marL="0" indent="0" algn="ctr">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600" dirty="0">
                <a:latin typeface="Arial"/>
                <a:ea typeface="Calibri"/>
                <a:cs typeface="Times New Roman"/>
              </a:rPr>
              <a:t>3.2. - Contenuti minimi del piano operativo di sicurezza</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smtClean="0">
                <a:latin typeface="Arial"/>
                <a:ea typeface="Calibri"/>
                <a:cs typeface="Times New Roman"/>
              </a:rPr>
              <a:t>3.2.1</a:t>
            </a:r>
            <a:r>
              <a:rPr lang="it-IT" sz="1200" dirty="0">
                <a:latin typeface="Arial"/>
                <a:ea typeface="Calibri"/>
                <a:cs typeface="Times New Roman"/>
              </a:rPr>
              <a:t>. Il POS é redatto a cura di ciascun datore di lavoro delle imprese esecutrici, ai sensi dell’articolo 17 del presente decreto, e successive modificazioni, in riferimento al singolo cantiere interessato; esso contiene almeno i seguenti elementi:</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smtClean="0">
                <a:latin typeface="Arial"/>
                <a:ea typeface="Calibri"/>
                <a:cs typeface="Times New Roman"/>
              </a:rPr>
              <a:t>a</a:t>
            </a:r>
            <a:r>
              <a:rPr lang="it-IT" sz="1200" dirty="0">
                <a:latin typeface="Arial"/>
                <a:ea typeface="Calibri"/>
                <a:cs typeface="Times New Roman"/>
              </a:rPr>
              <a:t>) i dati identificativi dell'impresa esecutrice, che comprendono:</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smtClean="0">
                <a:latin typeface="Arial"/>
                <a:ea typeface="Calibri"/>
                <a:cs typeface="Times New Roman"/>
              </a:rPr>
              <a:t>1</a:t>
            </a:r>
            <a:r>
              <a:rPr lang="it-IT" sz="1200" dirty="0">
                <a:latin typeface="Arial"/>
                <a:ea typeface="Calibri"/>
                <a:cs typeface="Times New Roman"/>
              </a:rPr>
              <a:t>) il nominativo del datore di lavoro, gli indirizzi ed i riferimenti telefonici della sede legale e degli uffici di cantiere;</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latin typeface="Arial"/>
                <a:ea typeface="Calibri"/>
                <a:cs typeface="Times New Roman"/>
              </a:rPr>
              <a:t>2) la specifica attività e le singole lavorazioni svolte in cantiere dall'impresa esecutrice e dai lavoratori autonomi </a:t>
            </a:r>
            <a:r>
              <a:rPr lang="it-IT" sz="1200" dirty="0" err="1">
                <a:latin typeface="Arial"/>
                <a:ea typeface="Calibri"/>
                <a:cs typeface="Times New Roman"/>
              </a:rPr>
              <a:t>subaffidatari</a:t>
            </a:r>
            <a:r>
              <a:rPr lang="it-IT" sz="1200" dirty="0">
                <a:latin typeface="Arial"/>
                <a:ea typeface="Calibri"/>
                <a:cs typeface="Times New Roman"/>
              </a:rPr>
              <a:t>;</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latin typeface="Arial"/>
                <a:ea typeface="Calibri"/>
                <a:cs typeface="Times New Roman"/>
              </a:rPr>
              <a:t>3) i nominativi degli addetti al pronto soccorso, antincendio ed evacuazione dei lavoratori e, comunque, alla gestione delle emergenze in cantiere, del rappresentante dei lavoratori per la sicurezza, aziendale o territoriale, ove eletto o designato;</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latin typeface="Arial"/>
                <a:ea typeface="Calibri"/>
                <a:cs typeface="Times New Roman"/>
              </a:rPr>
              <a:t>4) il nominativo del medico competente ove previsto;</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latin typeface="Arial"/>
                <a:ea typeface="Calibri"/>
                <a:cs typeface="Times New Roman"/>
              </a:rPr>
              <a:t>5) il nominativo del responsabile del servizio di prevenzione e protezione;</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800" b="1" dirty="0">
                <a:latin typeface="Arial"/>
                <a:ea typeface="Calibri"/>
                <a:cs typeface="Times New Roman"/>
              </a:rPr>
              <a:t>6) i nominativi del direttore tecnico di cantiere </a:t>
            </a:r>
            <a:r>
              <a:rPr lang="it-IT" sz="1800" dirty="0">
                <a:latin typeface="Arial"/>
                <a:ea typeface="Calibri"/>
                <a:cs typeface="Times New Roman"/>
              </a:rPr>
              <a:t>e del capocantiere</a:t>
            </a:r>
            <a:r>
              <a:rPr lang="it-IT" sz="1400" dirty="0">
                <a:latin typeface="Arial"/>
                <a:ea typeface="Calibri"/>
                <a:cs typeface="Times New Roman"/>
              </a:rPr>
              <a:t>;</a:t>
            </a: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latin typeface="Arial"/>
                <a:ea typeface="Calibri"/>
                <a:cs typeface="Times New Roman"/>
              </a:rPr>
              <a:t>7) il numero e le relative qualifiche dei lavoratori dipendenti dell'impresa esecutrice e dei lavoratori autonomi operanti in cantiere per conto della stessa impresa;</a:t>
            </a:r>
            <a:endParaRPr lang="it-IT" sz="1200" dirty="0" smtClean="0">
              <a:latin typeface="Arial"/>
              <a:ea typeface="Calibri"/>
              <a:cs typeface="Times New Roman"/>
            </a:endParaRPr>
          </a:p>
          <a:p>
            <a:pPr marL="0" indent="0">
              <a:buNone/>
            </a:pPr>
            <a:endParaRPr lang="it-IT" sz="1400" dirty="0"/>
          </a:p>
        </p:txBody>
      </p:sp>
    </p:spTree>
    <p:extLst>
      <p:ext uri="{BB962C8B-B14F-4D97-AF65-F5344CB8AC3E}">
        <p14:creationId xmlns="" xmlns:p14="http://schemas.microsoft.com/office/powerpoint/2010/main" val="18605001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lumMod val="85000"/>
            </a:schemeClr>
          </a:solidFill>
        </p:spPr>
        <p:txBody>
          <a:bodyPr/>
          <a:lstStyle/>
          <a:p>
            <a:r>
              <a:rPr lang="it-IT" dirty="0"/>
              <a:t>Direttore Tecnico di cantiere</a:t>
            </a:r>
          </a:p>
        </p:txBody>
      </p:sp>
      <p:sp>
        <p:nvSpPr>
          <p:cNvPr id="3" name="Segnaposto contenuto 2"/>
          <p:cNvSpPr>
            <a:spLocks noGrp="1"/>
          </p:cNvSpPr>
          <p:nvPr>
            <p:ph idx="1"/>
          </p:nvPr>
        </p:nvSpPr>
        <p:spPr/>
        <p:txBody>
          <a:bodyPr/>
          <a:lstStyle/>
          <a:p>
            <a:endParaRPr lang="it-IT" dirty="0" smtClean="0"/>
          </a:p>
          <a:p>
            <a:r>
              <a:rPr lang="it-IT" dirty="0" smtClean="0"/>
              <a:t>il </a:t>
            </a:r>
            <a:r>
              <a:rPr lang="it-IT" dirty="0"/>
              <a:t>Direttore Tecnico di cantiere mantiene i rapporti con la Direzione dei Lavori</a:t>
            </a:r>
            <a:r>
              <a:rPr lang="it-IT" dirty="0" smtClean="0"/>
              <a:t>,                </a:t>
            </a:r>
            <a:r>
              <a:rPr lang="it-IT" dirty="0"/>
              <a:t>coordina e </a:t>
            </a:r>
            <a:r>
              <a:rPr lang="it-IT" dirty="0" smtClean="0"/>
              <a:t>                                                         segue </a:t>
            </a:r>
            <a:r>
              <a:rPr lang="it-IT" dirty="0"/>
              <a:t>l’esecuzione delle prestazioni in contratto e sovrintende all'adattamento, all'applicazione e all'osservanza dei piani di sicurezza</a:t>
            </a:r>
            <a:r>
              <a:rPr lang="it-IT" dirty="0" smtClean="0"/>
              <a:t>. </a:t>
            </a:r>
            <a:endParaRPr lang="it-IT" dirty="0"/>
          </a:p>
        </p:txBody>
      </p:sp>
    </p:spTree>
    <p:extLst>
      <p:ext uri="{BB962C8B-B14F-4D97-AF65-F5344CB8AC3E}">
        <p14:creationId xmlns="" xmlns:p14="http://schemas.microsoft.com/office/powerpoint/2010/main" val="34138763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solidFill>
            <a:schemeClr val="bg1">
              <a:lumMod val="85000"/>
            </a:schemeClr>
          </a:solidFill>
        </p:spPr>
        <p:txBody>
          <a:bodyPr/>
          <a:lstStyle/>
          <a:p>
            <a:r>
              <a:rPr lang="it-IT" dirty="0"/>
              <a:t>Direttore Tecnico di cantiere</a:t>
            </a:r>
          </a:p>
        </p:txBody>
      </p:sp>
      <p:sp>
        <p:nvSpPr>
          <p:cNvPr id="3" name="Segnaposto contenuto 2"/>
          <p:cNvSpPr>
            <a:spLocks noGrp="1"/>
          </p:cNvSpPr>
          <p:nvPr>
            <p:ph idx="1"/>
          </p:nvPr>
        </p:nvSpPr>
        <p:spPr>
          <a:xfrm>
            <a:off x="457200" y="1484784"/>
            <a:ext cx="8435280" cy="5040560"/>
          </a:xfrm>
        </p:spPr>
        <p:txBody>
          <a:bodyPr/>
          <a:lstStyle/>
          <a:p>
            <a:r>
              <a:rPr lang="it-IT" sz="2800" dirty="0" smtClean="0"/>
              <a:t>è responsabile </a:t>
            </a:r>
            <a:r>
              <a:rPr lang="it-IT" sz="2800" dirty="0"/>
              <a:t>del rispetto del piano di sicurezza da parte di tutte le imprese impegnate nell'esecuzione dei lavori, evidenziando un ruolo di fondamentale importanza per la garanzia della corretta applicazione delle misure di sicurezza nei cantieri. </a:t>
            </a:r>
            <a:endParaRPr lang="it-IT" sz="2800" dirty="0" smtClean="0"/>
          </a:p>
          <a:p>
            <a:r>
              <a:rPr lang="it-IT" sz="2800" dirty="0" smtClean="0"/>
              <a:t>Il </a:t>
            </a:r>
            <a:r>
              <a:rPr lang="it-IT" sz="2800" dirty="0">
                <a:hlinkClick r:id="rId2"/>
              </a:rPr>
              <a:t>D. </a:t>
            </a:r>
            <a:r>
              <a:rPr lang="it-IT" sz="2800" dirty="0" err="1">
                <a:hlinkClick r:id="rId2"/>
              </a:rPr>
              <a:t>Lgs</a:t>
            </a:r>
            <a:r>
              <a:rPr lang="it-IT" sz="2800" dirty="0">
                <a:hlinkClick r:id="rId2"/>
              </a:rPr>
              <a:t>. 81/08 </a:t>
            </a:r>
            <a:r>
              <a:rPr lang="it-IT" sz="2800" dirty="0"/>
              <a:t>non obbliga esplicitamente il Datore di Lavoro delle imprese affidatarie ed esecutrici a nominare il Direttore Tecnico di cantiere, ma nell'Allegato XV impone di specificarne il nominativo nel Piano Operativo di Sicurezza (POS).</a:t>
            </a:r>
          </a:p>
          <a:p>
            <a:endParaRPr lang="it-IT" sz="2800" dirty="0"/>
          </a:p>
        </p:txBody>
      </p:sp>
    </p:spTree>
    <p:extLst>
      <p:ext uri="{BB962C8B-B14F-4D97-AF65-F5344CB8AC3E}">
        <p14:creationId xmlns="" xmlns:p14="http://schemas.microsoft.com/office/powerpoint/2010/main" val="22894443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001419"/>
          </a:xfrm>
          <a:pattFill prst="pct10">
            <a:fgClr>
              <a:schemeClr val="accent1"/>
            </a:fgClr>
            <a:bgClr>
              <a:schemeClr val="bg1"/>
            </a:bgClr>
          </a:pattFill>
        </p:spPr>
        <p:txBody>
          <a:bodyPr/>
          <a:lstStyle/>
          <a:p>
            <a:pPr algn="ctr"/>
            <a:r>
              <a:rPr lang="it-IT" dirty="0"/>
              <a:t>Nella seduta del 23 </a:t>
            </a:r>
            <a:r>
              <a:rPr lang="it-IT" dirty="0" smtClean="0"/>
              <a:t>febbraio 2017,                     il </a:t>
            </a:r>
            <a:r>
              <a:rPr lang="it-IT" dirty="0" err="1"/>
              <a:t>CdM</a:t>
            </a:r>
            <a:r>
              <a:rPr lang="it-IT" dirty="0"/>
              <a:t> ha approvato, </a:t>
            </a:r>
            <a:r>
              <a:rPr lang="it-IT" dirty="0" smtClean="0"/>
              <a:t>                                                     in </a:t>
            </a:r>
            <a:r>
              <a:rPr lang="it-IT" dirty="0"/>
              <a:t>esame preliminare, </a:t>
            </a:r>
            <a:r>
              <a:rPr lang="it-IT" dirty="0" smtClean="0"/>
              <a:t>                                               </a:t>
            </a:r>
            <a:r>
              <a:rPr lang="it-IT" sz="2800" dirty="0" smtClean="0"/>
              <a:t>il </a:t>
            </a:r>
            <a:r>
              <a:rPr lang="it-IT" sz="2800" dirty="0"/>
              <a:t>decreto legislativo </a:t>
            </a:r>
            <a:r>
              <a:rPr lang="it-IT" sz="2800" dirty="0" smtClean="0"/>
              <a:t>correttivo </a:t>
            </a:r>
            <a:r>
              <a:rPr lang="it-IT" sz="2800" dirty="0"/>
              <a:t>del </a:t>
            </a:r>
            <a:r>
              <a:rPr lang="it-IT" b="1" dirty="0"/>
              <a:t>Codice appalti</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3717032"/>
            <a:ext cx="3600400"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7221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r>
            <a:br>
              <a:rPr lang="it-IT" dirty="0" smtClean="0"/>
            </a:br>
            <a:r>
              <a:rPr lang="it-IT" dirty="0" smtClean="0">
                <a:hlinkClick r:id="rId2"/>
              </a:rPr>
              <a:t>DECRETO </a:t>
            </a:r>
            <a:r>
              <a:rPr lang="it-IT" dirty="0">
                <a:hlinkClick r:id="rId2"/>
              </a:rPr>
              <a:t>LEGISLATIVO n. 56</a:t>
            </a:r>
            <a:br>
              <a:rPr lang="it-IT" dirty="0">
                <a:hlinkClick r:id="rId2"/>
              </a:rPr>
            </a:br>
            <a:r>
              <a:rPr lang="it-IT" sz="3600" dirty="0">
                <a:hlinkClick r:id="rId2"/>
              </a:rPr>
              <a:t>19 aprile </a:t>
            </a:r>
            <a:r>
              <a:rPr lang="it-IT" sz="3600" dirty="0" smtClean="0">
                <a:hlinkClick r:id="rId2"/>
              </a:rPr>
              <a:t>2017 </a:t>
            </a:r>
            <a:endParaRPr lang="it-IT" sz="3600" dirty="0"/>
          </a:p>
        </p:txBody>
      </p:sp>
      <p:sp>
        <p:nvSpPr>
          <p:cNvPr id="3" name="Segnaposto contenuto 2"/>
          <p:cNvSpPr>
            <a:spLocks noGrp="1"/>
          </p:cNvSpPr>
          <p:nvPr>
            <p:ph idx="1"/>
          </p:nvPr>
        </p:nvSpPr>
        <p:spPr>
          <a:xfrm>
            <a:off x="457200" y="2204864"/>
            <a:ext cx="8229600" cy="3921299"/>
          </a:xfrm>
        </p:spPr>
        <p:txBody>
          <a:bodyPr/>
          <a:lstStyle/>
          <a:p>
            <a:pPr marL="0" indent="0" algn="ctr">
              <a:buNone/>
            </a:pPr>
            <a:r>
              <a:rPr lang="it-IT" b="1" dirty="0" smtClean="0"/>
              <a:t>Disposizioni </a:t>
            </a:r>
            <a:r>
              <a:rPr lang="it-IT" b="1" dirty="0"/>
              <a:t>integrative e correttive al decreto legislativo </a:t>
            </a:r>
            <a:r>
              <a:rPr lang="it-IT" b="1" dirty="0">
                <a:hlinkClick r:id="rId3"/>
              </a:rPr>
              <a:t>18 aprile 2016, n. </a:t>
            </a:r>
            <a:r>
              <a:rPr lang="it-IT" b="1" dirty="0" smtClean="0">
                <a:hlinkClick r:id="rId3"/>
              </a:rPr>
              <a:t>50</a:t>
            </a:r>
            <a:endParaRPr lang="it-IT" b="1" dirty="0" smtClean="0"/>
          </a:p>
          <a:p>
            <a:pPr marL="0" indent="0" algn="ctr">
              <a:buNone/>
            </a:pPr>
            <a:r>
              <a:rPr lang="it-IT" b="1" dirty="0">
                <a:hlinkClick r:id="rId4"/>
              </a:rPr>
              <a:t>Art. 1. Modifiche alla rubrica del decreto legislativo 18 aprile 2016, n. 50</a:t>
            </a:r>
            <a:endParaRPr lang="it-IT" b="1" dirty="0"/>
          </a:p>
          <a:p>
            <a:pPr marL="0" indent="0" algn="ctr">
              <a:buNone/>
            </a:pPr>
            <a:endParaRPr lang="it-IT" b="1" dirty="0"/>
          </a:p>
          <a:p>
            <a:pPr marL="0" indent="0" algn="ctr">
              <a:buNone/>
            </a:pPr>
            <a:r>
              <a:rPr lang="it-IT" b="1" dirty="0"/>
              <a:t>1. La rubrica del </a:t>
            </a:r>
            <a:r>
              <a:rPr lang="it-IT" b="1" dirty="0">
                <a:hlinkClick r:id="rId3"/>
              </a:rPr>
              <a:t>decreto legislativo 18 aprile 2016, n. 50</a:t>
            </a:r>
            <a:r>
              <a:rPr lang="it-IT" b="1" dirty="0"/>
              <a:t>, è così modificata: "Codice dei contratti pubblici".</a:t>
            </a:r>
          </a:p>
          <a:p>
            <a:pPr marL="0" indent="0" algn="ctr">
              <a:buNone/>
            </a:pPr>
            <a:endParaRPr lang="it-IT" b="1" dirty="0"/>
          </a:p>
        </p:txBody>
      </p:sp>
    </p:spTree>
    <p:extLst>
      <p:ext uri="{BB962C8B-B14F-4D97-AF65-F5344CB8AC3E}">
        <p14:creationId xmlns="" xmlns:p14="http://schemas.microsoft.com/office/powerpoint/2010/main" val="38189555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215008" y="4221088"/>
            <a:ext cx="8928992" cy="1661993"/>
          </a:xfrm>
          <a:prstGeom prst="rect">
            <a:avLst/>
          </a:prstGeom>
        </p:spPr>
        <p:txBody>
          <a:bodyPr wrap="square">
            <a:spAutoFit/>
          </a:bodyPr>
          <a:lstStyle/>
          <a:p>
            <a:pPr algn="ctr"/>
            <a:r>
              <a:rPr lang="it-IT" sz="4800" b="1" dirty="0" smtClean="0">
                <a:solidFill>
                  <a:srgbClr val="002060"/>
                </a:solidFill>
                <a:hlinkClick r:id="rId2"/>
              </a:rPr>
              <a:t>D.lgs. </a:t>
            </a:r>
            <a:r>
              <a:rPr lang="it-IT" sz="4800" b="1" dirty="0">
                <a:solidFill>
                  <a:srgbClr val="002060"/>
                </a:solidFill>
                <a:hlinkClick r:id="rId2"/>
              </a:rPr>
              <a:t>50 del 18 aprile </a:t>
            </a:r>
            <a:r>
              <a:rPr lang="it-IT" sz="4800" b="1" dirty="0" smtClean="0">
                <a:solidFill>
                  <a:srgbClr val="002060"/>
                </a:solidFill>
                <a:hlinkClick r:id="rId2"/>
              </a:rPr>
              <a:t>2016</a:t>
            </a:r>
            <a:endParaRPr lang="it-IT" sz="4800" b="1" dirty="0" smtClean="0">
              <a:solidFill>
                <a:srgbClr val="002060"/>
              </a:solidFill>
            </a:endParaRPr>
          </a:p>
          <a:p>
            <a:pPr algn="ctr"/>
            <a:r>
              <a:rPr lang="it-IT" sz="5400" b="1" dirty="0">
                <a:solidFill>
                  <a:srgbClr val="FF0000"/>
                </a:solidFill>
              </a:rPr>
              <a:t>"Codice dei contratti pubblici"</a:t>
            </a:r>
          </a:p>
        </p:txBody>
      </p:sp>
      <p:pic>
        <p:nvPicPr>
          <p:cNvPr id="4098" name="Picture 2" descr="Immagine correlat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620688"/>
            <a:ext cx="3888432" cy="3134866"/>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2040" y="764704"/>
            <a:ext cx="3923960" cy="2920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161710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363272" cy="994122"/>
          </a:xfrm>
          <a:solidFill>
            <a:srgbClr val="002060"/>
          </a:solidFill>
        </p:spPr>
        <p:txBody>
          <a:bodyPr/>
          <a:lstStyle/>
          <a:p>
            <a:r>
              <a:rPr lang="it-IT" sz="2800" dirty="0" smtClean="0">
                <a:solidFill>
                  <a:schemeClr val="bg1"/>
                </a:solidFill>
              </a:rPr>
              <a:t>Il correttivo </a:t>
            </a:r>
            <a:r>
              <a:rPr lang="it-IT" sz="2800" dirty="0">
                <a:solidFill>
                  <a:schemeClr val="bg1"/>
                </a:solidFill>
              </a:rPr>
              <a:t>In tema di salute e sicurezza sul lavoro</a:t>
            </a:r>
            <a:r>
              <a:rPr lang="it-IT" sz="3200" dirty="0">
                <a:solidFill>
                  <a:schemeClr val="bg1"/>
                </a:solidFill>
              </a:rPr>
              <a:t/>
            </a:r>
            <a:br>
              <a:rPr lang="it-IT" sz="3200" dirty="0">
                <a:solidFill>
                  <a:schemeClr val="bg1"/>
                </a:solidFill>
              </a:rPr>
            </a:br>
            <a:r>
              <a:rPr lang="it-IT" sz="3200" dirty="0" smtClean="0">
                <a:solidFill>
                  <a:schemeClr val="bg1"/>
                </a:solidFill>
                <a:hlinkClick r:id="rId2"/>
              </a:rPr>
              <a:t> </a:t>
            </a:r>
            <a:r>
              <a:rPr lang="it-IT" sz="2400" dirty="0" smtClean="0">
                <a:solidFill>
                  <a:schemeClr val="bg1"/>
                </a:solidFill>
                <a:hlinkClick r:id="rId2"/>
              </a:rPr>
              <a:t>DECRETO </a:t>
            </a:r>
            <a:r>
              <a:rPr lang="it-IT" sz="2400" dirty="0">
                <a:solidFill>
                  <a:schemeClr val="bg1"/>
                </a:solidFill>
                <a:hlinkClick r:id="rId2"/>
              </a:rPr>
              <a:t>LEGISLATIVO n. </a:t>
            </a:r>
            <a:r>
              <a:rPr lang="it-IT" sz="2400" dirty="0" smtClean="0">
                <a:solidFill>
                  <a:schemeClr val="bg1"/>
                </a:solidFill>
                <a:hlinkClick r:id="rId2"/>
              </a:rPr>
              <a:t>56  del 19 </a:t>
            </a:r>
            <a:r>
              <a:rPr lang="it-IT" sz="2400" dirty="0">
                <a:solidFill>
                  <a:schemeClr val="bg1"/>
                </a:solidFill>
                <a:hlinkClick r:id="rId2"/>
              </a:rPr>
              <a:t>aprile 2017 </a:t>
            </a:r>
            <a:endParaRPr lang="it-IT" dirty="0">
              <a:solidFill>
                <a:schemeClr val="bg1"/>
              </a:solidFill>
            </a:endParaRPr>
          </a:p>
        </p:txBody>
      </p:sp>
      <p:sp>
        <p:nvSpPr>
          <p:cNvPr id="3" name="Segnaposto contenuto 2"/>
          <p:cNvSpPr>
            <a:spLocks noGrp="1"/>
          </p:cNvSpPr>
          <p:nvPr>
            <p:ph idx="1"/>
          </p:nvPr>
        </p:nvSpPr>
        <p:spPr>
          <a:xfrm>
            <a:off x="457200" y="1600200"/>
            <a:ext cx="8579296" cy="5257800"/>
          </a:xfrm>
        </p:spPr>
        <p:txBody>
          <a:bodyPr/>
          <a:lstStyle/>
          <a:p>
            <a:r>
              <a:rPr lang="it-IT" sz="3600" b="1" dirty="0" smtClean="0"/>
              <a:t>Realizza </a:t>
            </a:r>
            <a:r>
              <a:rPr lang="it-IT" b="1" dirty="0" smtClean="0"/>
              <a:t>un migliore coordinamento con </a:t>
            </a:r>
            <a:r>
              <a:rPr lang="it-IT" sz="3600" b="1" dirty="0" smtClean="0"/>
              <a:t>l’81</a:t>
            </a:r>
          </a:p>
          <a:p>
            <a:r>
              <a:rPr lang="it-IT" sz="3600" b="1" dirty="0" smtClean="0"/>
              <a:t>Depotenzia il carattere di specialità della norma, consacrato dall’art.26 (DUVRI)</a:t>
            </a:r>
          </a:p>
          <a:p>
            <a:r>
              <a:rPr lang="it-IT" sz="3600" b="1" dirty="0" smtClean="0"/>
              <a:t>Rafforza il modello prevenzionale  ordinario 81</a:t>
            </a:r>
          </a:p>
          <a:p>
            <a:r>
              <a:rPr lang="it-IT" sz="3600" b="1" dirty="0" smtClean="0"/>
              <a:t>Introduce il regime premiale per gli operatori che si dotano di SGSSL</a:t>
            </a:r>
            <a:endParaRPr lang="it-IT" sz="3600" b="1" dirty="0"/>
          </a:p>
        </p:txBody>
      </p:sp>
    </p:spTree>
    <p:extLst>
      <p:ext uri="{BB962C8B-B14F-4D97-AF65-F5344CB8AC3E}">
        <p14:creationId xmlns="" xmlns:p14="http://schemas.microsoft.com/office/powerpoint/2010/main" val="34387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75778" name="WordArt 4"/>
          <p:cNvSpPr>
            <a:spLocks noChangeArrowheads="1" noChangeShapeType="1" noTextEdit="1"/>
          </p:cNvSpPr>
          <p:nvPr/>
        </p:nvSpPr>
        <p:spPr bwMode="auto">
          <a:xfrm>
            <a:off x="1979712" y="1844824"/>
            <a:ext cx="5616624" cy="3168351"/>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it-IT"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Titolo I</a:t>
            </a:r>
          </a:p>
          <a:p>
            <a:pPr algn="ctr" fontAlgn="base">
              <a:spcBef>
                <a:spcPct val="0"/>
              </a:spcBef>
              <a:spcAft>
                <a:spcPct val="0"/>
              </a:spcAft>
            </a:pPr>
            <a:r>
              <a:rPr lang="it-IT"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art.26   </a:t>
            </a:r>
          </a:p>
          <a:p>
            <a:pPr algn="ctr" fontAlgn="base">
              <a:spcBef>
                <a:spcPct val="0"/>
              </a:spcBef>
              <a:spcAft>
                <a:spcPct val="0"/>
              </a:spcAft>
            </a:pPr>
            <a:r>
              <a:rPr lang="it-IT"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Appalti interni - DUVRI</a:t>
            </a:r>
          </a:p>
        </p:txBody>
      </p:sp>
    </p:spTree>
    <p:extLst>
      <p:ext uri="{BB962C8B-B14F-4D97-AF65-F5344CB8AC3E}">
        <p14:creationId xmlns="" xmlns:p14="http://schemas.microsoft.com/office/powerpoint/2010/main" val="1297354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hlinkClick r:id="rId2"/>
              </a:rPr>
              <a:t>Art. 14</a:t>
            </a:r>
            <a:r>
              <a:rPr lang="it-IT" dirty="0"/>
              <a:t>. Modifiche </a:t>
            </a:r>
            <a:r>
              <a:rPr lang="it-IT" dirty="0">
                <a:hlinkClick r:id="rId3"/>
              </a:rPr>
              <a:t>all'articolo 24 del decreto legislativo 18 aprile 2016, n. 50</a:t>
            </a:r>
            <a:endParaRPr lang="it-IT" dirty="0"/>
          </a:p>
          <a:p>
            <a:r>
              <a:rPr lang="it-IT" dirty="0" smtClean="0"/>
              <a:t>1</a:t>
            </a:r>
            <a:r>
              <a:rPr lang="it-IT" dirty="0"/>
              <a:t>. </a:t>
            </a:r>
            <a:r>
              <a:rPr lang="it-IT" dirty="0">
                <a:hlinkClick r:id="rId3"/>
              </a:rPr>
              <a:t>All'articolo 24 del decreto legislativo 18 aprile 2016, n. 50</a:t>
            </a:r>
            <a:r>
              <a:rPr lang="it-IT" dirty="0"/>
              <a:t>, sono apportate le seguenti modificazioni:</a:t>
            </a:r>
          </a:p>
          <a:p>
            <a:r>
              <a:rPr lang="it-IT" dirty="0" smtClean="0"/>
              <a:t>a</a:t>
            </a:r>
            <a:r>
              <a:rPr lang="it-IT" dirty="0"/>
              <a:t>) al comma 1, dopo le parole: "esecutiva di lavori," sono inserite le seguenti: "al collaudo, al coordinamento della sicurezza della progettazione"; </a:t>
            </a:r>
          </a:p>
        </p:txBody>
      </p:sp>
      <p:pic>
        <p:nvPicPr>
          <p:cNvPr id="1024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938" y="188640"/>
            <a:ext cx="8364537"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23491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art</a:t>
            </a:r>
            <a:r>
              <a:rPr lang="it-IT" sz="3200" dirty="0"/>
              <a:t>. 65. Modifiche </a:t>
            </a:r>
            <a:r>
              <a:rPr lang="it-IT" sz="3200" dirty="0">
                <a:hlinkClick r:id="rId2"/>
              </a:rPr>
              <a:t>all'articolo 101 del decreto legislativo 18 aprile 2016, n. 50</a:t>
            </a:r>
            <a:r>
              <a:rPr lang="it-IT" sz="3200" dirty="0"/>
              <a:t/>
            </a:r>
            <a:br>
              <a:rPr lang="it-IT" sz="3200" dirty="0"/>
            </a:br>
            <a:endParaRPr lang="it-IT" sz="3200" dirty="0"/>
          </a:p>
        </p:txBody>
      </p:sp>
      <p:sp>
        <p:nvSpPr>
          <p:cNvPr id="3" name="Segnaposto contenuto 2"/>
          <p:cNvSpPr>
            <a:spLocks noGrp="1"/>
          </p:cNvSpPr>
          <p:nvPr>
            <p:ph idx="1"/>
          </p:nvPr>
        </p:nvSpPr>
        <p:spPr>
          <a:xfrm>
            <a:off x="251520" y="1340768"/>
            <a:ext cx="8784976" cy="5184576"/>
          </a:xfrm>
        </p:spPr>
        <p:txBody>
          <a:bodyPr/>
          <a:lstStyle/>
          <a:p>
            <a:r>
              <a:rPr lang="it-IT" sz="1400" dirty="0" smtClean="0"/>
              <a:t>1</a:t>
            </a:r>
            <a:r>
              <a:rPr lang="it-IT" sz="1400" dirty="0"/>
              <a:t>. </a:t>
            </a:r>
            <a:r>
              <a:rPr lang="it-IT" sz="1400" dirty="0">
                <a:hlinkClick r:id="rId2"/>
              </a:rPr>
              <a:t>All'articolo 101 del decreto legislativo 18 aprile 2016, n. 50</a:t>
            </a:r>
            <a:r>
              <a:rPr lang="it-IT" sz="1400" dirty="0"/>
              <a:t>, sono apportate le seguenti modificazioni:</a:t>
            </a:r>
          </a:p>
          <a:p>
            <a:r>
              <a:rPr lang="it-IT" sz="2000" dirty="0" smtClean="0"/>
              <a:t>a</a:t>
            </a:r>
            <a:r>
              <a:rPr lang="it-IT" sz="2000" dirty="0"/>
              <a:t>) al comma 3, lettera d), le parole: "svolge, qualora sia in possesso dei requisiti previsti, le funzioni di coordinatore per l'esecuzione dei lavori previsti dalla vigente normativa sulla sicurezza" sono sostituite dalle seguenti: </a:t>
            </a:r>
            <a:r>
              <a:rPr lang="it-IT" sz="3600" b="1" dirty="0">
                <a:solidFill>
                  <a:schemeClr val="tx2">
                    <a:lumMod val="75000"/>
                  </a:schemeClr>
                </a:solidFill>
              </a:rPr>
              <a:t>"svolgere, qualora sia in possesso dei requisiti richiesti dalla normativa vigente sulla sicurezza, le funzioni di coordinatore per l'esecuzione dei lavori";  </a:t>
            </a:r>
          </a:p>
          <a:p>
            <a:r>
              <a:rPr lang="it-IT" sz="1400" dirty="0"/>
              <a:t>b) dopo il comma 6, è aggiunto il seguente: </a:t>
            </a:r>
          </a:p>
          <a:p>
            <a:r>
              <a:rPr lang="it-IT" sz="1400" dirty="0"/>
              <a:t>"6-bis. Per i servizi e le forniture di particolare importanza, da individuarsi con il decreto di cui all'articolo 111, comma 1, primo periodo, la stazione appaltante, su indicazione del direttore dell'esecuzione, può nominare un assistente del direttore dell'esecuzione, con le funzioni indicate dal medesimo decreto.".</a:t>
            </a:r>
          </a:p>
        </p:txBody>
      </p:sp>
    </p:spTree>
    <p:extLst>
      <p:ext uri="{BB962C8B-B14F-4D97-AF65-F5344CB8AC3E}">
        <p14:creationId xmlns="" xmlns:p14="http://schemas.microsoft.com/office/powerpoint/2010/main" val="30286115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964488" cy="864096"/>
          </a:xfrm>
        </p:spPr>
        <p:txBody>
          <a:bodyPr/>
          <a:lstStyle/>
          <a:p>
            <a:r>
              <a:rPr lang="it-IT" sz="2400" dirty="0" smtClean="0"/>
              <a:t/>
            </a:r>
            <a:br>
              <a:rPr lang="it-IT" sz="2400" dirty="0" smtClean="0"/>
            </a:br>
            <a:r>
              <a:rPr lang="it-IT" sz="2400" dirty="0"/>
              <a:t/>
            </a:r>
            <a:br>
              <a:rPr lang="it-IT" sz="2400" dirty="0"/>
            </a:br>
            <a:r>
              <a:rPr lang="it-IT" sz="2400" dirty="0" smtClean="0"/>
              <a:t>Delibera  </a:t>
            </a:r>
            <a:r>
              <a:rPr lang="it-IT" sz="2400" dirty="0">
                <a:hlinkClick r:id="rId2"/>
              </a:rPr>
              <a:t>n. 1098 del 26 ottobre </a:t>
            </a:r>
            <a:r>
              <a:rPr lang="it-IT" sz="2400" dirty="0" smtClean="0">
                <a:hlinkClick r:id="rId2"/>
              </a:rPr>
              <a:t>2016</a:t>
            </a:r>
            <a:r>
              <a:rPr lang="it-IT" sz="2400" dirty="0" smtClean="0"/>
              <a:t> </a:t>
            </a:r>
            <a:r>
              <a:rPr lang="it-IT" sz="1800" dirty="0" smtClean="0"/>
              <a:t>Oggetto</a:t>
            </a:r>
            <a:r>
              <a:rPr lang="it-IT" sz="1800" dirty="0"/>
              <a:t>: Prefettura di Reggio Calabria </a:t>
            </a:r>
            <a:r>
              <a:rPr lang="it-IT" sz="1800" dirty="0" smtClean="0"/>
              <a:t> </a:t>
            </a:r>
            <a:r>
              <a:rPr lang="it-IT" sz="1800" dirty="0"/>
              <a:t>oneri per l’attuazione dei piani  della sicurezza – richiesta di </a:t>
            </a:r>
            <a:r>
              <a:rPr lang="it-IT" sz="1800" dirty="0" smtClean="0"/>
              <a:t>parere </a:t>
            </a:r>
            <a:r>
              <a:rPr lang="it-IT" sz="900" dirty="0" smtClean="0"/>
              <a:t>AG  44/2016/AP </a:t>
            </a:r>
            <a:r>
              <a:rPr lang="it-IT" sz="1800" dirty="0" smtClean="0">
                <a:hlinkClick r:id="rId3"/>
              </a:rPr>
              <a:t>d.lgs</a:t>
            </a:r>
            <a:r>
              <a:rPr lang="it-IT" sz="1800" dirty="0">
                <a:hlinkClick r:id="rId3"/>
              </a:rPr>
              <a:t>. </a:t>
            </a:r>
            <a:r>
              <a:rPr lang="it-IT" sz="1800" dirty="0" smtClean="0">
                <a:hlinkClick r:id="rId3"/>
              </a:rPr>
              <a:t>50/2016   </a:t>
            </a:r>
            <a:r>
              <a:rPr lang="it-IT" sz="1400" dirty="0" smtClean="0"/>
              <a:t>1</a:t>
            </a:r>
            <a:r>
              <a:rPr lang="it-IT" sz="1800" dirty="0" smtClean="0"/>
              <a:t>/</a:t>
            </a:r>
            <a:r>
              <a:rPr lang="it-IT" sz="1400" dirty="0" smtClean="0"/>
              <a:t>2</a:t>
            </a:r>
            <a:r>
              <a:rPr lang="it-IT" sz="1800" dirty="0"/>
              <a:t/>
            </a:r>
            <a:br>
              <a:rPr lang="it-IT" sz="1800" dirty="0"/>
            </a:br>
            <a:endParaRPr lang="it-IT" dirty="0"/>
          </a:p>
        </p:txBody>
      </p:sp>
      <p:sp>
        <p:nvSpPr>
          <p:cNvPr id="3" name="Segnaposto contenuto 2"/>
          <p:cNvSpPr>
            <a:spLocks noGrp="1"/>
          </p:cNvSpPr>
          <p:nvPr>
            <p:ph idx="1"/>
          </p:nvPr>
        </p:nvSpPr>
        <p:spPr>
          <a:xfrm>
            <a:off x="179512" y="908720"/>
            <a:ext cx="8964488" cy="5760640"/>
          </a:xfrm>
        </p:spPr>
        <p:txBody>
          <a:bodyPr/>
          <a:lstStyle/>
          <a:p>
            <a:pPr marL="0" indent="0">
              <a:buNone/>
            </a:pPr>
            <a:r>
              <a:rPr lang="it-IT" sz="1100" dirty="0" smtClean="0"/>
              <a:t>Sussiste </a:t>
            </a:r>
            <a:r>
              <a:rPr lang="it-IT" sz="1100" dirty="0"/>
              <a:t>l’obbligo per la SA di indicare nei documenti di gara i costi  della sicurezza, non soggetti a ribasso, in forza delle specifiche previsioni  in materia dettate dal </a:t>
            </a:r>
            <a:r>
              <a:rPr lang="it-IT" sz="1100" dirty="0">
                <a:hlinkClick r:id="rId4"/>
              </a:rPr>
              <a:t>d.lgs. 81/2008</a:t>
            </a:r>
            <a:r>
              <a:rPr lang="it-IT" sz="1100" dirty="0"/>
              <a:t>, cui rinvia il </a:t>
            </a:r>
            <a:r>
              <a:rPr lang="it-IT" sz="1100" dirty="0">
                <a:hlinkClick r:id="rId3"/>
              </a:rPr>
              <a:t>d.lgs. 50/2016</a:t>
            </a:r>
            <a:r>
              <a:rPr lang="it-IT" sz="1100" dirty="0" smtClean="0"/>
              <a:t>.  Il Consiglio    Visto </a:t>
            </a:r>
            <a:r>
              <a:rPr lang="it-IT" sz="1100" dirty="0"/>
              <a:t>il </a:t>
            </a:r>
            <a:r>
              <a:rPr lang="it-IT" sz="1100" dirty="0">
                <a:hlinkClick r:id="rId5"/>
              </a:rPr>
              <a:t>decreto legislativo n. 163/2006  </a:t>
            </a:r>
            <a:r>
              <a:rPr lang="it-IT" sz="1100" dirty="0"/>
              <a:t>e </a:t>
            </a:r>
            <a:r>
              <a:rPr lang="it-IT" sz="1100" dirty="0" err="1"/>
              <a:t>s.m.i</a:t>
            </a:r>
            <a:r>
              <a:rPr lang="it-IT" sz="1100" dirty="0" err="1" smtClean="0"/>
              <a:t>.</a:t>
            </a:r>
            <a:r>
              <a:rPr lang="it-IT" sz="1100" dirty="0" smtClean="0"/>
              <a:t>; Visto </a:t>
            </a:r>
            <a:r>
              <a:rPr lang="it-IT" sz="1100" dirty="0"/>
              <a:t>l’appunto dell’Ufficio  Precontenzioso e Affari Giuridici</a:t>
            </a:r>
            <a:r>
              <a:rPr lang="it-IT" sz="1100" dirty="0" smtClean="0"/>
              <a:t>; Considerato  </a:t>
            </a:r>
            <a:r>
              <a:rPr lang="it-IT" sz="1100" dirty="0"/>
              <a:t>in fatto </a:t>
            </a:r>
          </a:p>
          <a:p>
            <a:pPr marL="0" indent="0">
              <a:buNone/>
            </a:pPr>
            <a:r>
              <a:rPr lang="it-IT" sz="1100" dirty="0"/>
              <a:t>Con nota pervenuta  in data 16 maggio 2016, acquisita al </a:t>
            </a:r>
            <a:r>
              <a:rPr lang="it-IT" sz="1100" dirty="0" err="1"/>
              <a:t>prot</a:t>
            </a:r>
            <a:r>
              <a:rPr lang="it-IT" sz="1100" dirty="0"/>
              <a:t>. n. 77977, la Prefettura di Reggio  Calabria ha chiesto all’Autorità di esprimere un parere in merito  all’interpretazione </a:t>
            </a:r>
            <a:r>
              <a:rPr lang="it-IT" sz="1100" dirty="0">
                <a:hlinkClick r:id="rId6"/>
              </a:rPr>
              <a:t>dell’art. 95, comma 4, del d.lgs. 50/2016</a:t>
            </a:r>
            <a:r>
              <a:rPr lang="it-IT" sz="1100" dirty="0"/>
              <a:t>. </a:t>
            </a:r>
          </a:p>
          <a:p>
            <a:pPr marL="0" indent="0">
              <a:buNone/>
            </a:pPr>
            <a:r>
              <a:rPr lang="it-IT" sz="1100" dirty="0"/>
              <a:t>In particolare, l’Amministrazione  istante sottolinea che con risorse del PON Sicurezza Obiettivo Convergenza  2007/2013, successivamente trasferite su fondi del Piano Azione Giovani, è  stata finanziata l’iniziativa quadro “Progetto </a:t>
            </a:r>
            <a:r>
              <a:rPr lang="it-IT" sz="1100" dirty="0" err="1"/>
              <a:t>Locride</a:t>
            </a:r>
            <a:r>
              <a:rPr lang="it-IT" sz="1100" dirty="0"/>
              <a:t>”, finalizzata alla  realizzazione di otto impianti sportivi e di undici centri di aggregazione in  sedici Comuni del comprensorio della </a:t>
            </a:r>
            <a:r>
              <a:rPr lang="it-IT" sz="1100" dirty="0" err="1"/>
              <a:t>Locride</a:t>
            </a:r>
            <a:r>
              <a:rPr lang="it-IT" sz="1100" dirty="0"/>
              <a:t>. </a:t>
            </a:r>
          </a:p>
          <a:p>
            <a:pPr marL="0" indent="0">
              <a:buNone/>
            </a:pPr>
            <a:r>
              <a:rPr lang="it-IT" sz="1100" dirty="0"/>
              <a:t>Al fine della  celere definizione delle procedure di gara, relative ai progetti finanziati  nell’ambito della predetta iniziativa, in data 3 maggio 2012 è stata istituita,  presso la Prefettura richiedente, la Stazione Unica Appaltante alla quale hanno  aderito tutti i Comuni beneficiari dei finanziamenti. Attualmente è in fase di  predisposizione un bando di gara relativo ad un progetto afferente l’iniziativa  “Progetto </a:t>
            </a:r>
            <a:r>
              <a:rPr lang="it-IT" sz="1100" dirty="0" err="1"/>
              <a:t>Locride</a:t>
            </a:r>
            <a:r>
              <a:rPr lang="it-IT" sz="1100" dirty="0"/>
              <a:t>”. </a:t>
            </a:r>
          </a:p>
          <a:p>
            <a:pPr marL="0" indent="0">
              <a:buNone/>
            </a:pPr>
            <a:r>
              <a:rPr lang="it-IT" sz="1100" dirty="0"/>
              <a:t>In tale ambito,  evidenzia l’Amministrazione istante, sono sorti dubbi interpretativi in ordine  alle disposizioni dell’art. 95, comma 4, del d.lgs. 50/2016, nella parte  riguardante la determinazione del minor prezzo dell’appalto. In particolare non  sembra chiaro se gli oneri per l’attuazione dei piani della sicurezza di cui al  d.lgs. 81/2008 e </a:t>
            </a:r>
            <a:r>
              <a:rPr lang="it-IT" sz="1100" dirty="0" err="1"/>
              <a:t>s.m</a:t>
            </a:r>
            <a:r>
              <a:rPr lang="it-IT" sz="1100" dirty="0"/>
              <a:t>. e del costo del personale, siano da escludere dal ribasso  percentuale (come prevedeva il previgente assetto normativo) ancorché  specificati in dettaglio nell’offerta, ovvero se debbano essere considerati  inclusi, insieme ai lavori, in un’unica voce “prezzo d’appalto”, costituente la  base di gara da assoggettare al ribasso.</a:t>
            </a:r>
          </a:p>
          <a:p>
            <a:pPr marL="0" indent="0">
              <a:buNone/>
            </a:pPr>
            <a:r>
              <a:rPr lang="it-IT" sz="1100" dirty="0"/>
              <a:t>Alla luce di quanto  sopra, la Prefettura di Reggio Calabria ha chiesto all’Autorità di esprimere  avviso sulla illustrata questione interpretativa</a:t>
            </a:r>
            <a:r>
              <a:rPr lang="it-IT" sz="1100" dirty="0" smtClean="0"/>
              <a:t>.  Ritenuto  </a:t>
            </a:r>
            <a:r>
              <a:rPr lang="it-IT" sz="1100" dirty="0"/>
              <a:t>in diritto</a:t>
            </a:r>
          </a:p>
          <a:p>
            <a:pPr marL="0" indent="0">
              <a:buNone/>
            </a:pPr>
            <a:r>
              <a:rPr lang="it-IT" sz="1100" dirty="0" smtClean="0"/>
              <a:t>Al  </a:t>
            </a:r>
            <a:r>
              <a:rPr lang="it-IT" sz="1100" dirty="0"/>
              <a:t>fine di rendere il richiesto parere, si rappresenta preliminarmente che nel  previgente assetto normativo recato dal </a:t>
            </a:r>
            <a:r>
              <a:rPr lang="it-IT" sz="1100" dirty="0">
                <a:hlinkClick r:id="rId7"/>
              </a:rPr>
              <a:t>d.lgs. 163/2006</a:t>
            </a:r>
            <a:r>
              <a:rPr lang="it-IT" sz="1100" dirty="0"/>
              <a:t>, </a:t>
            </a:r>
            <a:r>
              <a:rPr lang="it-IT" sz="1100" dirty="0">
                <a:hlinkClick r:id="rId7"/>
              </a:rPr>
              <a:t>l’art. 131 </a:t>
            </a:r>
            <a:r>
              <a:rPr lang="it-IT" sz="1100" dirty="0"/>
              <a:t>(“piani di  sicurezza”) prevedeva espressamente, al comma 3, che «Il piano di  sicurezza e di coordinamento, quando previsto ai sensi del </a:t>
            </a:r>
            <a:r>
              <a:rPr lang="it-IT" sz="1100" dirty="0">
                <a:hlinkClick r:id="rId8"/>
              </a:rPr>
              <a:t>decreto legislativo  14 agosto 1996, n. 494</a:t>
            </a:r>
            <a:r>
              <a:rPr lang="it-IT" sz="1100" dirty="0"/>
              <a:t> [ora </a:t>
            </a:r>
            <a:r>
              <a:rPr lang="it-IT" sz="1100" dirty="0">
                <a:hlinkClick r:id="rId4"/>
              </a:rPr>
              <a:t>d.lgs. n.  81/2008</a:t>
            </a:r>
            <a:r>
              <a:rPr lang="it-IT" sz="1100" dirty="0"/>
              <a:t>], ovvero il piano di sicurezza sostitutivo di cui alla lettera  b) del comma 2, nonché il piano operativo di sicurezza di cui alla lettera c)  del comma 2 formano parte integrante del  contratto di appalto o di concessione; i  relativi oneri vanno evidenziati nei bandi di gara e non sono soggetti a  ribasso d’asta. Le gravi o ripetute violazioni dei piani stessi da parte  dell'appaltatore o del concessionario, previa formale costituzione in mora  dell’interessato, costituiscono causa di risoluzione del contratto (…)». </a:t>
            </a:r>
          </a:p>
          <a:p>
            <a:pPr marL="0" indent="0">
              <a:buNone/>
            </a:pPr>
            <a:r>
              <a:rPr lang="it-IT" sz="1100" dirty="0"/>
              <a:t>Il  </a:t>
            </a:r>
            <a:r>
              <a:rPr lang="it-IT" sz="1100" dirty="0">
                <a:hlinkClick r:id="rId9"/>
              </a:rPr>
              <a:t>d.p.r. 207/2010 </a:t>
            </a:r>
            <a:r>
              <a:rPr lang="it-IT" sz="1100" dirty="0"/>
              <a:t>individua al riguardo (art. 39) i contenuti e le finalità dei  piani di sicurezza, anche con rinvio alle previsioni del </a:t>
            </a:r>
            <a:r>
              <a:rPr lang="it-IT" sz="1100" dirty="0">
                <a:hlinkClick r:id="rId4"/>
              </a:rPr>
              <a:t>d.lgs. 9 aprile 2008,  n. 81</a:t>
            </a:r>
            <a:r>
              <a:rPr lang="it-IT" sz="1100" dirty="0"/>
              <a:t> (All. XV), quali documenti complementari al progetto esecutivo,  stabilendo (art. 16) che i quadri economici degli interventi prevedono la seguente  articolazione del costo complessivo: 1) lavori a misura, a corpo, in economia;  2) oneri della sicurezza, non soggetti a  ribasso d’asta [tali disposizioni regolamentari sono ancora in vigore per  effetto delle previsioni </a:t>
            </a:r>
            <a:r>
              <a:rPr lang="it-IT" sz="1100" dirty="0">
                <a:hlinkClick r:id="rId10"/>
              </a:rPr>
              <a:t>dell’art. 216, comma 4 del d.lgs. 50/2016</a:t>
            </a:r>
            <a:r>
              <a:rPr lang="it-IT" sz="1100" dirty="0"/>
              <a:t>].</a:t>
            </a:r>
          </a:p>
          <a:p>
            <a:pPr marL="0" indent="0">
              <a:buNone/>
            </a:pPr>
            <a:r>
              <a:rPr lang="it-IT" sz="1100" dirty="0"/>
              <a:t>Ai  sensi delle norme sopra richiamate, quindi, i piani di sicurezza formano parte integrante del contratto  d’appalto ed i fondi necessari per dare attuazione a quanto in essi previsto  non sono soggetti a ribasso d’asta; ciò al fine di assicurare che l’adempimento  alle misure volte a tutelare la sicurezza dei lavoratori avvenga in modo  puntuale, evitando che tale obiettivo possa essere compromesso dalla  concorrenza tra le imprese partecipanti alle gare d’appalto e dalle relative  offerte di ribasso. </a:t>
            </a:r>
          </a:p>
        </p:txBody>
      </p:sp>
    </p:spTree>
    <p:extLst>
      <p:ext uri="{BB962C8B-B14F-4D97-AF65-F5344CB8AC3E}">
        <p14:creationId xmlns="" xmlns:p14="http://schemas.microsoft.com/office/powerpoint/2010/main" val="11963947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964488" cy="864096"/>
          </a:xfrm>
        </p:spPr>
        <p:txBody>
          <a:bodyPr/>
          <a:lstStyle/>
          <a:p>
            <a:r>
              <a:rPr lang="it-IT" sz="2400" dirty="0" smtClean="0"/>
              <a:t/>
            </a:r>
            <a:br>
              <a:rPr lang="it-IT" sz="2400" dirty="0" smtClean="0"/>
            </a:br>
            <a:r>
              <a:rPr lang="it-IT" sz="2400" dirty="0"/>
              <a:t/>
            </a:r>
            <a:br>
              <a:rPr lang="it-IT" sz="2400" dirty="0"/>
            </a:br>
            <a:r>
              <a:rPr lang="it-IT" sz="2400" dirty="0" smtClean="0">
                <a:hlinkClick r:id="rId2"/>
              </a:rPr>
              <a:t>Delibera  </a:t>
            </a:r>
            <a:r>
              <a:rPr lang="it-IT" sz="2400" dirty="0">
                <a:hlinkClick r:id="rId2"/>
              </a:rPr>
              <a:t>n. 1098 del 26 ottobre </a:t>
            </a:r>
            <a:r>
              <a:rPr lang="it-IT" sz="2400" dirty="0" smtClean="0">
                <a:hlinkClick r:id="rId2"/>
              </a:rPr>
              <a:t>2016 </a:t>
            </a:r>
            <a:r>
              <a:rPr lang="it-IT" sz="1800" dirty="0" smtClean="0"/>
              <a:t>Oggetto</a:t>
            </a:r>
            <a:r>
              <a:rPr lang="it-IT" sz="1800" dirty="0"/>
              <a:t>: Prefettura di Reggio Calabria </a:t>
            </a:r>
            <a:r>
              <a:rPr lang="it-IT" sz="1800" dirty="0" smtClean="0"/>
              <a:t> </a:t>
            </a:r>
            <a:r>
              <a:rPr lang="it-IT" sz="1800" dirty="0"/>
              <a:t>oneri per l’attuazione dei piani  della sicurezza – richiesta di </a:t>
            </a:r>
            <a:r>
              <a:rPr lang="it-IT" sz="1800" dirty="0" smtClean="0"/>
              <a:t>parere </a:t>
            </a:r>
            <a:r>
              <a:rPr lang="it-IT" sz="900" dirty="0" smtClean="0"/>
              <a:t>AG  44/2016/AP </a:t>
            </a:r>
            <a:r>
              <a:rPr lang="it-IT" sz="1800" dirty="0" smtClean="0">
                <a:hlinkClick r:id="rId3"/>
              </a:rPr>
              <a:t>d.lgs</a:t>
            </a:r>
            <a:r>
              <a:rPr lang="it-IT" sz="1800" dirty="0">
                <a:hlinkClick r:id="rId3"/>
              </a:rPr>
              <a:t>. </a:t>
            </a:r>
            <a:r>
              <a:rPr lang="it-IT" sz="1800" dirty="0" smtClean="0">
                <a:hlinkClick r:id="rId3"/>
              </a:rPr>
              <a:t>50/2016   </a:t>
            </a:r>
            <a:r>
              <a:rPr lang="it-IT" sz="1400" dirty="0" smtClean="0"/>
              <a:t>1</a:t>
            </a:r>
            <a:r>
              <a:rPr lang="it-IT" sz="1800" dirty="0" smtClean="0"/>
              <a:t>/</a:t>
            </a:r>
            <a:r>
              <a:rPr lang="it-IT" sz="1400" dirty="0" smtClean="0"/>
              <a:t>2</a:t>
            </a:r>
            <a:r>
              <a:rPr lang="it-IT" sz="1800" dirty="0"/>
              <a:t/>
            </a:r>
            <a:br>
              <a:rPr lang="it-IT" sz="1800" dirty="0"/>
            </a:br>
            <a:endParaRPr lang="it-IT" dirty="0"/>
          </a:p>
        </p:txBody>
      </p:sp>
      <p:sp>
        <p:nvSpPr>
          <p:cNvPr id="3" name="Segnaposto contenuto 2"/>
          <p:cNvSpPr>
            <a:spLocks noGrp="1"/>
          </p:cNvSpPr>
          <p:nvPr>
            <p:ph idx="1"/>
          </p:nvPr>
        </p:nvSpPr>
        <p:spPr>
          <a:xfrm>
            <a:off x="96516" y="980728"/>
            <a:ext cx="9036496" cy="5544616"/>
          </a:xfrm>
        </p:spPr>
        <p:txBody>
          <a:bodyPr/>
          <a:lstStyle/>
          <a:p>
            <a:pPr marL="0" indent="0">
              <a:buNone/>
            </a:pPr>
            <a:r>
              <a:rPr lang="it-IT" sz="1050" dirty="0" smtClean="0"/>
              <a:t>Si  </a:t>
            </a:r>
            <a:r>
              <a:rPr lang="it-IT" sz="1050" dirty="0"/>
              <a:t>evidenzia al riguardo che una specifica disposizione in tema di piani di  sicurezza, analoga a quella prevista </a:t>
            </a:r>
            <a:r>
              <a:rPr lang="it-IT" sz="1050" dirty="0">
                <a:hlinkClick r:id="rId4"/>
              </a:rPr>
              <a:t>dall’art. 131 del d.lgs. 163/2006</a:t>
            </a:r>
            <a:r>
              <a:rPr lang="it-IT" sz="1050" dirty="0"/>
              <a:t>, non è  attualmente contemplata nel </a:t>
            </a:r>
            <a:r>
              <a:rPr lang="it-IT" sz="1050" dirty="0">
                <a:hlinkClick r:id="rId3"/>
              </a:rPr>
              <a:t>d.lgs. 50/2016</a:t>
            </a:r>
            <a:r>
              <a:rPr lang="it-IT" sz="1050" dirty="0"/>
              <a:t>.</a:t>
            </a:r>
          </a:p>
          <a:p>
            <a:pPr marL="0" indent="0">
              <a:buNone/>
            </a:pPr>
            <a:r>
              <a:rPr lang="it-IT" sz="1050" dirty="0"/>
              <a:t>Il  nuovo Codice richiama, tuttavia, tali piani in diverse disposizioni, tra le  quali, in particolare, l’art. 23, comma 11, prescrive che gli oneri inerenti  alla progettazione, alla direzione dei lavori, alla vigilanza, ai collaudi,  agli studi e alle ricerche connessi, alla redazione  dei piani di sicurezza e di coordinamento, quando previsti ai sensi del </a:t>
            </a:r>
            <a:r>
              <a:rPr lang="it-IT" sz="1050" dirty="0">
                <a:hlinkClick r:id="rId5"/>
              </a:rPr>
              <a:t>decreto legislativo 9 aprile 2008, n. 81</a:t>
            </a:r>
            <a:r>
              <a:rPr lang="it-IT" sz="1050" dirty="0"/>
              <a:t>,  alle prestazioni professionali e specialistiche, necessari per la redazione di  un progetto esecutivo completo in ogni dettaglio, possono essere fatti gravare  sulle disponibilità finanziarie della stazione appaltante cui accede la  progettazione medesima; analoga previsione è contenuta nell’art. 113, co. 1. L’art. 97, del Codice, in tema di anomalia  dell’offerta, specifica al  comma 6 che non sono ammesse  giustificazioni in relazione a trattamenti salariali minimi inderogabili  stabiliti dalla legge o da fonti autorizzate dalla legge, né in relazione agli  oneri di sicurezza di cui al piano di sicurezza e coordinamento previsto </a:t>
            </a:r>
            <a:r>
              <a:rPr lang="it-IT" sz="1050" dirty="0">
                <a:hlinkClick r:id="rId6"/>
              </a:rPr>
              <a:t>dall’articolo 100 del  decreto legislativo 9 aprile 2008, n. 81 </a:t>
            </a:r>
            <a:r>
              <a:rPr lang="it-IT" sz="1050" dirty="0"/>
              <a:t>(la stazione appaltante in ogni caso può valutare la  congruità di ogni offerta che, in base ad elementi specifici, appaia  anormalmente bassa). In tema di subappalto, l’art. 105 co. 17, dispone  altresì che «i piani di sicurezza di cui al </a:t>
            </a:r>
            <a:r>
              <a:rPr lang="it-IT" sz="1050" dirty="0">
                <a:hlinkClick r:id="rId5"/>
              </a:rPr>
              <a:t>decreto legislativo del 9 aprile  2008, n. 81 </a:t>
            </a:r>
            <a:r>
              <a:rPr lang="it-IT" sz="1050" dirty="0"/>
              <a:t>sono messi a disposizione delle autorità  competenti preposte alle verifiche ispettive di controllo dei cantieri.....Il  direttore tecnico di cantiere è responsabile del rispetto del piano da parte di  tutte le imprese impegnate nell’esecuzione dei lavori».</a:t>
            </a:r>
          </a:p>
          <a:p>
            <a:pPr marL="0" indent="0">
              <a:buNone/>
            </a:pPr>
            <a:r>
              <a:rPr lang="it-IT" sz="1050" dirty="0"/>
              <a:t>Dunque  il nuovo Codice pur non contemplando una specifica disposizione in ordine alla  redazione dei Piani di sicurezza, fa tuttavia riferimento agli stessi in alcune  previsioni normative, richiamando sul tema la disciplina contenuta nel </a:t>
            </a:r>
            <a:r>
              <a:rPr lang="it-IT" sz="1050" dirty="0">
                <a:hlinkClick r:id="rId5"/>
              </a:rPr>
              <a:t>d.lgs.  81/2008</a:t>
            </a:r>
            <a:r>
              <a:rPr lang="it-IT" sz="1050" dirty="0"/>
              <a:t>.</a:t>
            </a:r>
          </a:p>
          <a:p>
            <a:pPr marL="0" indent="0">
              <a:buNone/>
            </a:pPr>
            <a:r>
              <a:rPr lang="it-IT" sz="1050" dirty="0"/>
              <a:t>Si  sottolinea al riguardo che l’Allegato XV del </a:t>
            </a:r>
            <a:r>
              <a:rPr lang="it-IT" sz="1050" dirty="0">
                <a:hlinkClick r:id="rId5"/>
              </a:rPr>
              <a:t>d.lgs. 81/2008 </a:t>
            </a:r>
            <a:r>
              <a:rPr lang="it-IT" sz="1050" dirty="0"/>
              <a:t>indica i contenuti  del Piano di sicurezza e prevede espressamente, al punto 4.1.4., che i costi della sicurezza sono compresi nell’importo totale dei  lavori ed individuano la parte del costo dell’opera da non assoggettare a  ribasso nelle offerte delle imprese </a:t>
            </a:r>
            <a:r>
              <a:rPr lang="it-IT" sz="1050" dirty="0" err="1"/>
              <a:t>esecutrici.A</a:t>
            </a:r>
            <a:r>
              <a:rPr lang="it-IT" sz="1050" dirty="0"/>
              <a:t> sua volta l’art. 100 del predetto decreto legislativo  individua il contenuto del piano (con la stima dei costi della sicurezza quali  indicati nell’allegato XV), mentre l’art. 26, comma 6, stabilisce  che «nella predisposizione delle gare di  appalto e nella valutazione dell’anomalia delle offerte nelle procedure di  affidamento di appalti di lavori pubblici, di servizi e di forniture, gli enti  aggiudicatori sono tenuti a valutare che il valore economico sia adeguato e  sufficiente rispetto al costo del lavoro  e al costo relativo alla sicurezza, il quale deve essere specificamente  indicato e risultare congruo rispetto all’entità e alle caratteristiche dei  lavori, dei servizi o delle forniture».</a:t>
            </a:r>
          </a:p>
          <a:p>
            <a:pPr marL="0" indent="0">
              <a:buNone/>
            </a:pPr>
            <a:r>
              <a:rPr lang="it-IT" sz="1050" dirty="0"/>
              <a:t>Si ritiene quindi che l’obbligo per la SA di  indicare nei documenti di gara i costi della sicurezza, non soggetti a ribasso,  sia ancora sussistente in forza delle specifiche previsioni in materia dettate  dal citato </a:t>
            </a:r>
            <a:r>
              <a:rPr lang="it-IT" sz="1050" dirty="0">
                <a:hlinkClick r:id="rId5"/>
              </a:rPr>
              <a:t>d.lgs. 81/2008</a:t>
            </a:r>
            <a:r>
              <a:rPr lang="it-IT" sz="1050" dirty="0"/>
              <a:t>, cui rinvia il </a:t>
            </a:r>
            <a:r>
              <a:rPr lang="it-IT" sz="1050" dirty="0">
                <a:hlinkClick r:id="rId3"/>
              </a:rPr>
              <a:t>d.lgs. 50/2016</a:t>
            </a:r>
            <a:r>
              <a:rPr lang="it-IT" sz="1050" dirty="0"/>
              <a:t>. </a:t>
            </a:r>
          </a:p>
          <a:p>
            <a:pPr marL="0" indent="0">
              <a:buNone/>
            </a:pPr>
            <a:r>
              <a:rPr lang="it-IT" sz="1050" dirty="0"/>
              <a:t>Quanto sopra trova peraltro conferma nell’avviso  giurisprudenziale (</a:t>
            </a:r>
            <a:r>
              <a:rPr lang="it-IT" sz="1050" dirty="0" err="1"/>
              <a:t>ancorchè</a:t>
            </a:r>
            <a:r>
              <a:rPr lang="it-IT" sz="1050" dirty="0"/>
              <a:t> relativo al previgente assetto normativo) a tenore  del quale «a) le stazioni appaltanti, nella predisposizione  degli atti di gara per lavori e al fine della valutazione dell’anomalia delle  offerte, devono determinare il valore economico degli appalti includendovi  l’idonea stima di tutti i costi per la sicurezza con l’indicazione specifica di  quelli da interferenze; i concorrenti, a loro volta, devono indicare  nell’offerta economica sia i costi di sicurezza per le interferenze (quali predeterminati  dalla stazione appaltante) che i costi di sicurezza interni che essi  determinano in relazione alla propria organizzazione produttiva e al tipo di  offerta formulata» (</a:t>
            </a:r>
            <a:r>
              <a:rPr lang="it-IT" sz="1050" dirty="0" err="1"/>
              <a:t>Cons</a:t>
            </a:r>
            <a:r>
              <a:rPr lang="it-IT" sz="1050" dirty="0"/>
              <a:t>. di Stato Ad. </a:t>
            </a:r>
            <a:r>
              <a:rPr lang="it-IT" sz="1050" dirty="0" err="1"/>
              <a:t>Pl</a:t>
            </a:r>
            <a:r>
              <a:rPr lang="it-IT" sz="1050" dirty="0"/>
              <a:t>. n. 3/2015, richiamata anche in </a:t>
            </a:r>
            <a:r>
              <a:rPr lang="it-IT" sz="1050" dirty="0" err="1"/>
              <a:t>Cons</a:t>
            </a:r>
            <a:r>
              <a:rPr lang="it-IT" sz="1050" dirty="0"/>
              <a:t>.  St. Ad. </a:t>
            </a:r>
            <a:r>
              <a:rPr lang="it-IT" sz="1050" dirty="0" err="1"/>
              <a:t>Pl</a:t>
            </a:r>
            <a:r>
              <a:rPr lang="it-IT" sz="1050" dirty="0"/>
              <a:t>. n. 16/2016).</a:t>
            </a:r>
          </a:p>
          <a:p>
            <a:pPr marL="0" indent="0">
              <a:buNone/>
            </a:pPr>
            <a:r>
              <a:rPr lang="it-IT" sz="1050" b="1" dirty="0"/>
              <a:t>Alla  luce delle considerazioni che precedono, deve conclusivamente osservarsi che  pur in assenza nel </a:t>
            </a:r>
            <a:r>
              <a:rPr lang="it-IT" sz="1050" b="1" dirty="0">
                <a:hlinkClick r:id="rId3"/>
              </a:rPr>
              <a:t>d.lgs. 50/2016</a:t>
            </a:r>
            <a:r>
              <a:rPr lang="it-IT" sz="1050" b="1" dirty="0"/>
              <a:t>, di una specifica previsione in ordine ai  piani di sicurezza, analoga a quella precedentemente prevista dall’art. 131 del  Codice, sussista comunque l’obbligo per la stazione appaltante di evidenziare,  nei documenti di gara, i costi per i piani di sicurezza ed il costo del  personale, non soggetti a ribasso, quale obbligo discendente dalle previsioni  dettate dal d.lgs.</a:t>
            </a:r>
            <a:r>
              <a:rPr lang="it-IT" sz="1050" b="1" dirty="0">
                <a:hlinkClick r:id="rId5"/>
              </a:rPr>
              <a:t> 81/2008</a:t>
            </a:r>
            <a:r>
              <a:rPr lang="it-IT" sz="1050" b="1" dirty="0"/>
              <a:t>.</a:t>
            </a:r>
          </a:p>
          <a:p>
            <a:pPr marL="0" indent="0">
              <a:buNone/>
            </a:pPr>
            <a:r>
              <a:rPr lang="it-IT" sz="1050" dirty="0"/>
              <a:t>Il </a:t>
            </a:r>
            <a:r>
              <a:rPr lang="it-IT" sz="1050" dirty="0" smtClean="0"/>
              <a:t>Consiglio approva </a:t>
            </a:r>
            <a:r>
              <a:rPr lang="it-IT" sz="1050" dirty="0"/>
              <a:t>la presente  deliberazione</a:t>
            </a:r>
            <a:r>
              <a:rPr lang="it-IT" sz="1050" dirty="0" smtClean="0"/>
              <a:t>. Raffaele Cantone  Depositato  </a:t>
            </a:r>
            <a:r>
              <a:rPr lang="it-IT" sz="1050" dirty="0"/>
              <a:t>presso la Segreteria del Consiglio in data 10 novembre </a:t>
            </a:r>
            <a:r>
              <a:rPr lang="it-IT" sz="1050" dirty="0" smtClean="0"/>
              <a:t>2016 </a:t>
            </a:r>
            <a:endParaRPr lang="it-IT" sz="1050" dirty="0"/>
          </a:p>
          <a:p>
            <a:pPr marL="0" indent="0">
              <a:buNone/>
            </a:pPr>
            <a:r>
              <a:rPr lang="it-IT" sz="1050" dirty="0"/>
              <a:t>Il Segretario, Maria Esposito</a:t>
            </a:r>
          </a:p>
        </p:txBody>
      </p:sp>
    </p:spTree>
    <p:extLst>
      <p:ext uri="{BB962C8B-B14F-4D97-AF65-F5344CB8AC3E}">
        <p14:creationId xmlns="" xmlns:p14="http://schemas.microsoft.com/office/powerpoint/2010/main" val="6885727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8500" y="730250"/>
            <a:ext cx="7747000" cy="40669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737" y="4653136"/>
            <a:ext cx="8831263" cy="1951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Connettore 4 2"/>
          <p:cNvCxnSpPr/>
          <p:nvPr/>
        </p:nvCxnSpPr>
        <p:spPr>
          <a:xfrm>
            <a:off x="108323" y="3789040"/>
            <a:ext cx="914400" cy="914400"/>
          </a:xfrm>
          <a:prstGeom prst="bentConnector3">
            <a:avLst>
              <a:gd name="adj1" fmla="val 4166"/>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4374232" y="44625"/>
            <a:ext cx="4302224" cy="1200329"/>
          </a:xfrm>
          <a:prstGeom prst="rect">
            <a:avLst/>
          </a:prstGeom>
        </p:spPr>
        <p:txBody>
          <a:bodyPr wrap="square">
            <a:spAutoFit/>
          </a:bodyPr>
          <a:lstStyle/>
          <a:p>
            <a:r>
              <a:rPr lang="it-IT" dirty="0"/>
              <a:t>OPERE PUBBLICHE</a:t>
            </a:r>
          </a:p>
          <a:p>
            <a:r>
              <a:rPr lang="it-IT" dirty="0"/>
              <a:t>Criticità Codice appalti rimesse alla Corte di Giustizia Europea: il punto dell’ANCE</a:t>
            </a:r>
          </a:p>
          <a:p>
            <a:r>
              <a:rPr lang="it-IT" dirty="0"/>
              <a:t>16 Marzo 2018 </a:t>
            </a:r>
          </a:p>
        </p:txBody>
      </p:sp>
    </p:spTree>
    <p:extLst>
      <p:ext uri="{BB962C8B-B14F-4D97-AF65-F5344CB8AC3E}">
        <p14:creationId xmlns="" xmlns:p14="http://schemas.microsoft.com/office/powerpoint/2010/main" val="3263930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2413" y="333375"/>
            <a:ext cx="9659938" cy="1619250"/>
          </a:xfrm>
        </p:spPr>
        <p:txBody>
          <a:bodyPr/>
          <a:lstStyle/>
          <a:p>
            <a:pPr eaLnBrk="1" hangingPunct="1"/>
            <a:r>
              <a:rPr lang="it-IT" sz="2400" smtClean="0">
                <a:solidFill>
                  <a:srgbClr val="FF9900"/>
                </a:solidFill>
              </a:rPr>
              <a:t/>
            </a:r>
            <a:br>
              <a:rPr lang="it-IT" sz="2400" smtClean="0">
                <a:solidFill>
                  <a:srgbClr val="FF9900"/>
                </a:solidFill>
              </a:rPr>
            </a:br>
            <a:r>
              <a:rPr lang="it-IT" sz="2400" smtClean="0">
                <a:solidFill>
                  <a:srgbClr val="FF9900"/>
                </a:solidFill>
              </a:rPr>
              <a:t/>
            </a:r>
            <a:br>
              <a:rPr lang="it-IT" sz="2400" smtClean="0">
                <a:solidFill>
                  <a:srgbClr val="FF9900"/>
                </a:solidFill>
              </a:rPr>
            </a:br>
            <a:endParaRPr lang="it-IT" sz="3600" smtClean="0">
              <a:solidFill>
                <a:srgbClr val="FF9900"/>
              </a:solidFill>
            </a:endParaRPr>
          </a:p>
        </p:txBody>
      </p:sp>
      <p:sp>
        <p:nvSpPr>
          <p:cNvPr id="48131" name="Rectangle 3"/>
          <p:cNvSpPr>
            <a:spLocks noGrp="1" noChangeArrowheads="1"/>
          </p:cNvSpPr>
          <p:nvPr>
            <p:ph type="body" sz="half" idx="1"/>
          </p:nvPr>
        </p:nvSpPr>
        <p:spPr>
          <a:xfrm>
            <a:off x="250825" y="1412875"/>
            <a:ext cx="2560638" cy="4533900"/>
          </a:xfrm>
        </p:spPr>
        <p:txBody>
          <a:bodyPr/>
          <a:lstStyle/>
          <a:p>
            <a:pPr algn="ctr" eaLnBrk="1" hangingPunct="1">
              <a:buFontTx/>
              <a:buNone/>
            </a:pPr>
            <a:endParaRPr lang="it-IT" sz="1800" b="1" smtClean="0">
              <a:latin typeface="Arial Black" pitchFamily="34" charset="0"/>
            </a:endParaRPr>
          </a:p>
          <a:p>
            <a:pPr algn="ctr" eaLnBrk="1" hangingPunct="1">
              <a:buFontTx/>
              <a:buNone/>
            </a:pPr>
            <a:endParaRPr lang="it-IT" sz="2800" b="1" smtClean="0">
              <a:solidFill>
                <a:srgbClr val="FFFF99"/>
              </a:solidFill>
            </a:endParaRPr>
          </a:p>
          <a:p>
            <a:pPr algn="ctr" eaLnBrk="1" hangingPunct="1">
              <a:buFontTx/>
              <a:buNone/>
            </a:pPr>
            <a:endParaRPr lang="it-IT" sz="2000" b="1" smtClean="0">
              <a:latin typeface="Palatino Linotype" pitchFamily="18" charset="0"/>
            </a:endParaRPr>
          </a:p>
          <a:p>
            <a:pPr algn="ctr" eaLnBrk="1" hangingPunct="1">
              <a:buFontTx/>
              <a:buNone/>
            </a:pPr>
            <a:endParaRPr lang="it-IT" sz="2000" b="1" smtClean="0">
              <a:latin typeface="Palatino Linotype" pitchFamily="18" charset="0"/>
            </a:endParaRPr>
          </a:p>
          <a:p>
            <a:pPr algn="ctr" eaLnBrk="1" hangingPunct="1">
              <a:buFontTx/>
              <a:buNone/>
            </a:pPr>
            <a:endParaRPr lang="it-IT" sz="2000" b="1" smtClean="0">
              <a:latin typeface="Palatino Linotype" pitchFamily="18" charset="0"/>
            </a:endParaRPr>
          </a:p>
          <a:p>
            <a:pPr algn="ctr" eaLnBrk="1" hangingPunct="1">
              <a:buFontTx/>
              <a:buNone/>
            </a:pPr>
            <a:endParaRPr lang="it-IT" sz="2000" b="1" smtClean="0">
              <a:latin typeface="Palatino Linotype" pitchFamily="18" charset="0"/>
            </a:endParaRPr>
          </a:p>
          <a:p>
            <a:pPr algn="ctr" eaLnBrk="1" hangingPunct="1">
              <a:buFontTx/>
              <a:buNone/>
            </a:pPr>
            <a:endParaRPr lang="it-IT" sz="2000" b="1" smtClean="0">
              <a:latin typeface="Palatino Linotype" pitchFamily="18" charset="0"/>
            </a:endParaRPr>
          </a:p>
          <a:p>
            <a:pPr algn="ctr" eaLnBrk="1" hangingPunct="1">
              <a:buFontTx/>
              <a:buNone/>
            </a:pPr>
            <a:endParaRPr lang="it-IT" sz="2000" b="1" i="1" smtClean="0">
              <a:solidFill>
                <a:srgbClr val="FFFF00"/>
              </a:solidFill>
            </a:endParaRPr>
          </a:p>
          <a:p>
            <a:pPr algn="ctr" eaLnBrk="1" hangingPunct="1">
              <a:buFontTx/>
              <a:buNone/>
            </a:pPr>
            <a:endParaRPr lang="it-IT" sz="2000" b="1" i="1" smtClean="0">
              <a:solidFill>
                <a:srgbClr val="FFFF00"/>
              </a:solidFill>
            </a:endParaRPr>
          </a:p>
        </p:txBody>
      </p:sp>
      <p:graphicFrame>
        <p:nvGraphicFramePr>
          <p:cNvPr id="2" name="Diagramma 1"/>
          <p:cNvGraphicFramePr/>
          <p:nvPr/>
        </p:nvGraphicFramePr>
        <p:xfrm>
          <a:off x="0" y="1484313"/>
          <a:ext cx="9144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10236407"/>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39750" y="3213100"/>
            <a:ext cx="8229600" cy="2365375"/>
          </a:xfrm>
        </p:spPr>
        <p:txBody>
          <a:bodyPr/>
          <a:lstStyle/>
          <a:p>
            <a:pPr algn="ctr" eaLnBrk="1" hangingPunct="1">
              <a:buFontTx/>
              <a:buNone/>
            </a:pPr>
            <a:r>
              <a:rPr lang="it-IT" smtClean="0"/>
              <a:t>	</a:t>
            </a:r>
          </a:p>
        </p:txBody>
      </p:sp>
      <p:sp>
        <p:nvSpPr>
          <p:cNvPr id="51203" name="Text Box 3"/>
          <p:cNvSpPr txBox="1">
            <a:spLocks noChangeArrowheads="1"/>
          </p:cNvSpPr>
          <p:nvPr/>
        </p:nvSpPr>
        <p:spPr bwMode="auto">
          <a:xfrm>
            <a:off x="0" y="0"/>
            <a:ext cx="9144000" cy="1474788"/>
          </a:xfrm>
          <a:prstGeom prst="rect">
            <a:avLst/>
          </a:prstGeom>
          <a:solidFill>
            <a:srgbClr val="E5190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it-IT" sz="3600" b="1">
                <a:solidFill>
                  <a:srgbClr val="E3E305"/>
                </a:solidFill>
                <a:effectLst>
                  <a:outerShdw blurRad="38100" dist="38100" dir="2700000" algn="tl">
                    <a:srgbClr val="000000"/>
                  </a:outerShdw>
                </a:effectLst>
              </a:rPr>
              <a:t>MINISTERO DEL LAVORO </a:t>
            </a:r>
          </a:p>
          <a:p>
            <a:pPr algn="ctr" eaLnBrk="0" fontAlgn="base" hangingPunct="0">
              <a:spcBef>
                <a:spcPct val="50000"/>
              </a:spcBef>
              <a:spcAft>
                <a:spcPct val="0"/>
              </a:spcAft>
              <a:defRPr/>
            </a:pPr>
            <a:r>
              <a:rPr lang="it-IT" sz="3600" b="1">
                <a:solidFill>
                  <a:srgbClr val="E3E305"/>
                </a:solidFill>
                <a:effectLst>
                  <a:outerShdw blurRad="38100" dist="38100" dir="2700000" algn="tl">
                    <a:srgbClr val="000000"/>
                  </a:outerShdw>
                </a:effectLst>
              </a:rPr>
              <a:t>INTERPELLO 22 OTTOBRE 2009 N. 76</a:t>
            </a:r>
          </a:p>
        </p:txBody>
      </p:sp>
      <p:sp>
        <p:nvSpPr>
          <p:cNvPr id="50180" name="Text Box 4"/>
          <p:cNvSpPr txBox="1">
            <a:spLocks noChangeArrowheads="1"/>
          </p:cNvSpPr>
          <p:nvPr/>
        </p:nvSpPr>
        <p:spPr bwMode="auto">
          <a:xfrm>
            <a:off x="468313" y="2492375"/>
            <a:ext cx="8424862" cy="372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it-IT" sz="2800" smtClean="0">
                <a:solidFill>
                  <a:srgbClr val="000000"/>
                </a:solidFill>
              </a:rPr>
              <a:t>Confindustria interroga il Ministero del Lavoro. </a:t>
            </a:r>
          </a:p>
          <a:p>
            <a:pPr algn="just" fontAlgn="base">
              <a:spcBef>
                <a:spcPct val="50000"/>
              </a:spcBef>
              <a:spcAft>
                <a:spcPct val="0"/>
              </a:spcAft>
            </a:pPr>
            <a:r>
              <a:rPr lang="it-IT" sz="2800" smtClean="0">
                <a:solidFill>
                  <a:srgbClr val="000099"/>
                </a:solidFill>
                <a:latin typeface="Palatino Linotype" pitchFamily="18" charset="0"/>
              </a:rPr>
              <a:t>E’  possibile che un’impresa affidi in subappalto l’esecuzione di una fase specifica di un’attività appartenente al proprio ciclo produttivo, mettendone a disposizione (ad es. in comodato, noleggio, uso) dei lavoratori dipendenti dell’impresa subappaltatrice le dotazioni anche individuali, esistenti in cantiere.</a:t>
            </a:r>
          </a:p>
        </p:txBody>
      </p:sp>
    </p:spTree>
    <p:extLst>
      <p:ext uri="{BB962C8B-B14F-4D97-AF65-F5344CB8AC3E}">
        <p14:creationId xmlns="" xmlns:p14="http://schemas.microsoft.com/office/powerpoint/2010/main" val="31146053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260350"/>
            <a:ext cx="8820150" cy="1143000"/>
          </a:xfrm>
          <a:solidFill>
            <a:srgbClr val="F8F325"/>
          </a:solidFill>
        </p:spPr>
        <p:txBody>
          <a:bodyPr/>
          <a:lstStyle/>
          <a:p>
            <a:pPr eaLnBrk="1" hangingPunct="1">
              <a:defRPr/>
            </a:pPr>
            <a:r>
              <a:rPr lang="it-IT" sz="4000" b="1" smtClean="0">
                <a:solidFill>
                  <a:srgbClr val="000099"/>
                </a:solidFill>
                <a:effectLst>
                  <a:outerShdw blurRad="38100" dist="38100" dir="2700000" algn="tl">
                    <a:srgbClr val="000000"/>
                  </a:outerShdw>
                </a:effectLst>
                <a:latin typeface="Lucida Sans Unicode" pitchFamily="34" charset="0"/>
              </a:rPr>
              <a:t>Cosa risponde il  MINISTERO</a:t>
            </a:r>
          </a:p>
        </p:txBody>
      </p:sp>
      <p:sp>
        <p:nvSpPr>
          <p:cNvPr id="51203" name="Rectangle 3"/>
          <p:cNvSpPr>
            <a:spLocks noGrp="1" noChangeArrowheads="1"/>
          </p:cNvSpPr>
          <p:nvPr>
            <p:ph type="body" idx="1"/>
          </p:nvPr>
        </p:nvSpPr>
        <p:spPr>
          <a:xfrm>
            <a:off x="468313" y="1484313"/>
            <a:ext cx="8280400" cy="4968875"/>
          </a:xfrm>
        </p:spPr>
        <p:txBody>
          <a:bodyPr/>
          <a:lstStyle/>
          <a:p>
            <a:pPr algn="just" eaLnBrk="1" hangingPunct="1">
              <a:buFontTx/>
              <a:buNone/>
            </a:pPr>
            <a:r>
              <a:rPr lang="it-IT" dirty="0" smtClean="0"/>
              <a:t>	</a:t>
            </a:r>
            <a:r>
              <a:rPr lang="it-IT" sz="2800" dirty="0" smtClean="0"/>
              <a:t>Con l’intervenuta abrogazione della </a:t>
            </a:r>
            <a:r>
              <a:rPr lang="it-IT" sz="2800" dirty="0" smtClean="0">
                <a:hlinkClick r:id="rId2"/>
              </a:rPr>
              <a:t>legge           n. 1369/60 </a:t>
            </a:r>
            <a:r>
              <a:rPr lang="it-IT" sz="2800" dirty="0" smtClean="0"/>
              <a:t>(intermediazione manodopera)               non si presume più </a:t>
            </a:r>
          </a:p>
          <a:p>
            <a:pPr algn="just" eaLnBrk="1" hangingPunct="1">
              <a:buFontTx/>
              <a:buNone/>
            </a:pPr>
            <a:r>
              <a:rPr lang="it-IT" sz="2800" dirty="0" smtClean="0"/>
              <a:t>   </a:t>
            </a:r>
            <a:r>
              <a:rPr lang="it-IT" sz="2800" dirty="0" smtClean="0">
                <a:solidFill>
                  <a:srgbClr val="000099"/>
                </a:solidFill>
              </a:rPr>
              <a:t>automaticamente che l’appalto </a:t>
            </a:r>
          </a:p>
          <a:p>
            <a:pPr algn="just" eaLnBrk="1" hangingPunct="1">
              <a:buFontTx/>
              <a:buNone/>
            </a:pPr>
            <a:r>
              <a:rPr lang="it-IT" sz="2800" dirty="0" smtClean="0">
                <a:solidFill>
                  <a:srgbClr val="000099"/>
                </a:solidFill>
              </a:rPr>
              <a:t>   è illecito solo per il fatto</a:t>
            </a:r>
          </a:p>
          <a:p>
            <a:pPr algn="just" eaLnBrk="1" hangingPunct="1">
              <a:buFontTx/>
              <a:buNone/>
            </a:pPr>
            <a:r>
              <a:rPr lang="it-IT" sz="2800" dirty="0" smtClean="0">
                <a:solidFill>
                  <a:srgbClr val="000099"/>
                </a:solidFill>
              </a:rPr>
              <a:t>   che all’appaltatore/subappaltatore</a:t>
            </a:r>
          </a:p>
          <a:p>
            <a:pPr algn="just" eaLnBrk="1" hangingPunct="1">
              <a:buFontTx/>
              <a:buNone/>
            </a:pPr>
            <a:r>
              <a:rPr lang="it-IT" sz="2800" dirty="0" smtClean="0">
                <a:solidFill>
                  <a:srgbClr val="000099"/>
                </a:solidFill>
              </a:rPr>
              <a:t>  vengono messe a disposizione</a:t>
            </a:r>
          </a:p>
          <a:p>
            <a:pPr algn="just" eaLnBrk="1" hangingPunct="1">
              <a:buFontTx/>
              <a:buNone/>
            </a:pPr>
            <a:r>
              <a:rPr lang="it-IT" sz="2800" dirty="0" smtClean="0">
                <a:solidFill>
                  <a:srgbClr val="000099"/>
                </a:solidFill>
              </a:rPr>
              <a:t>   le attrezzature necessarie per l’esecuzione dell’opera.</a:t>
            </a:r>
          </a:p>
        </p:txBody>
      </p:sp>
    </p:spTree>
    <p:extLst>
      <p:ext uri="{BB962C8B-B14F-4D97-AF65-F5344CB8AC3E}">
        <p14:creationId xmlns="" xmlns:p14="http://schemas.microsoft.com/office/powerpoint/2010/main" val="41117305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rgbClr val="E3E305"/>
          </a:solidFill>
        </p:spPr>
        <p:txBody>
          <a:bodyPr/>
          <a:lstStyle/>
          <a:p>
            <a:pPr eaLnBrk="1" hangingPunct="1">
              <a:defRPr/>
            </a:pPr>
            <a:r>
              <a:rPr lang="it-IT" b="1" smtClean="0">
                <a:solidFill>
                  <a:srgbClr val="000099"/>
                </a:solidFill>
                <a:effectLst>
                  <a:outerShdw blurRad="38100" dist="38100" dir="2700000" algn="tl">
                    <a:srgbClr val="000000"/>
                  </a:outerShdw>
                </a:effectLst>
                <a:latin typeface="Lucida Sans Unicode" pitchFamily="34" charset="0"/>
              </a:rPr>
              <a:t>Cosa risponde il  MINISTERO</a:t>
            </a:r>
            <a:endParaRPr lang="it-IT" b="1" smtClean="0">
              <a:solidFill>
                <a:srgbClr val="E51903"/>
              </a:solidFill>
              <a:effectLst>
                <a:outerShdw blurRad="38100" dist="38100" dir="2700000" algn="tl">
                  <a:srgbClr val="000000"/>
                </a:outerShdw>
              </a:effectLst>
            </a:endParaRPr>
          </a:p>
        </p:txBody>
      </p:sp>
      <p:sp>
        <p:nvSpPr>
          <p:cNvPr id="53251" name="Rectangle 3"/>
          <p:cNvSpPr>
            <a:spLocks noGrp="1" noChangeArrowheads="1"/>
          </p:cNvSpPr>
          <p:nvPr>
            <p:ph type="body" idx="1"/>
          </p:nvPr>
        </p:nvSpPr>
        <p:spPr/>
        <p:txBody>
          <a:bodyPr/>
          <a:lstStyle/>
          <a:p>
            <a:pPr algn="just" eaLnBrk="1" hangingPunct="1">
              <a:buFontTx/>
              <a:buNone/>
              <a:defRPr/>
            </a:pPr>
            <a:r>
              <a:rPr lang="it-IT" smtClean="0"/>
              <a:t>	</a:t>
            </a:r>
            <a:r>
              <a:rPr lang="it-IT" sz="2800" smtClean="0"/>
              <a:t>Tuttavia l’appalto </a:t>
            </a:r>
          </a:p>
          <a:p>
            <a:pPr algn="just" eaLnBrk="1" hangingPunct="1">
              <a:buFontTx/>
              <a:buNone/>
              <a:defRPr/>
            </a:pPr>
            <a:r>
              <a:rPr lang="it-IT" sz="2800" smtClean="0"/>
              <a:t>  continua ad essere considerato illecito quando il </a:t>
            </a:r>
          </a:p>
          <a:p>
            <a:pPr algn="just" eaLnBrk="1" hangingPunct="1">
              <a:buFontTx/>
              <a:buNone/>
              <a:defRPr/>
            </a:pPr>
            <a:r>
              <a:rPr lang="it-IT" sz="2800" smtClean="0"/>
              <a:t>	</a:t>
            </a:r>
            <a:r>
              <a:rPr lang="it-IT" sz="2800" smtClean="0">
                <a:solidFill>
                  <a:srgbClr val="E51903"/>
                </a:solidFill>
                <a:effectLst>
                  <a:outerShdw blurRad="38100" dist="38100" dir="2700000" algn="tl">
                    <a:srgbClr val="C0C0C0"/>
                  </a:outerShdw>
                </a:effectLst>
              </a:rPr>
              <a:t>CONTRIBUTO ORGANIZZATIVO </a:t>
            </a:r>
          </a:p>
          <a:p>
            <a:pPr algn="just" eaLnBrk="1" hangingPunct="1">
              <a:buFontTx/>
              <a:buNone/>
              <a:defRPr/>
            </a:pPr>
            <a:r>
              <a:rPr lang="it-IT" sz="2800" smtClean="0">
                <a:solidFill>
                  <a:srgbClr val="E51903"/>
                </a:solidFill>
              </a:rPr>
              <a:t>	</a:t>
            </a:r>
            <a:r>
              <a:rPr lang="it-IT" sz="2800" smtClean="0"/>
              <a:t>dell’appaltatore è assolutamente marginale        o insignificante </a:t>
            </a:r>
          </a:p>
          <a:p>
            <a:pPr algn="just" eaLnBrk="1" hangingPunct="1">
              <a:buFontTx/>
              <a:buNone/>
              <a:defRPr/>
            </a:pPr>
            <a:r>
              <a:rPr lang="it-IT" sz="2800" smtClean="0"/>
              <a:t>    rispetto all’apporto dell’appaltante.</a:t>
            </a:r>
            <a:endParaRPr lang="it-IT" sz="2800" smtClean="0">
              <a:solidFill>
                <a:srgbClr val="E51903"/>
              </a:solidFill>
            </a:endParaRPr>
          </a:p>
        </p:txBody>
      </p:sp>
    </p:spTree>
    <p:extLst>
      <p:ext uri="{BB962C8B-B14F-4D97-AF65-F5344CB8AC3E}">
        <p14:creationId xmlns="" xmlns:p14="http://schemas.microsoft.com/office/powerpoint/2010/main" val="8800117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it-IT" b="1" smtClean="0">
                <a:solidFill>
                  <a:srgbClr val="E51903"/>
                </a:solidFill>
                <a:effectLst>
                  <a:outerShdw blurRad="38100" dist="38100" dir="2700000" algn="tl">
                    <a:srgbClr val="C0C0C0"/>
                  </a:outerShdw>
                </a:effectLst>
              </a:rPr>
              <a:t>CONTINUA…</a:t>
            </a:r>
          </a:p>
        </p:txBody>
      </p:sp>
      <p:sp>
        <p:nvSpPr>
          <p:cNvPr id="54275" name="Rectangle 3"/>
          <p:cNvSpPr>
            <a:spLocks noGrp="1" noChangeArrowheads="1"/>
          </p:cNvSpPr>
          <p:nvPr>
            <p:ph type="body" idx="1"/>
          </p:nvPr>
        </p:nvSpPr>
        <p:spPr/>
        <p:txBody>
          <a:bodyPr/>
          <a:lstStyle/>
          <a:p>
            <a:pPr algn="just" eaLnBrk="1" hangingPunct="1">
              <a:buFontTx/>
              <a:buNone/>
              <a:defRPr/>
            </a:pPr>
            <a:r>
              <a:rPr lang="it-IT" smtClean="0"/>
              <a:t>	</a:t>
            </a:r>
            <a:r>
              <a:rPr lang="it-IT" sz="2800" smtClean="0"/>
              <a:t>Quindi, per eliminare ogni dubbio sull’appalto illecito di manodopera, è necessario che l’impresa incaricata disponga di una struttura imprenditoriale adeguata rispetto al lavoro da svolgere.</a:t>
            </a:r>
          </a:p>
          <a:p>
            <a:pPr algn="just" eaLnBrk="1" hangingPunct="1">
              <a:buFontTx/>
              <a:buNone/>
              <a:defRPr/>
            </a:pPr>
            <a:r>
              <a:rPr lang="it-IT" sz="2800" smtClean="0"/>
              <a:t>	In sostanza l’imprenditore/subappaltatore non può stare al di sotto di una certa soglia, definita</a:t>
            </a:r>
          </a:p>
          <a:p>
            <a:pPr algn="ctr" eaLnBrk="1" hangingPunct="1">
              <a:buFontTx/>
              <a:buNone/>
              <a:defRPr/>
            </a:pPr>
            <a:r>
              <a:rPr lang="it-IT" sz="2800" smtClean="0"/>
              <a:t>	</a:t>
            </a:r>
            <a:r>
              <a:rPr lang="it-IT" sz="2800" b="1" smtClean="0">
                <a:solidFill>
                  <a:srgbClr val="E51903"/>
                </a:solidFill>
                <a:effectLst>
                  <a:outerShdw blurRad="38100" dist="38100" dir="2700000" algn="tl">
                    <a:srgbClr val="C0C0C0"/>
                  </a:outerShdw>
                </a:effectLst>
              </a:rPr>
              <a:t>SOGLIA MINIMA DI IMPRENDITORIALITA’</a:t>
            </a:r>
            <a:r>
              <a:rPr lang="it-IT" sz="2800" smtClean="0">
                <a:effectLst>
                  <a:outerShdw blurRad="38100" dist="38100" dir="2700000" algn="tl">
                    <a:srgbClr val="C0C0C0"/>
                  </a:outerShdw>
                </a:effectLst>
              </a:rPr>
              <a:t>.</a:t>
            </a:r>
          </a:p>
        </p:txBody>
      </p:sp>
    </p:spTree>
    <p:extLst>
      <p:ext uri="{BB962C8B-B14F-4D97-AF65-F5344CB8AC3E}">
        <p14:creationId xmlns="" xmlns:p14="http://schemas.microsoft.com/office/powerpoint/2010/main" val="415868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258888" y="1052513"/>
            <a:ext cx="7885112" cy="100806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it-IT" sz="3200" b="1">
                <a:solidFill>
                  <a:srgbClr val="3333CC"/>
                </a:solidFill>
                <a:effectLst>
                  <a:outerShdw blurRad="38100" dist="38100" dir="2700000" algn="tl">
                    <a:srgbClr val="000000"/>
                  </a:outerShdw>
                </a:effectLst>
                <a:latin typeface="Arial" pitchFamily="34" charset="0"/>
              </a:rPr>
              <a:t>ora…nel Testo Unico e nel correttivo</a:t>
            </a:r>
          </a:p>
        </p:txBody>
      </p:sp>
      <p:sp>
        <p:nvSpPr>
          <p:cNvPr id="49155" name="Rectangle 14"/>
          <p:cNvSpPr>
            <a:spLocks noGrp="1" noChangeArrowheads="1"/>
          </p:cNvSpPr>
          <p:nvPr>
            <p:ph type="title" idx="4294967295"/>
          </p:nvPr>
        </p:nvSpPr>
        <p:spPr>
          <a:xfrm>
            <a:off x="1258888" y="0"/>
            <a:ext cx="7885112" cy="1042988"/>
          </a:xfrm>
          <a:solidFill>
            <a:srgbClr val="006633"/>
          </a:solidFill>
          <a:ln>
            <a:pattFill prst="dashHorz">
              <a:fgClr>
                <a:schemeClr val="tx1"/>
              </a:fgClr>
              <a:bgClr>
                <a:srgbClr val="FFFFFF"/>
              </a:bgClr>
            </a:pattFill>
            <a:miter lim="800000"/>
            <a:headEnd/>
            <a:tailEnd/>
          </a:ln>
        </p:spPr>
        <p:txBody>
          <a:bodyPr/>
          <a:lstStyle/>
          <a:p>
            <a:r>
              <a:rPr lang="it-IT" dirty="0" smtClean="0">
                <a:solidFill>
                  <a:srgbClr val="FFFF00"/>
                </a:solidFill>
              </a:rPr>
              <a:t> </a:t>
            </a:r>
            <a:r>
              <a:rPr lang="it-IT" sz="2400" dirty="0" smtClean="0">
                <a:solidFill>
                  <a:srgbClr val="FFFF00"/>
                </a:solidFill>
              </a:rPr>
              <a:t>nel  </a:t>
            </a:r>
            <a:r>
              <a:rPr lang="it-IT" sz="2000" dirty="0" smtClean="0">
                <a:solidFill>
                  <a:srgbClr val="FFFF00"/>
                </a:solidFill>
                <a:hlinkClick r:id="rId3"/>
              </a:rPr>
              <a:t>d. </a:t>
            </a:r>
            <a:r>
              <a:rPr lang="it-IT" sz="2000" dirty="0" err="1" smtClean="0">
                <a:solidFill>
                  <a:srgbClr val="FFFF00"/>
                </a:solidFill>
                <a:hlinkClick r:id="rId3"/>
              </a:rPr>
              <a:t>lgs</a:t>
            </a:r>
            <a:r>
              <a:rPr lang="it-IT" sz="2400" dirty="0" smtClean="0">
                <a:solidFill>
                  <a:srgbClr val="FFFF00"/>
                </a:solidFill>
                <a:hlinkClick r:id="rId3"/>
              </a:rPr>
              <a:t> </a:t>
            </a:r>
            <a:r>
              <a:rPr lang="it-IT" sz="3200" dirty="0" smtClean="0">
                <a:solidFill>
                  <a:srgbClr val="FFFF00"/>
                </a:solidFill>
                <a:hlinkClick r:id="rId3"/>
              </a:rPr>
              <a:t>626/94</a:t>
            </a:r>
            <a:r>
              <a:rPr lang="it-IT" sz="3600" dirty="0" smtClean="0">
                <a:solidFill>
                  <a:srgbClr val="FFFF00"/>
                </a:solidFill>
                <a:hlinkClick r:id="rId3"/>
              </a:rPr>
              <a:t> </a:t>
            </a:r>
            <a:r>
              <a:rPr lang="it-IT" sz="2400" dirty="0" smtClean="0">
                <a:solidFill>
                  <a:srgbClr val="FFFF00"/>
                </a:solidFill>
                <a:hlinkClick r:id="rId3"/>
              </a:rPr>
              <a:t>art.7</a:t>
            </a:r>
            <a:r>
              <a:rPr lang="it-IT" sz="2000" dirty="0" smtClean="0">
                <a:solidFill>
                  <a:srgbClr val="FFFF00"/>
                </a:solidFill>
                <a:hlinkClick r:id="rId3"/>
              </a:rPr>
              <a:t>(Contratto </a:t>
            </a:r>
            <a:r>
              <a:rPr lang="it-IT" sz="2000" dirty="0" smtClean="0">
                <a:solidFill>
                  <a:srgbClr val="FFFF00"/>
                </a:solidFill>
              </a:rPr>
              <a:t>d’appalto o contratto d’opera)</a:t>
            </a:r>
            <a:endParaRPr lang="it-IT" sz="3600" dirty="0" smtClean="0">
              <a:solidFill>
                <a:srgbClr val="FFFF00"/>
              </a:solidFill>
            </a:endParaRPr>
          </a:p>
        </p:txBody>
      </p:sp>
      <p:sp>
        <p:nvSpPr>
          <p:cNvPr id="1030" name="Rectangle 15"/>
          <p:cNvSpPr>
            <a:spLocks noGrp="1" noChangeArrowheads="1"/>
          </p:cNvSpPr>
          <p:nvPr>
            <p:ph type="body" idx="4294967295"/>
          </p:nvPr>
        </p:nvSpPr>
        <p:spPr>
          <a:xfrm>
            <a:off x="179388" y="1700213"/>
            <a:ext cx="8964612" cy="4751387"/>
          </a:xfrm>
          <a:ln>
            <a:solidFill>
              <a:srgbClr val="666699"/>
            </a:solidFill>
            <a:miter lim="800000"/>
            <a:headEnd/>
            <a:tailEnd/>
          </a:ln>
        </p:spPr>
        <p:txBody>
          <a:bodyPr/>
          <a:lstStyle/>
          <a:p>
            <a:pPr algn="ctr">
              <a:lnSpc>
                <a:spcPct val="90000"/>
              </a:lnSpc>
              <a:buFontTx/>
              <a:buNone/>
              <a:defRPr/>
            </a:pPr>
            <a:r>
              <a:rPr lang="it-IT" sz="2500" smtClean="0"/>
              <a:t>	</a:t>
            </a:r>
            <a:endParaRPr lang="it-IT" b="1" smtClean="0">
              <a:solidFill>
                <a:srgbClr val="3333CC"/>
              </a:solidFill>
              <a:effectLst>
                <a:outerShdw blurRad="38100" dist="38100" dir="2700000" algn="tl">
                  <a:srgbClr val="C0C0C0"/>
                </a:outerShdw>
              </a:effectLst>
              <a:latin typeface="Centaur" pitchFamily="18" charset="0"/>
            </a:endParaRPr>
          </a:p>
          <a:p>
            <a:pPr algn="ctr">
              <a:lnSpc>
                <a:spcPct val="90000"/>
              </a:lnSpc>
              <a:buFontTx/>
              <a:buNone/>
              <a:defRPr/>
            </a:pPr>
            <a:r>
              <a:rPr lang="it-IT" smtClean="0"/>
              <a:t>Art.</a:t>
            </a:r>
            <a:r>
              <a:rPr lang="it-IT" sz="3300" b="1" smtClean="0">
                <a:solidFill>
                  <a:srgbClr val="FF0000"/>
                </a:solidFill>
              </a:rPr>
              <a:t>26</a:t>
            </a:r>
            <a:r>
              <a:rPr lang="it-IT" sz="2500" smtClean="0"/>
              <a:t> </a:t>
            </a:r>
            <a:r>
              <a:rPr lang="it-IT" sz="2500" b="1" i="1" smtClean="0">
                <a:solidFill>
                  <a:srgbClr val="FF0000"/>
                </a:solidFill>
              </a:rPr>
              <a:t>Obblighi connessi ai contratti d’appalto</a:t>
            </a:r>
            <a:r>
              <a:rPr lang="it-IT" sz="2100" i="1" smtClean="0">
                <a:solidFill>
                  <a:srgbClr val="FF0000"/>
                </a:solidFill>
              </a:rPr>
              <a:t> o d’opera o di somministrazione</a:t>
            </a:r>
            <a:endParaRPr lang="it-IT" sz="2500" i="1" smtClean="0">
              <a:solidFill>
                <a:srgbClr val="FF0000"/>
              </a:solidFill>
            </a:endParaRPr>
          </a:p>
          <a:p>
            <a:pPr>
              <a:lnSpc>
                <a:spcPct val="90000"/>
              </a:lnSpc>
              <a:buFont typeface="Wingdings" pitchFamily="2" charset="2"/>
              <a:buNone/>
              <a:defRPr/>
            </a:pPr>
            <a:r>
              <a:rPr lang="it-IT" sz="2500" smtClean="0"/>
              <a:t>“1. Il datore di lavoro, in caso di affidamento dei lavori, </a:t>
            </a:r>
            <a:r>
              <a:rPr lang="it-IT" sz="2100" smtClean="0">
                <a:solidFill>
                  <a:srgbClr val="009900"/>
                </a:solidFill>
              </a:rPr>
              <a:t>servizi e forniture</a:t>
            </a:r>
            <a:r>
              <a:rPr lang="it-IT" sz="2500" smtClean="0"/>
              <a:t> all’impresa appaltatrice o a lavoratori autonomi </a:t>
            </a:r>
          </a:p>
          <a:p>
            <a:pPr>
              <a:lnSpc>
                <a:spcPct val="90000"/>
              </a:lnSpc>
              <a:buFont typeface="Wingdings" pitchFamily="2" charset="2"/>
              <a:buNone/>
              <a:defRPr/>
            </a:pPr>
            <a:r>
              <a:rPr lang="it-IT" sz="2500" smtClean="0">
                <a:solidFill>
                  <a:srgbClr val="FF0000"/>
                </a:solidFill>
              </a:rPr>
              <a:t>all’interno della propria azienda</a:t>
            </a:r>
          </a:p>
          <a:p>
            <a:pPr>
              <a:lnSpc>
                <a:spcPct val="90000"/>
              </a:lnSpc>
              <a:buFont typeface="Wingdings" pitchFamily="2" charset="2"/>
              <a:buNone/>
              <a:defRPr/>
            </a:pPr>
            <a:r>
              <a:rPr lang="it-IT" sz="2500" smtClean="0"/>
              <a:t>o di una singola unità produttiva della stessa</a:t>
            </a:r>
          </a:p>
          <a:p>
            <a:pPr>
              <a:lnSpc>
                <a:spcPct val="90000"/>
              </a:lnSpc>
              <a:buFont typeface="Wingdings" pitchFamily="2" charset="2"/>
              <a:buNone/>
              <a:defRPr/>
            </a:pPr>
            <a:r>
              <a:rPr lang="it-IT" sz="2500" smtClean="0"/>
              <a:t>nonché nell’ambito dell’intero ciclo produttivo dell’azienda medesima, </a:t>
            </a:r>
          </a:p>
          <a:p>
            <a:pPr>
              <a:lnSpc>
                <a:spcPct val="90000"/>
              </a:lnSpc>
              <a:buFont typeface="Wingdings" pitchFamily="2" charset="2"/>
              <a:buNone/>
              <a:defRPr/>
            </a:pPr>
            <a:r>
              <a:rPr lang="it-IT" sz="2100" smtClean="0">
                <a:solidFill>
                  <a:srgbClr val="009900"/>
                </a:solidFill>
              </a:rPr>
              <a:t>sempre che abbia la disponibilità giuridica dei luoghi in cui si svolge l’appalto o la prestazione di lavoro autonomo</a:t>
            </a:r>
            <a:r>
              <a:rPr lang="it-IT" sz="2500" smtClean="0"/>
              <a:t>:</a:t>
            </a:r>
          </a:p>
          <a:p>
            <a:pPr>
              <a:lnSpc>
                <a:spcPct val="90000"/>
              </a:lnSpc>
              <a:buFontTx/>
              <a:buNone/>
              <a:defRPr/>
            </a:pPr>
            <a:endParaRPr lang="it-IT" sz="2500" smtClean="0"/>
          </a:p>
        </p:txBody>
      </p:sp>
      <p:graphicFrame>
        <p:nvGraphicFramePr>
          <p:cNvPr id="76805" name="Object 2"/>
          <p:cNvGraphicFramePr>
            <a:graphicFrameLocks noChangeAspect="1"/>
          </p:cNvGraphicFramePr>
          <p:nvPr/>
        </p:nvGraphicFramePr>
        <p:xfrm>
          <a:off x="0" y="0"/>
          <a:ext cx="1263650" cy="1484313"/>
        </p:xfrm>
        <a:graphic>
          <a:graphicData uri="http://schemas.openxmlformats.org/presentationml/2006/ole">
            <p:oleObj spid="_x0000_s1033" name="ClipArt" r:id="rId4" imgW="3192463" imgH="3749675" progId="">
              <p:embed/>
            </p:oleObj>
          </a:graphicData>
        </a:graphic>
      </p:graphicFrame>
    </p:spTree>
    <p:extLst>
      <p:ext uri="{BB962C8B-B14F-4D97-AF65-F5344CB8AC3E}">
        <p14:creationId xmlns="" xmlns:p14="http://schemas.microsoft.com/office/powerpoint/2010/main" val="3335128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155">
                                            <p:txEl>
                                              <p:charRg st="4294967295" end="4294967295"/>
                                            </p:txEl>
                                          </p:spTgt>
                                        </p:tgtEl>
                                        <p:attrNameLst>
                                          <p:attrName>style.visibility</p:attrName>
                                        </p:attrNameLst>
                                      </p:cBhvr>
                                      <p:to>
                                        <p:strVal val="visible"/>
                                      </p:to>
                                    </p:set>
                                    <p:anim calcmode="lin" valueType="num">
                                      <p:cBhvr>
                                        <p:cTn id="7" dur="500" fill="hold"/>
                                        <p:tgtEl>
                                          <p:spTgt spid="49155">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4915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0">
                                            <p:txEl>
                                              <p:pRg st="0" end="0"/>
                                            </p:txEl>
                                          </p:spTgt>
                                        </p:tgtEl>
                                        <p:attrNameLst>
                                          <p:attrName>style.visibility</p:attrName>
                                        </p:attrNameLst>
                                      </p:cBhvr>
                                      <p:to>
                                        <p:strVal val="visible"/>
                                      </p:to>
                                    </p:set>
                                    <p:anim calcmode="lin" valueType="num">
                                      <p:cBhvr>
                                        <p:cTn id="13" dur="500" fill="hold"/>
                                        <p:tgtEl>
                                          <p:spTgt spid="103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30">
                                            <p:txEl>
                                              <p:pRg st="1" end="1"/>
                                            </p:txEl>
                                          </p:spTgt>
                                        </p:tgtEl>
                                        <p:attrNameLst>
                                          <p:attrName>style.visibility</p:attrName>
                                        </p:attrNameLst>
                                      </p:cBhvr>
                                      <p:to>
                                        <p:strVal val="visible"/>
                                      </p:to>
                                    </p:set>
                                    <p:anim calcmode="lin" valueType="num">
                                      <p:cBhvr>
                                        <p:cTn id="19" dur="500" fill="hold"/>
                                        <p:tgtEl>
                                          <p:spTgt spid="103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30">
                                            <p:txEl>
                                              <p:pRg st="2" end="2"/>
                                            </p:txEl>
                                          </p:spTgt>
                                        </p:tgtEl>
                                        <p:attrNameLst>
                                          <p:attrName>style.visibility</p:attrName>
                                        </p:attrNameLst>
                                      </p:cBhvr>
                                      <p:to>
                                        <p:strVal val="visible"/>
                                      </p:to>
                                    </p:set>
                                    <p:anim calcmode="lin" valueType="num">
                                      <p:cBhvr>
                                        <p:cTn id="25" dur="500" fill="hold"/>
                                        <p:tgtEl>
                                          <p:spTgt spid="103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30">
                                            <p:txEl>
                                              <p:pRg st="3" end="3"/>
                                            </p:txEl>
                                          </p:spTgt>
                                        </p:tgtEl>
                                        <p:attrNameLst>
                                          <p:attrName>style.visibility</p:attrName>
                                        </p:attrNameLst>
                                      </p:cBhvr>
                                      <p:to>
                                        <p:strVal val="visible"/>
                                      </p:to>
                                    </p:set>
                                    <p:anim calcmode="lin" valueType="num">
                                      <p:cBhvr>
                                        <p:cTn id="31" dur="500" fill="hold"/>
                                        <p:tgtEl>
                                          <p:spTgt spid="103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30">
                                            <p:txEl>
                                              <p:pRg st="4" end="4"/>
                                            </p:txEl>
                                          </p:spTgt>
                                        </p:tgtEl>
                                        <p:attrNameLst>
                                          <p:attrName>style.visibility</p:attrName>
                                        </p:attrNameLst>
                                      </p:cBhvr>
                                      <p:to>
                                        <p:strVal val="visible"/>
                                      </p:to>
                                    </p:set>
                                    <p:anim calcmode="lin" valueType="num">
                                      <p:cBhvr>
                                        <p:cTn id="37" dur="500" fill="hold"/>
                                        <p:tgtEl>
                                          <p:spTgt spid="103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03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30">
                                            <p:txEl>
                                              <p:pRg st="5" end="5"/>
                                            </p:txEl>
                                          </p:spTgt>
                                        </p:tgtEl>
                                        <p:attrNameLst>
                                          <p:attrName>style.visibility</p:attrName>
                                        </p:attrNameLst>
                                      </p:cBhvr>
                                      <p:to>
                                        <p:strVal val="visible"/>
                                      </p:to>
                                    </p:set>
                                    <p:anim calcmode="lin" valueType="num">
                                      <p:cBhvr>
                                        <p:cTn id="43" dur="500" fill="hold"/>
                                        <p:tgtEl>
                                          <p:spTgt spid="1030">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03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30">
                                            <p:txEl>
                                              <p:pRg st="6" end="6"/>
                                            </p:txEl>
                                          </p:spTgt>
                                        </p:tgtEl>
                                        <p:attrNameLst>
                                          <p:attrName>style.visibility</p:attrName>
                                        </p:attrNameLst>
                                      </p:cBhvr>
                                      <p:to>
                                        <p:strVal val="visible"/>
                                      </p:to>
                                    </p:set>
                                    <p:anim calcmode="lin" valueType="num">
                                      <p:cBhvr>
                                        <p:cTn id="49" dur="500" fill="hold"/>
                                        <p:tgtEl>
                                          <p:spTgt spid="103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3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1030"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rgbClr val="E3E305"/>
          </a:solidFill>
        </p:spPr>
        <p:txBody>
          <a:bodyPr/>
          <a:lstStyle/>
          <a:p>
            <a:pPr eaLnBrk="1" hangingPunct="1">
              <a:defRPr/>
            </a:pPr>
            <a:r>
              <a:rPr lang="it-IT" sz="4000" b="1" smtClean="0">
                <a:solidFill>
                  <a:srgbClr val="000099"/>
                </a:solidFill>
                <a:effectLst>
                  <a:outerShdw blurRad="38100" dist="38100" dir="2700000" algn="tl">
                    <a:srgbClr val="000000"/>
                  </a:outerShdw>
                </a:effectLst>
              </a:rPr>
              <a:t>Ecco cosa è                                   l’APPALTO “GENUINO”</a:t>
            </a:r>
            <a:endParaRPr lang="it-IT" sz="4000" b="1" smtClean="0">
              <a:solidFill>
                <a:srgbClr val="E51903"/>
              </a:solidFill>
              <a:effectLst>
                <a:outerShdw blurRad="38100" dist="38100" dir="2700000" algn="tl">
                  <a:srgbClr val="000000"/>
                </a:outerShdw>
              </a:effectLst>
            </a:endParaRPr>
          </a:p>
        </p:txBody>
      </p:sp>
      <p:sp>
        <p:nvSpPr>
          <p:cNvPr id="54275" name="Rectangle 3"/>
          <p:cNvSpPr>
            <a:spLocks noGrp="1" noChangeArrowheads="1"/>
          </p:cNvSpPr>
          <p:nvPr>
            <p:ph type="body" idx="1"/>
          </p:nvPr>
        </p:nvSpPr>
        <p:spPr/>
        <p:txBody>
          <a:bodyPr/>
          <a:lstStyle/>
          <a:p>
            <a:pPr algn="just" eaLnBrk="1" hangingPunct="1">
              <a:buFontTx/>
              <a:buNone/>
            </a:pPr>
            <a:r>
              <a:rPr lang="it-IT" sz="2800" dirty="0" smtClean="0"/>
              <a:t>	</a:t>
            </a:r>
            <a:r>
              <a:rPr lang="it-IT" sz="4000" dirty="0" smtClean="0">
                <a:solidFill>
                  <a:srgbClr val="000099"/>
                </a:solidFill>
              </a:rPr>
              <a:t>L’appalto è genuino, e quindi è considerato lecito, quando </a:t>
            </a:r>
            <a:r>
              <a:rPr lang="it-IT" sz="3600" dirty="0" smtClean="0">
                <a:solidFill>
                  <a:srgbClr val="000099"/>
                </a:solidFill>
              </a:rPr>
              <a:t>l’appaltatore/subappaltatore opera </a:t>
            </a:r>
            <a:endParaRPr lang="it-IT" sz="4000" dirty="0" smtClean="0">
              <a:solidFill>
                <a:srgbClr val="000099"/>
              </a:solidFill>
            </a:endParaRPr>
          </a:p>
          <a:p>
            <a:pPr marL="742950" indent="-742950" algn="just" eaLnBrk="1" hangingPunct="1">
              <a:buFont typeface="+mj-lt"/>
              <a:buAutoNum type="arabicPeriod"/>
            </a:pPr>
            <a:r>
              <a:rPr lang="it-IT" sz="4000" dirty="0" smtClean="0">
                <a:solidFill>
                  <a:srgbClr val="FF0000"/>
                </a:solidFill>
              </a:rPr>
              <a:t>con rischio d’impresa e</a:t>
            </a:r>
          </a:p>
          <a:p>
            <a:pPr marL="742950" indent="-742950" algn="just" eaLnBrk="1" hangingPunct="1">
              <a:buFont typeface="+mj-lt"/>
              <a:buAutoNum type="arabicPeriod"/>
            </a:pPr>
            <a:r>
              <a:rPr lang="it-IT" sz="3600" dirty="0" smtClean="0">
                <a:solidFill>
                  <a:srgbClr val="FF0000"/>
                </a:solidFill>
              </a:rPr>
              <a:t>con la reale capacità di organizzare la produzione e di accollarsi i relativi costi</a:t>
            </a:r>
            <a:r>
              <a:rPr lang="it-IT" sz="4000" dirty="0" smtClean="0">
                <a:solidFill>
                  <a:srgbClr val="FF0000"/>
                </a:solidFill>
              </a:rPr>
              <a:t>.</a:t>
            </a:r>
          </a:p>
          <a:p>
            <a:pPr algn="just" eaLnBrk="1" hangingPunct="1">
              <a:buFontTx/>
              <a:buNone/>
            </a:pPr>
            <a:r>
              <a:rPr lang="it-IT" sz="2800" dirty="0" smtClean="0">
                <a:solidFill>
                  <a:srgbClr val="FF0000"/>
                </a:solidFill>
              </a:rPr>
              <a:t>	</a:t>
            </a:r>
            <a:endParaRPr lang="it-IT" dirty="0" smtClean="0">
              <a:solidFill>
                <a:srgbClr val="FF0000"/>
              </a:solidFill>
            </a:endParaRPr>
          </a:p>
        </p:txBody>
      </p:sp>
    </p:spTree>
    <p:extLst>
      <p:ext uri="{BB962C8B-B14F-4D97-AF65-F5344CB8AC3E}">
        <p14:creationId xmlns="" xmlns:p14="http://schemas.microsoft.com/office/powerpoint/2010/main" val="13367828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E3E305"/>
          </a:solidFill>
          <a:ln>
            <a:solidFill>
              <a:schemeClr val="tx1"/>
            </a:solidFill>
            <a:miter lim="800000"/>
            <a:headEnd/>
            <a:tailEnd/>
          </a:ln>
        </p:spPr>
        <p:txBody>
          <a:bodyPr/>
          <a:lstStyle/>
          <a:p>
            <a:pPr eaLnBrk="1" hangingPunct="1">
              <a:defRPr/>
            </a:pPr>
            <a:r>
              <a:rPr lang="it-IT" sz="4000" b="1" smtClean="0">
                <a:solidFill>
                  <a:srgbClr val="000099"/>
                </a:solidFill>
                <a:effectLst>
                  <a:outerShdw blurRad="38100" dist="38100" dir="2700000" algn="tl">
                    <a:srgbClr val="000000"/>
                  </a:outerShdw>
                </a:effectLst>
              </a:rPr>
              <a:t>Ecco cosa è                                   l’APPALTO “GENUINO</a:t>
            </a:r>
          </a:p>
        </p:txBody>
      </p:sp>
      <p:sp>
        <p:nvSpPr>
          <p:cNvPr id="55299" name="Rectangle 3"/>
          <p:cNvSpPr>
            <a:spLocks noGrp="1" noChangeArrowheads="1"/>
          </p:cNvSpPr>
          <p:nvPr>
            <p:ph type="body" idx="1"/>
          </p:nvPr>
        </p:nvSpPr>
        <p:spPr/>
        <p:txBody>
          <a:bodyPr/>
          <a:lstStyle/>
          <a:p>
            <a:pPr algn="just" eaLnBrk="1" hangingPunct="1">
              <a:buFontTx/>
              <a:buNone/>
            </a:pPr>
            <a:r>
              <a:rPr lang="it-IT" sz="2800" smtClean="0"/>
              <a:t>	 </a:t>
            </a:r>
          </a:p>
          <a:p>
            <a:pPr algn="just" eaLnBrk="1" hangingPunct="1">
              <a:buFontTx/>
              <a:buNone/>
            </a:pPr>
            <a:r>
              <a:rPr lang="it-IT" sz="2800" smtClean="0"/>
              <a:t>  (</a:t>
            </a:r>
            <a:r>
              <a:rPr lang="it-IT" smtClean="0">
                <a:solidFill>
                  <a:srgbClr val="000099"/>
                </a:solidFill>
                <a:latin typeface="Bookman Old Style" pitchFamily="18" charset="0"/>
              </a:rPr>
              <a:t>secondo il Ministero) </a:t>
            </a:r>
          </a:p>
          <a:p>
            <a:pPr algn="just" eaLnBrk="1" hangingPunct="1">
              <a:buFontTx/>
              <a:buNone/>
            </a:pPr>
            <a:r>
              <a:rPr lang="it-IT" smtClean="0">
                <a:solidFill>
                  <a:srgbClr val="000099"/>
                </a:solidFill>
                <a:latin typeface="Bookman Old Style" pitchFamily="18" charset="0"/>
              </a:rPr>
              <a:t>    </a:t>
            </a:r>
            <a:r>
              <a:rPr lang="it-IT" sz="2800" b="1" smtClean="0">
                <a:solidFill>
                  <a:srgbClr val="000099"/>
                </a:solidFill>
                <a:latin typeface="Bookman Old Style" pitchFamily="18" charset="0"/>
              </a:rPr>
              <a:t>se materiali, macchinari e attrezzature</a:t>
            </a:r>
          </a:p>
          <a:p>
            <a:pPr algn="just" eaLnBrk="1" hangingPunct="1">
              <a:buFontTx/>
              <a:buNone/>
            </a:pPr>
            <a:r>
              <a:rPr lang="it-IT" smtClean="0">
                <a:solidFill>
                  <a:srgbClr val="000099"/>
                </a:solidFill>
                <a:latin typeface="Bookman Old Style" pitchFamily="18" charset="0"/>
              </a:rPr>
              <a:t>   sono di proprietà dell’appaltante,</a:t>
            </a:r>
          </a:p>
          <a:p>
            <a:pPr algn="just" eaLnBrk="1" hangingPunct="1">
              <a:buFontTx/>
              <a:buNone/>
            </a:pPr>
            <a:r>
              <a:rPr lang="it-IT" smtClean="0">
                <a:solidFill>
                  <a:srgbClr val="000099"/>
                </a:solidFill>
                <a:latin typeface="Bookman Old Style" pitchFamily="18" charset="0"/>
              </a:rPr>
              <a:t>     il loro utilizzo dovrà</a:t>
            </a:r>
          </a:p>
          <a:p>
            <a:pPr algn="just" eaLnBrk="1" hangingPunct="1">
              <a:buFontTx/>
              <a:buNone/>
            </a:pPr>
            <a:r>
              <a:rPr lang="it-IT" smtClean="0">
                <a:solidFill>
                  <a:srgbClr val="000099"/>
                </a:solidFill>
                <a:latin typeface="Bookman Old Style" pitchFamily="18" charset="0"/>
              </a:rPr>
              <a:t>   essere regolato economicamente.</a:t>
            </a:r>
            <a:endParaRPr lang="it-IT" sz="3600" smtClean="0">
              <a:solidFill>
                <a:srgbClr val="000099"/>
              </a:solidFill>
              <a:latin typeface="Bookman Old Style" pitchFamily="18" charset="0"/>
            </a:endParaRPr>
          </a:p>
          <a:p>
            <a:pPr eaLnBrk="1" hangingPunct="1">
              <a:buFontTx/>
              <a:buNone/>
            </a:pPr>
            <a:endParaRPr lang="it-IT" sz="3600" smtClean="0">
              <a:solidFill>
                <a:srgbClr val="000099"/>
              </a:solidFill>
              <a:latin typeface="Bookman Old Style" pitchFamily="18" charset="0"/>
            </a:endParaRPr>
          </a:p>
        </p:txBody>
      </p:sp>
    </p:spTree>
    <p:extLst>
      <p:ext uri="{BB962C8B-B14F-4D97-AF65-F5344CB8AC3E}">
        <p14:creationId xmlns="" xmlns:p14="http://schemas.microsoft.com/office/powerpoint/2010/main" val="20653979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76375" y="333375"/>
            <a:ext cx="7148513" cy="1143000"/>
          </a:xfrm>
        </p:spPr>
        <p:txBody>
          <a:bodyPr/>
          <a:lstStyle/>
          <a:p>
            <a:pPr eaLnBrk="1" hangingPunct="1">
              <a:defRPr/>
            </a:pPr>
            <a:r>
              <a:rPr lang="it-IT" b="1" smtClean="0">
                <a:solidFill>
                  <a:srgbClr val="E51903"/>
                </a:solidFill>
                <a:effectLst>
                  <a:outerShdw blurRad="38100" dist="38100" dir="2700000" algn="tl">
                    <a:srgbClr val="C0C0C0"/>
                  </a:outerShdw>
                </a:effectLst>
              </a:rPr>
              <a:t>Aggiunge il MINISTERO</a:t>
            </a:r>
          </a:p>
        </p:txBody>
      </p:sp>
      <p:sp>
        <p:nvSpPr>
          <p:cNvPr id="57347" name="Rectangle 3"/>
          <p:cNvSpPr>
            <a:spLocks noGrp="1" noChangeArrowheads="1"/>
          </p:cNvSpPr>
          <p:nvPr>
            <p:ph type="body" idx="1"/>
          </p:nvPr>
        </p:nvSpPr>
        <p:spPr/>
        <p:txBody>
          <a:bodyPr/>
          <a:lstStyle/>
          <a:p>
            <a:pPr algn="ctr" eaLnBrk="1" hangingPunct="1">
              <a:buFontTx/>
              <a:buNone/>
              <a:defRPr/>
            </a:pPr>
            <a:r>
              <a:rPr lang="it-IT" smtClean="0">
                <a:solidFill>
                  <a:srgbClr val="E51903"/>
                </a:solidFill>
                <a:effectLst>
                  <a:outerShdw blurRad="38100" dist="38100" dir="2700000" algn="tl">
                    <a:srgbClr val="C0C0C0"/>
                  </a:outerShdw>
                </a:effectLst>
              </a:rPr>
              <a:t>1.</a:t>
            </a:r>
          </a:p>
          <a:p>
            <a:pPr algn="just" eaLnBrk="1" hangingPunct="1">
              <a:buFontTx/>
              <a:buNone/>
              <a:defRPr/>
            </a:pPr>
            <a:r>
              <a:rPr lang="it-IT" sz="2800" smtClean="0"/>
              <a:t>	Deve essere regolata economicamente la concessione in uso dei mezzi di lavoro.</a:t>
            </a:r>
          </a:p>
          <a:p>
            <a:pPr algn="just" eaLnBrk="1" hangingPunct="1">
              <a:buFontTx/>
              <a:buNone/>
              <a:defRPr/>
            </a:pPr>
            <a:r>
              <a:rPr lang="it-IT" sz="2800" smtClean="0"/>
              <a:t>	(allegato contratto di noleggio)</a:t>
            </a:r>
          </a:p>
        </p:txBody>
      </p:sp>
    </p:spTree>
    <p:extLst>
      <p:ext uri="{BB962C8B-B14F-4D97-AF65-F5344CB8AC3E}">
        <p14:creationId xmlns="" xmlns:p14="http://schemas.microsoft.com/office/powerpoint/2010/main" val="4379925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it-IT" smtClean="0"/>
              <a:t>	</a:t>
            </a:r>
            <a:r>
              <a:rPr lang="it-IT" b="1" smtClean="0">
                <a:solidFill>
                  <a:srgbClr val="E51903"/>
                </a:solidFill>
                <a:effectLst>
                  <a:outerShdw blurRad="38100" dist="38100" dir="2700000" algn="tl">
                    <a:srgbClr val="C0C0C0"/>
                  </a:outerShdw>
                </a:effectLst>
              </a:rPr>
              <a:t>ulteriore INDICAZIONI DEL MINISTERO</a:t>
            </a:r>
          </a:p>
        </p:txBody>
      </p:sp>
      <p:sp>
        <p:nvSpPr>
          <p:cNvPr id="58371" name="Rectangle 3"/>
          <p:cNvSpPr>
            <a:spLocks noGrp="1" noChangeArrowheads="1"/>
          </p:cNvSpPr>
          <p:nvPr>
            <p:ph type="body" idx="1"/>
          </p:nvPr>
        </p:nvSpPr>
        <p:spPr/>
        <p:txBody>
          <a:bodyPr/>
          <a:lstStyle/>
          <a:p>
            <a:pPr lvl="1" algn="ctr" eaLnBrk="1" hangingPunct="1">
              <a:buFontTx/>
              <a:buNone/>
              <a:defRPr/>
            </a:pPr>
            <a:r>
              <a:rPr lang="it-IT" smtClean="0">
                <a:solidFill>
                  <a:srgbClr val="E51903"/>
                </a:solidFill>
                <a:effectLst>
                  <a:outerShdw blurRad="38100" dist="38100" dir="2700000" algn="tl">
                    <a:srgbClr val="C0C0C0"/>
                  </a:outerShdw>
                </a:effectLst>
              </a:rPr>
              <a:t>2.</a:t>
            </a:r>
          </a:p>
          <a:p>
            <a:pPr lvl="1" algn="just" eaLnBrk="1" hangingPunct="1">
              <a:buFontTx/>
              <a:buNone/>
              <a:defRPr/>
            </a:pPr>
            <a:r>
              <a:rPr lang="it-IT" smtClean="0"/>
              <a:t>	Il costo della somministrazione di energia elettrica, gas, forza motrice ecc… va imputato in via forfettaria a carico delle imprese subappaltatrici.</a:t>
            </a:r>
          </a:p>
        </p:txBody>
      </p:sp>
    </p:spTree>
    <p:extLst>
      <p:ext uri="{BB962C8B-B14F-4D97-AF65-F5344CB8AC3E}">
        <p14:creationId xmlns="" xmlns:p14="http://schemas.microsoft.com/office/powerpoint/2010/main" val="5556765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it-IT" sz="4000" b="1" smtClean="0">
                <a:solidFill>
                  <a:srgbClr val="E51903"/>
                </a:solidFill>
                <a:effectLst>
                  <a:outerShdw blurRad="38100" dist="38100" dir="2700000" algn="tl">
                    <a:srgbClr val="C0C0C0"/>
                  </a:outerShdw>
                </a:effectLst>
                <a:latin typeface="Sylfaen" pitchFamily="18" charset="0"/>
              </a:rPr>
              <a:t>INDICAZIONI DEL MINISTERO</a:t>
            </a:r>
          </a:p>
        </p:txBody>
      </p:sp>
      <p:sp>
        <p:nvSpPr>
          <p:cNvPr id="59395" name="Rectangle 3"/>
          <p:cNvSpPr>
            <a:spLocks noGrp="1" noChangeArrowheads="1"/>
          </p:cNvSpPr>
          <p:nvPr>
            <p:ph type="body" idx="1"/>
          </p:nvPr>
        </p:nvSpPr>
        <p:spPr/>
        <p:txBody>
          <a:bodyPr/>
          <a:lstStyle/>
          <a:p>
            <a:pPr algn="ctr" eaLnBrk="1" hangingPunct="1">
              <a:buFontTx/>
              <a:buNone/>
              <a:defRPr/>
            </a:pPr>
            <a:r>
              <a:rPr lang="it-IT" smtClean="0">
                <a:solidFill>
                  <a:srgbClr val="E51903"/>
                </a:solidFill>
                <a:effectLst>
                  <a:outerShdw blurRad="38100" dist="38100" dir="2700000" algn="tl">
                    <a:srgbClr val="C0C0C0"/>
                  </a:outerShdw>
                </a:effectLst>
              </a:rPr>
              <a:t>3.</a:t>
            </a:r>
          </a:p>
          <a:p>
            <a:pPr algn="just" eaLnBrk="1" hangingPunct="1">
              <a:buFontTx/>
              <a:buNone/>
              <a:defRPr/>
            </a:pPr>
            <a:r>
              <a:rPr lang="it-IT" sz="2800" smtClean="0"/>
              <a:t>	L’organizzazione degli elementi indispensabili per l’esecuzione dell’opera (personale, macchinari e attrezzature) deve essere effettuata in autonomia dall’appaltatore/subappaltatore e con gestione a proprio rischio.</a:t>
            </a:r>
          </a:p>
        </p:txBody>
      </p:sp>
    </p:spTree>
    <p:extLst>
      <p:ext uri="{BB962C8B-B14F-4D97-AF65-F5344CB8AC3E}">
        <p14:creationId xmlns="" xmlns:p14="http://schemas.microsoft.com/office/powerpoint/2010/main" val="21820261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922337"/>
          </a:xfrm>
        </p:spPr>
        <p:txBody>
          <a:bodyPr/>
          <a:lstStyle/>
          <a:p>
            <a:pPr eaLnBrk="1" hangingPunct="1">
              <a:defRPr/>
            </a:pPr>
            <a:r>
              <a:rPr lang="it-IT" b="1" smtClean="0">
                <a:solidFill>
                  <a:srgbClr val="000099"/>
                </a:solidFill>
                <a:effectLst>
                  <a:outerShdw blurRad="38100" dist="38100" dir="2700000" algn="tl">
                    <a:srgbClr val="C0C0C0"/>
                  </a:outerShdw>
                </a:effectLst>
              </a:rPr>
              <a:t>IL POTERE DIRETTIVO</a:t>
            </a:r>
          </a:p>
        </p:txBody>
      </p:sp>
      <p:sp>
        <p:nvSpPr>
          <p:cNvPr id="60419" name="Rectangle 3"/>
          <p:cNvSpPr>
            <a:spLocks noGrp="1" noChangeArrowheads="1"/>
          </p:cNvSpPr>
          <p:nvPr>
            <p:ph type="body" idx="1"/>
          </p:nvPr>
        </p:nvSpPr>
        <p:spPr>
          <a:xfrm>
            <a:off x="250825" y="1268413"/>
            <a:ext cx="8713788" cy="5256212"/>
          </a:xfrm>
        </p:spPr>
        <p:txBody>
          <a:bodyPr/>
          <a:lstStyle/>
          <a:p>
            <a:pPr algn="just" eaLnBrk="1" hangingPunct="1">
              <a:buFontTx/>
              <a:buNone/>
              <a:defRPr/>
            </a:pPr>
            <a:r>
              <a:rPr lang="it-IT" smtClean="0"/>
              <a:t>	</a:t>
            </a:r>
            <a:r>
              <a:rPr lang="it-IT" smtClean="0">
                <a:solidFill>
                  <a:srgbClr val="000099"/>
                </a:solidFill>
                <a:latin typeface="Sylfaen" pitchFamily="18" charset="0"/>
              </a:rPr>
              <a:t>In particolare, è </a:t>
            </a:r>
            <a:r>
              <a:rPr lang="it-IT" u="sng" smtClean="0">
                <a:solidFill>
                  <a:srgbClr val="000099"/>
                </a:solidFill>
                <a:effectLst>
                  <a:outerShdw blurRad="38100" dist="38100" dir="2700000" algn="tl">
                    <a:srgbClr val="C0C0C0"/>
                  </a:outerShdw>
                </a:effectLst>
                <a:latin typeface="Sylfaen" pitchFamily="18" charset="0"/>
              </a:rPr>
              <a:t>fondamentale</a:t>
            </a:r>
            <a:r>
              <a:rPr lang="it-IT" smtClean="0">
                <a:solidFill>
                  <a:srgbClr val="000099"/>
                </a:solidFill>
                <a:latin typeface="Sylfaen" pitchFamily="18" charset="0"/>
              </a:rPr>
              <a:t> </a:t>
            </a:r>
          </a:p>
          <a:p>
            <a:pPr algn="just" eaLnBrk="1" hangingPunct="1">
              <a:buFontTx/>
              <a:buNone/>
              <a:defRPr/>
            </a:pPr>
            <a:r>
              <a:rPr lang="it-IT" smtClean="0">
                <a:solidFill>
                  <a:srgbClr val="000099"/>
                </a:solidFill>
                <a:latin typeface="Sylfaen" pitchFamily="18" charset="0"/>
              </a:rPr>
              <a:t>   che il datore di lavoro dell’impresa appaltatrice/subappaltatrice</a:t>
            </a:r>
          </a:p>
          <a:p>
            <a:pPr algn="just" eaLnBrk="1" hangingPunct="1">
              <a:buFontTx/>
              <a:buNone/>
              <a:defRPr/>
            </a:pPr>
            <a:r>
              <a:rPr lang="it-IT" smtClean="0">
                <a:solidFill>
                  <a:srgbClr val="000099"/>
                </a:solidFill>
                <a:latin typeface="Sylfaen" pitchFamily="18" charset="0"/>
              </a:rPr>
              <a:t>   diriga effettivamente i suoi dipendenti, dando loro personalmente, o tramite il proprio capo cantiere,</a:t>
            </a:r>
          </a:p>
          <a:p>
            <a:pPr algn="just" eaLnBrk="1" hangingPunct="1">
              <a:buFontTx/>
              <a:buNone/>
              <a:defRPr/>
            </a:pPr>
            <a:r>
              <a:rPr lang="it-IT" smtClean="0">
                <a:solidFill>
                  <a:srgbClr val="000099"/>
                </a:solidFill>
                <a:latin typeface="Sylfaen" pitchFamily="18" charset="0"/>
              </a:rPr>
              <a:t>    le istruzioni sulle modalità operative,</a:t>
            </a:r>
          </a:p>
          <a:p>
            <a:pPr algn="just" eaLnBrk="1" hangingPunct="1">
              <a:buFontTx/>
              <a:buNone/>
              <a:defRPr/>
            </a:pPr>
            <a:r>
              <a:rPr lang="it-IT" smtClean="0">
                <a:solidFill>
                  <a:srgbClr val="000099"/>
                </a:solidFill>
                <a:latin typeface="Sylfaen" pitchFamily="18" charset="0"/>
              </a:rPr>
              <a:t>   </a:t>
            </a:r>
            <a:r>
              <a:rPr lang="it-IT" sz="4000" smtClean="0">
                <a:solidFill>
                  <a:srgbClr val="000099"/>
                </a:solidFill>
                <a:latin typeface="Sylfaen" pitchFamily="18" charset="0"/>
              </a:rPr>
              <a:t>sulla sicurezza del lavoro,</a:t>
            </a:r>
            <a:r>
              <a:rPr lang="it-IT" smtClean="0">
                <a:solidFill>
                  <a:srgbClr val="000099"/>
                </a:solidFill>
                <a:latin typeface="Sylfaen" pitchFamily="18" charset="0"/>
              </a:rPr>
              <a:t> </a:t>
            </a:r>
          </a:p>
          <a:p>
            <a:pPr algn="just" eaLnBrk="1" hangingPunct="1">
              <a:buFontTx/>
              <a:buNone/>
              <a:defRPr/>
            </a:pPr>
            <a:r>
              <a:rPr lang="it-IT" smtClean="0">
                <a:solidFill>
                  <a:srgbClr val="000099"/>
                </a:solidFill>
                <a:latin typeface="Sylfaen" pitchFamily="18" charset="0"/>
              </a:rPr>
              <a:t>    sulla disciplina di cantiere.</a:t>
            </a:r>
          </a:p>
        </p:txBody>
      </p:sp>
    </p:spTree>
    <p:extLst>
      <p:ext uri="{BB962C8B-B14F-4D97-AF65-F5344CB8AC3E}">
        <p14:creationId xmlns="" xmlns:p14="http://schemas.microsoft.com/office/powerpoint/2010/main" val="33724167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57200" y="1341438"/>
            <a:ext cx="8229600" cy="4789487"/>
          </a:xfrm>
        </p:spPr>
        <p:txBody>
          <a:bodyPr/>
          <a:lstStyle/>
          <a:p>
            <a:pPr marL="609600" indent="-609600" algn="just" eaLnBrk="1" hangingPunct="1">
              <a:buFontTx/>
              <a:buNone/>
            </a:pPr>
            <a:r>
              <a:rPr lang="it-IT" sz="2800" smtClean="0"/>
              <a:t> 	Occorre evitare assolutamente commistioni e sovrapposizioni fra appaltante e appaltatore. </a:t>
            </a:r>
          </a:p>
          <a:p>
            <a:pPr marL="609600" indent="-609600" algn="just" eaLnBrk="1" hangingPunct="1">
              <a:buFontTx/>
              <a:buNone/>
            </a:pPr>
            <a:r>
              <a:rPr lang="it-IT" sz="2800" smtClean="0"/>
              <a:t>	E’ necessario:</a:t>
            </a:r>
          </a:p>
          <a:p>
            <a:pPr marL="609600" indent="-609600" algn="just" eaLnBrk="1" hangingPunct="1">
              <a:buClr>
                <a:srgbClr val="E51903"/>
              </a:buClr>
            </a:pPr>
            <a:r>
              <a:rPr lang="it-IT" sz="2800" smtClean="0"/>
              <a:t>il coordinamento tra le imprese interessate;</a:t>
            </a:r>
          </a:p>
          <a:p>
            <a:pPr marL="609600" indent="-609600" algn="just" eaLnBrk="1" hangingPunct="1">
              <a:buClr>
                <a:srgbClr val="E51903"/>
              </a:buClr>
            </a:pPr>
            <a:r>
              <a:rPr lang="it-IT" sz="2800" smtClean="0"/>
              <a:t>attenzione alle interferenze (DUVRI);</a:t>
            </a:r>
          </a:p>
          <a:p>
            <a:pPr marL="609600" indent="-609600" algn="just" eaLnBrk="1" hangingPunct="1">
              <a:buClr>
                <a:srgbClr val="E51903"/>
              </a:buClr>
            </a:pPr>
            <a:r>
              <a:rPr lang="it-IT" sz="2800" smtClean="0"/>
              <a:t>rispetto degli standard di sicurezza;</a:t>
            </a:r>
          </a:p>
          <a:p>
            <a:pPr marL="609600" indent="-609600" algn="just" eaLnBrk="1" hangingPunct="1">
              <a:buClr>
                <a:srgbClr val="E51903"/>
              </a:buClr>
            </a:pPr>
            <a:r>
              <a:rPr lang="it-IT" sz="2800" smtClean="0"/>
              <a:t>separazione “logistica” tra le due imprese (due baracche di cantiere?).</a:t>
            </a:r>
          </a:p>
          <a:p>
            <a:pPr marL="609600" indent="-609600" algn="just" eaLnBrk="1" hangingPunct="1"/>
            <a:endParaRPr lang="it-IT" sz="2800" smtClean="0"/>
          </a:p>
        </p:txBody>
      </p:sp>
      <p:sp>
        <p:nvSpPr>
          <p:cNvPr id="61443" name="Text Box 3"/>
          <p:cNvSpPr txBox="1">
            <a:spLocks noChangeArrowheads="1"/>
          </p:cNvSpPr>
          <p:nvPr/>
        </p:nvSpPr>
        <p:spPr bwMode="auto">
          <a:xfrm>
            <a:off x="250825" y="404813"/>
            <a:ext cx="9144000" cy="671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defRPr/>
            </a:pPr>
            <a:r>
              <a:rPr lang="it-IT" sz="3800" b="1">
                <a:solidFill>
                  <a:srgbClr val="E51903"/>
                </a:solidFill>
                <a:effectLst>
                  <a:outerShdw blurRad="38100" dist="38100" dir="2700000" algn="tl">
                    <a:srgbClr val="C0C0C0"/>
                  </a:outerShdw>
                </a:effectLst>
              </a:rPr>
              <a:t>ALTRI STANDARDS DA RISPETTARE</a:t>
            </a:r>
          </a:p>
        </p:txBody>
      </p:sp>
    </p:spTree>
    <p:extLst>
      <p:ext uri="{BB962C8B-B14F-4D97-AF65-F5344CB8AC3E}">
        <p14:creationId xmlns="" xmlns:p14="http://schemas.microsoft.com/office/powerpoint/2010/main" val="841169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2133600"/>
            <a:ext cx="8893175" cy="4319588"/>
          </a:xfrm>
          <a:solidFill>
            <a:schemeClr val="accent1"/>
          </a:solidFill>
        </p:spPr>
        <p:txBody>
          <a:bodyPr/>
          <a:lstStyle/>
          <a:p>
            <a:pPr algn="just" eaLnBrk="1" hangingPunct="1">
              <a:buFontTx/>
              <a:buNone/>
            </a:pPr>
            <a:r>
              <a:rPr lang="it-IT" sz="2800" smtClean="0"/>
              <a:t>	</a:t>
            </a:r>
            <a:r>
              <a:rPr lang="it-IT" sz="4000" smtClean="0"/>
              <a:t>Al di fuori della predetta soglia minima, l’appalto può essere considerato come intermediazione illecita di manodopera che si verifica tutte le volte in cui il datore di lavoro appaltatore o subappaltatore:</a:t>
            </a:r>
          </a:p>
        </p:txBody>
      </p:sp>
      <p:sp>
        <p:nvSpPr>
          <p:cNvPr id="62467" name="Text Box 3"/>
          <p:cNvSpPr txBox="1">
            <a:spLocks noChangeArrowheads="1"/>
          </p:cNvSpPr>
          <p:nvPr/>
        </p:nvSpPr>
        <p:spPr bwMode="auto">
          <a:xfrm>
            <a:off x="250825" y="188913"/>
            <a:ext cx="889317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it-IT" sz="4000" b="1">
                <a:solidFill>
                  <a:srgbClr val="E51903"/>
                </a:solidFill>
                <a:effectLst>
                  <a:outerShdw blurRad="38100" dist="38100" dir="2700000" algn="tl">
                    <a:srgbClr val="C0C0C0"/>
                  </a:outerShdw>
                </a:effectLst>
              </a:rPr>
              <a:t>SOGLIA MINIMA DI IMPRENDITORIALITA’</a:t>
            </a:r>
          </a:p>
        </p:txBody>
      </p:sp>
    </p:spTree>
    <p:extLst>
      <p:ext uri="{BB962C8B-B14F-4D97-AF65-F5344CB8AC3E}">
        <p14:creationId xmlns="" xmlns:p14="http://schemas.microsoft.com/office/powerpoint/2010/main" val="16527066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539750" y="1844675"/>
            <a:ext cx="8229600" cy="3709988"/>
          </a:xfrm>
          <a:solidFill>
            <a:schemeClr val="accent1"/>
          </a:solidFill>
          <a:ln>
            <a:solidFill>
              <a:schemeClr val="tx1"/>
            </a:solidFill>
            <a:miter lim="800000"/>
            <a:headEnd/>
            <a:tailEnd/>
          </a:ln>
        </p:spPr>
        <p:txBody>
          <a:bodyPr/>
          <a:lstStyle/>
          <a:p>
            <a:pPr algn="ctr" eaLnBrk="1" hangingPunct="1">
              <a:buFontTx/>
              <a:buNone/>
              <a:defRPr/>
            </a:pPr>
            <a:r>
              <a:rPr lang="it-IT" sz="2800" b="1" smtClean="0">
                <a:solidFill>
                  <a:srgbClr val="E51903"/>
                </a:solidFill>
                <a:effectLst>
                  <a:outerShdw blurRad="38100" dist="38100" dir="2700000" algn="tl">
                    <a:srgbClr val="000000"/>
                  </a:outerShdw>
                </a:effectLst>
              </a:rPr>
              <a:t>L’appaltatore</a:t>
            </a:r>
          </a:p>
          <a:p>
            <a:pPr algn="just" eaLnBrk="1" hangingPunct="1">
              <a:buFontTx/>
              <a:buNone/>
              <a:defRPr/>
            </a:pPr>
            <a:endParaRPr lang="it-IT" sz="2800" b="1" smtClean="0">
              <a:solidFill>
                <a:srgbClr val="E51903"/>
              </a:solidFill>
              <a:effectLst>
                <a:outerShdw blurRad="38100" dist="38100" dir="2700000" algn="tl">
                  <a:srgbClr val="000000"/>
                </a:outerShdw>
              </a:effectLst>
            </a:endParaRPr>
          </a:p>
          <a:p>
            <a:pPr algn="just" eaLnBrk="1" hangingPunct="1">
              <a:buFontTx/>
              <a:buNone/>
              <a:defRPr/>
            </a:pPr>
            <a:r>
              <a:rPr lang="it-IT" sz="2800" b="1" smtClean="0">
                <a:solidFill>
                  <a:srgbClr val="E51903"/>
                </a:solidFill>
                <a:effectLst>
                  <a:outerShdw blurRad="38100" dist="38100" dir="2700000" algn="tl">
                    <a:srgbClr val="000000"/>
                  </a:outerShdw>
                </a:effectLst>
              </a:rPr>
              <a:t>1.</a:t>
            </a:r>
            <a:r>
              <a:rPr lang="it-IT" sz="2800" b="1" smtClean="0">
                <a:solidFill>
                  <a:srgbClr val="E51903"/>
                </a:solidFill>
              </a:rPr>
              <a:t> </a:t>
            </a:r>
            <a:r>
              <a:rPr lang="it-IT" sz="2800" smtClean="0"/>
              <a:t>mette a disposizione la sola attività lavorativa dei suoi dipendenti;</a:t>
            </a:r>
          </a:p>
          <a:p>
            <a:pPr algn="just" eaLnBrk="1" hangingPunct="1">
              <a:buFontTx/>
              <a:buNone/>
              <a:defRPr/>
            </a:pPr>
            <a:r>
              <a:rPr lang="it-IT" sz="2800" b="1" smtClean="0">
                <a:solidFill>
                  <a:srgbClr val="E51903"/>
                </a:solidFill>
                <a:effectLst>
                  <a:outerShdw blurRad="38100" dist="38100" dir="2700000" algn="tl">
                    <a:srgbClr val="000000"/>
                  </a:outerShdw>
                </a:effectLst>
              </a:rPr>
              <a:t>2.</a:t>
            </a:r>
            <a:r>
              <a:rPr lang="it-IT" sz="2800" b="1" smtClean="0">
                <a:solidFill>
                  <a:srgbClr val="E51903"/>
                </a:solidFill>
              </a:rPr>
              <a:t> </a:t>
            </a:r>
            <a:r>
              <a:rPr lang="it-IT" sz="2800" smtClean="0"/>
              <a:t>si limita ad occuparsi degli aspetti contributivi e retributivi senza un reale potere direttivo ed una effettiva organizzazione del lavoro.</a:t>
            </a:r>
          </a:p>
          <a:p>
            <a:pPr algn="just" eaLnBrk="1" hangingPunct="1">
              <a:buFontTx/>
              <a:buNone/>
              <a:defRPr/>
            </a:pPr>
            <a:endParaRPr lang="it-IT" smtClean="0"/>
          </a:p>
        </p:txBody>
      </p:sp>
      <p:sp>
        <p:nvSpPr>
          <p:cNvPr id="63491" name="Rectangle 3"/>
          <p:cNvSpPr>
            <a:spLocks noGrp="1" noChangeArrowheads="1"/>
          </p:cNvSpPr>
          <p:nvPr>
            <p:ph type="title"/>
          </p:nvPr>
        </p:nvSpPr>
        <p:spPr/>
        <p:txBody>
          <a:bodyPr/>
          <a:lstStyle/>
          <a:p>
            <a:pPr eaLnBrk="1" hangingPunct="1">
              <a:defRPr/>
            </a:pPr>
            <a:r>
              <a:rPr lang="it-IT" sz="3700" b="1" smtClean="0">
                <a:solidFill>
                  <a:srgbClr val="E51903"/>
                </a:solidFill>
                <a:effectLst>
                  <a:outerShdw blurRad="38100" dist="38100" dir="2700000" algn="tl">
                    <a:srgbClr val="C0C0C0"/>
                  </a:outerShdw>
                </a:effectLst>
              </a:rPr>
              <a:t>SOGLIA MINIMA DI IMPRENDITORIALITA’</a:t>
            </a:r>
            <a:br>
              <a:rPr lang="it-IT" sz="3700" b="1" smtClean="0">
                <a:solidFill>
                  <a:srgbClr val="E51903"/>
                </a:solidFill>
                <a:effectLst>
                  <a:outerShdw blurRad="38100" dist="38100" dir="2700000" algn="tl">
                    <a:srgbClr val="C0C0C0"/>
                  </a:outerShdw>
                </a:effectLst>
              </a:rPr>
            </a:br>
            <a:endParaRPr lang="it-IT" sz="3700" b="1" smtClean="0">
              <a:solidFill>
                <a:srgbClr val="E51903"/>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5624674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it-IT" sz="4000" b="1" dirty="0" smtClean="0">
                <a:solidFill>
                  <a:schemeClr val="accent6">
                    <a:lumMod val="75000"/>
                  </a:schemeClr>
                </a:solidFill>
                <a:effectLst>
                  <a:outerShdw blurRad="38100" dist="38100" dir="2700000" algn="tl">
                    <a:srgbClr val="000000"/>
                  </a:outerShdw>
                </a:effectLst>
              </a:rPr>
              <a:t>DIRETTIVA ISPEZIONI </a:t>
            </a:r>
            <a:br>
              <a:rPr lang="it-IT" sz="4000" b="1" dirty="0" smtClean="0">
                <a:solidFill>
                  <a:schemeClr val="accent6">
                    <a:lumMod val="75000"/>
                  </a:schemeClr>
                </a:solidFill>
                <a:effectLst>
                  <a:outerShdw blurRad="38100" dist="38100" dir="2700000" algn="tl">
                    <a:srgbClr val="000000"/>
                  </a:outerShdw>
                </a:effectLst>
              </a:rPr>
            </a:br>
            <a:r>
              <a:rPr lang="it-IT" sz="3700" b="1" dirty="0" smtClean="0">
                <a:solidFill>
                  <a:schemeClr val="accent6">
                    <a:lumMod val="75000"/>
                  </a:schemeClr>
                </a:solidFill>
                <a:effectLst>
                  <a:outerShdw blurRad="38100" dist="38100" dir="2700000" algn="tl">
                    <a:srgbClr val="000000"/>
                  </a:outerShdw>
                </a:effectLst>
              </a:rPr>
              <a:t>18 SETTEMBRE 2008</a:t>
            </a:r>
          </a:p>
        </p:txBody>
      </p:sp>
      <p:sp>
        <p:nvSpPr>
          <p:cNvPr id="63491" name="Rectangle 3"/>
          <p:cNvSpPr>
            <a:spLocks noGrp="1" noChangeArrowheads="1"/>
          </p:cNvSpPr>
          <p:nvPr>
            <p:ph type="body" idx="1"/>
          </p:nvPr>
        </p:nvSpPr>
        <p:spPr>
          <a:xfrm>
            <a:off x="0" y="1700213"/>
            <a:ext cx="8966200" cy="5157787"/>
          </a:xfrm>
          <a:solidFill>
            <a:schemeClr val="accent2"/>
          </a:solidFill>
        </p:spPr>
        <p:txBody>
          <a:bodyPr/>
          <a:lstStyle/>
          <a:p>
            <a:pPr algn="just" eaLnBrk="1" hangingPunct="1">
              <a:buFontTx/>
              <a:buNone/>
            </a:pPr>
            <a:r>
              <a:rPr lang="it-IT" smtClean="0"/>
              <a:t>	</a:t>
            </a:r>
            <a:r>
              <a:rPr lang="it-IT" sz="2800" smtClean="0">
                <a:solidFill>
                  <a:srgbClr val="FFFF00"/>
                </a:solidFill>
              </a:rPr>
              <a:t>La direttiva indica come obiettivo assoluto nell’attività ispettiva il contrasto alla interposizione illecita di manodopera.</a:t>
            </a:r>
          </a:p>
          <a:p>
            <a:pPr algn="just" eaLnBrk="1" hangingPunct="1">
              <a:buFontTx/>
              <a:buNone/>
            </a:pPr>
            <a:r>
              <a:rPr lang="it-IT" sz="2800" smtClean="0">
                <a:solidFill>
                  <a:srgbClr val="FFFF00"/>
                </a:solidFill>
              </a:rPr>
              <a:t>	In sostanza gli ispettori, </a:t>
            </a:r>
          </a:p>
          <a:p>
            <a:pPr algn="just" eaLnBrk="1" hangingPunct="1">
              <a:buFontTx/>
              <a:buNone/>
            </a:pPr>
            <a:r>
              <a:rPr lang="it-IT" sz="2800" smtClean="0">
                <a:solidFill>
                  <a:srgbClr val="FFFF00"/>
                </a:solidFill>
              </a:rPr>
              <a:t>  per valutare se un’impresa è “genuina” </a:t>
            </a:r>
          </a:p>
          <a:p>
            <a:pPr algn="just" eaLnBrk="1" hangingPunct="1">
              <a:buFontTx/>
              <a:buNone/>
            </a:pPr>
            <a:r>
              <a:rPr lang="it-IT" sz="2800" smtClean="0">
                <a:solidFill>
                  <a:srgbClr val="FFFF00"/>
                </a:solidFill>
              </a:rPr>
              <a:t>  debbono verificare i requisiti previsti</a:t>
            </a:r>
          </a:p>
          <a:p>
            <a:pPr algn="just" eaLnBrk="1" hangingPunct="1">
              <a:buFontTx/>
              <a:buNone/>
            </a:pPr>
            <a:r>
              <a:rPr lang="it-IT" sz="2800" smtClean="0">
                <a:solidFill>
                  <a:srgbClr val="FFFF00"/>
                </a:solidFill>
              </a:rPr>
              <a:t>   dall’art. 29 della Legge Biagi (D. Lgs. 276/03).</a:t>
            </a:r>
            <a:endParaRPr lang="it-IT" smtClean="0">
              <a:solidFill>
                <a:srgbClr val="FFFF00"/>
              </a:solidFill>
            </a:endParaRPr>
          </a:p>
        </p:txBody>
      </p:sp>
    </p:spTree>
    <p:extLst>
      <p:ext uri="{BB962C8B-B14F-4D97-AF65-F5344CB8AC3E}">
        <p14:creationId xmlns="" xmlns:p14="http://schemas.microsoft.com/office/powerpoint/2010/main" val="1445094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68313" y="228600"/>
            <a:ext cx="8424862" cy="968375"/>
          </a:xfrm>
          <a:solidFill>
            <a:schemeClr val="bg2"/>
          </a:solidFill>
          <a:ln>
            <a:solidFill>
              <a:schemeClr val="tx1"/>
            </a:solidFill>
            <a:miter lim="800000"/>
            <a:headEnd/>
            <a:tailEnd/>
          </a:ln>
        </p:spPr>
        <p:txBody>
          <a:bodyPr/>
          <a:lstStyle/>
          <a:p>
            <a:pPr algn="ctr"/>
            <a:r>
              <a:rPr lang="it-IT" sz="3600" smtClean="0"/>
              <a:t>Art.</a:t>
            </a:r>
            <a:r>
              <a:rPr lang="it-IT" sz="4000" b="1" smtClean="0">
                <a:solidFill>
                  <a:srgbClr val="FF0000"/>
                </a:solidFill>
              </a:rPr>
              <a:t>26</a:t>
            </a:r>
            <a:r>
              <a:rPr lang="it-IT" sz="3200" smtClean="0"/>
              <a:t> </a:t>
            </a:r>
            <a:r>
              <a:rPr lang="it-IT" sz="3200" b="1" i="1" smtClean="0">
                <a:solidFill>
                  <a:srgbClr val="FF0000"/>
                </a:solidFill>
              </a:rPr>
              <a:t>Obblighi connessi ai contratti d’appalto</a:t>
            </a:r>
            <a:r>
              <a:rPr lang="it-IT" sz="3200" i="1" smtClean="0">
                <a:solidFill>
                  <a:srgbClr val="FF0000"/>
                </a:solidFill>
              </a:rPr>
              <a:t>               </a:t>
            </a:r>
            <a:r>
              <a:rPr lang="it-IT" sz="2400" i="1" smtClean="0">
                <a:solidFill>
                  <a:srgbClr val="FF0000"/>
                </a:solidFill>
              </a:rPr>
              <a:t>o d’opera o di somministrazione</a:t>
            </a:r>
          </a:p>
        </p:txBody>
      </p:sp>
      <p:sp>
        <p:nvSpPr>
          <p:cNvPr id="77827" name="Rectangle 3"/>
          <p:cNvSpPr>
            <a:spLocks noGrp="1"/>
          </p:cNvSpPr>
          <p:nvPr>
            <p:ph type="body" idx="1"/>
          </p:nvPr>
        </p:nvSpPr>
        <p:spPr>
          <a:xfrm>
            <a:off x="0" y="1557338"/>
            <a:ext cx="9144000" cy="5300662"/>
          </a:xfrm>
          <a:solidFill>
            <a:schemeClr val="bg2"/>
          </a:solidFill>
          <a:ln>
            <a:solidFill>
              <a:schemeClr val="tx1"/>
            </a:solidFill>
            <a:miter lim="800000"/>
            <a:headEnd/>
            <a:tailEnd/>
          </a:ln>
        </p:spPr>
        <p:txBody>
          <a:bodyPr/>
          <a:lstStyle/>
          <a:p>
            <a:pPr>
              <a:lnSpc>
                <a:spcPct val="80000"/>
              </a:lnSpc>
            </a:pPr>
            <a:r>
              <a:rPr lang="it-IT" sz="2000" b="1" dirty="0" smtClean="0"/>
              <a:t>1. </a:t>
            </a:r>
            <a:r>
              <a:rPr lang="it-IT" sz="2800" b="1" dirty="0" smtClean="0">
                <a:solidFill>
                  <a:srgbClr val="3333CC"/>
                </a:solidFill>
              </a:rPr>
              <a:t>Il datore di lavoro</a:t>
            </a:r>
            <a:r>
              <a:rPr lang="it-IT" sz="2000" b="1" dirty="0" smtClean="0"/>
              <a:t>, in caso di affidamento dei lavori, </a:t>
            </a:r>
            <a:r>
              <a:rPr lang="it-IT" sz="1800" b="1" dirty="0" smtClean="0">
                <a:solidFill>
                  <a:srgbClr val="009900"/>
                </a:solidFill>
              </a:rPr>
              <a:t>servizi e forniture</a:t>
            </a:r>
            <a:r>
              <a:rPr lang="it-IT" sz="2000" b="1" dirty="0" smtClean="0"/>
              <a:t> all’impresa appaltatrice o a lavoratori autonomi</a:t>
            </a:r>
            <a:endParaRPr lang="it-IT" sz="7200" b="1" i="1" dirty="0" smtClean="0">
              <a:solidFill>
                <a:srgbClr val="3333CC"/>
              </a:solidFill>
            </a:endParaRPr>
          </a:p>
          <a:p>
            <a:pPr>
              <a:lnSpc>
                <a:spcPct val="80000"/>
              </a:lnSpc>
            </a:pPr>
            <a:r>
              <a:rPr lang="it-IT" sz="3600" b="1" i="1" dirty="0" smtClean="0">
                <a:solidFill>
                  <a:srgbClr val="3333CC"/>
                </a:solidFill>
              </a:rPr>
              <a:t>a) </a:t>
            </a:r>
            <a:r>
              <a:rPr lang="it-IT" sz="3600" b="1" dirty="0" smtClean="0">
                <a:solidFill>
                  <a:srgbClr val="3333CC"/>
                </a:solidFill>
              </a:rPr>
              <a:t>verifica</a:t>
            </a:r>
            <a:r>
              <a:rPr lang="it-IT" sz="2000" dirty="0" smtClean="0">
                <a:solidFill>
                  <a:srgbClr val="3333CC"/>
                </a:solidFill>
              </a:rPr>
              <a:t>, </a:t>
            </a:r>
            <a:r>
              <a:rPr lang="it-IT" sz="1800" dirty="0" smtClean="0">
                <a:solidFill>
                  <a:srgbClr val="3333CC"/>
                </a:solidFill>
              </a:rPr>
              <a:t>con le modalità previste dal Decreto di cui all’art.6, co. 8, lett. </a:t>
            </a:r>
            <a:r>
              <a:rPr lang="it-IT" sz="1800" i="1" dirty="0" smtClean="0">
                <a:solidFill>
                  <a:srgbClr val="3333CC"/>
                </a:solidFill>
              </a:rPr>
              <a:t>g)</a:t>
            </a:r>
          </a:p>
          <a:p>
            <a:pPr>
              <a:lnSpc>
                <a:spcPct val="80000"/>
              </a:lnSpc>
            </a:pPr>
            <a:r>
              <a:rPr lang="it-IT" sz="2000" dirty="0" smtClean="0">
                <a:solidFill>
                  <a:srgbClr val="3333CC"/>
                </a:solidFill>
              </a:rPr>
              <a:t>l’idoneità tecnico professionale delle imprese appaltatrici o dei lavoratori autonomi in relazione ai lavori</a:t>
            </a:r>
            <a:r>
              <a:rPr lang="it-IT" sz="2000" i="1" dirty="0" smtClean="0">
                <a:solidFill>
                  <a:srgbClr val="3333CC"/>
                </a:solidFill>
              </a:rPr>
              <a:t>, ai servizi e alle forniture </a:t>
            </a:r>
            <a:r>
              <a:rPr lang="it-IT" sz="2000" dirty="0" smtClean="0">
                <a:solidFill>
                  <a:srgbClr val="3333CC"/>
                </a:solidFill>
              </a:rPr>
              <a:t>da affidare in appalto o mediante contratto d’opera o di somministrazione. </a:t>
            </a:r>
          </a:p>
          <a:p>
            <a:pPr>
              <a:lnSpc>
                <a:spcPct val="80000"/>
              </a:lnSpc>
            </a:pPr>
            <a:r>
              <a:rPr lang="it-IT" sz="1600" dirty="0" smtClean="0">
                <a:solidFill>
                  <a:srgbClr val="3333CC"/>
                </a:solidFill>
              </a:rPr>
              <a:t>Fino alla data di entrata in vigore del Decreto di cui al periodo che precede</a:t>
            </a:r>
            <a:r>
              <a:rPr lang="it-IT" sz="2000" dirty="0" smtClean="0">
                <a:solidFill>
                  <a:srgbClr val="3333CC"/>
                </a:solidFill>
              </a:rPr>
              <a:t>, </a:t>
            </a:r>
          </a:p>
          <a:p>
            <a:pPr>
              <a:lnSpc>
                <a:spcPct val="80000"/>
              </a:lnSpc>
            </a:pPr>
            <a:r>
              <a:rPr lang="it-IT" sz="2800" b="1" dirty="0" smtClean="0">
                <a:solidFill>
                  <a:srgbClr val="3333CC"/>
                </a:solidFill>
                <a:latin typeface="Agency FB" pitchFamily="34" charset="0"/>
              </a:rPr>
              <a:t>la verifica</a:t>
            </a:r>
            <a:r>
              <a:rPr lang="it-IT" sz="1600" b="1" dirty="0" smtClean="0">
                <a:solidFill>
                  <a:srgbClr val="3333CC"/>
                </a:solidFill>
                <a:latin typeface="Agency FB" pitchFamily="34" charset="0"/>
              </a:rPr>
              <a:t> </a:t>
            </a:r>
            <a:r>
              <a:rPr lang="it-IT" sz="1600" dirty="0" smtClean="0">
                <a:solidFill>
                  <a:srgbClr val="3333CC"/>
                </a:solidFill>
              </a:rPr>
              <a:t>è eseguita attraverso le seguenti modalità:</a:t>
            </a:r>
          </a:p>
          <a:p>
            <a:pPr>
              <a:lnSpc>
                <a:spcPct val="80000"/>
              </a:lnSpc>
              <a:buFont typeface="Wingdings" pitchFamily="2" charset="2"/>
              <a:buAutoNum type="arabicPeriod"/>
            </a:pPr>
            <a:r>
              <a:rPr lang="it-IT" sz="1600" b="1" dirty="0" smtClean="0">
                <a:solidFill>
                  <a:srgbClr val="3333CC"/>
                </a:solidFill>
              </a:rPr>
              <a:t>acquisizione del certificato di iscrizione alla camera di commercio, industria e artigianato;</a:t>
            </a:r>
          </a:p>
          <a:p>
            <a:pPr>
              <a:lnSpc>
                <a:spcPct val="80000"/>
              </a:lnSpc>
              <a:buFont typeface="Wingdings" pitchFamily="2" charset="2"/>
              <a:buAutoNum type="arabicPeriod"/>
            </a:pPr>
            <a:r>
              <a:rPr lang="it-IT" sz="1600" b="1" dirty="0" smtClean="0">
                <a:solidFill>
                  <a:srgbClr val="3333CC"/>
                </a:solidFill>
              </a:rPr>
              <a:t>acquisizione dell’autocertificazione dell’impresa appaltatrice o dei lavoratori autonomi del possesso dei requisiti di idoneità tecnico professionale, ai sensi </a:t>
            </a:r>
            <a:r>
              <a:rPr lang="it-IT" sz="1600" b="1" dirty="0" smtClean="0">
                <a:solidFill>
                  <a:srgbClr val="3333CC"/>
                </a:solidFill>
                <a:hlinkClick r:id="rId2"/>
              </a:rPr>
              <a:t>dell’articolo 47</a:t>
            </a:r>
            <a:r>
              <a:rPr lang="it-IT" sz="1600" b="1" i="1" dirty="0" smtClean="0">
                <a:solidFill>
                  <a:srgbClr val="3333CC"/>
                </a:solidFill>
                <a:hlinkClick r:id="rId2"/>
              </a:rPr>
              <a:t> </a:t>
            </a:r>
            <a:r>
              <a:rPr lang="it-IT" sz="1600" b="1" dirty="0" smtClean="0">
                <a:solidFill>
                  <a:srgbClr val="3333CC"/>
                </a:solidFill>
                <a:hlinkClick r:id="rId2"/>
              </a:rPr>
              <a:t>del Testo Unico delle disposizioni legislative e regolamentari in materia di documentazione amministrativa, di cui al DPR del 28 dicembre 2000, n. 445</a:t>
            </a:r>
            <a:r>
              <a:rPr lang="it-IT" sz="2000" b="1" dirty="0" smtClean="0">
                <a:solidFill>
                  <a:srgbClr val="3333CC"/>
                </a:solidFill>
                <a:hlinkClick r:id="rId2"/>
              </a:rPr>
              <a:t>;</a:t>
            </a:r>
            <a:endParaRPr lang="it-IT" sz="2000" b="1" dirty="0" smtClean="0">
              <a:solidFill>
                <a:srgbClr val="3333CC"/>
              </a:solidFill>
            </a:endParaRPr>
          </a:p>
          <a:p>
            <a:pPr>
              <a:lnSpc>
                <a:spcPct val="80000"/>
              </a:lnSpc>
            </a:pPr>
            <a:r>
              <a:rPr lang="it-IT" sz="4400" i="1" dirty="0" smtClean="0">
                <a:solidFill>
                  <a:srgbClr val="3333CC"/>
                </a:solidFill>
              </a:rPr>
              <a:t>b) </a:t>
            </a:r>
            <a:r>
              <a:rPr lang="it-IT" sz="4400" dirty="0" smtClean="0">
                <a:solidFill>
                  <a:srgbClr val="3333CC"/>
                </a:solidFill>
              </a:rPr>
              <a:t>fornisce</a:t>
            </a:r>
            <a:r>
              <a:rPr lang="it-IT" sz="2000" dirty="0" smtClean="0">
                <a:solidFill>
                  <a:srgbClr val="3333CC"/>
                </a:solidFill>
              </a:rPr>
              <a:t> agli stessi soggetti dettagliate informazioni sui rischi specifici esistenti nell’ambiente in cui sono destinati ad operare e sulle misure di prevenzione e di emergenza adottate in relazione alla propria attività.</a:t>
            </a:r>
          </a:p>
        </p:txBody>
      </p:sp>
    </p:spTree>
    <p:extLst>
      <p:ext uri="{BB962C8B-B14F-4D97-AF65-F5344CB8AC3E}">
        <p14:creationId xmlns="" xmlns:p14="http://schemas.microsoft.com/office/powerpoint/2010/main" val="150904708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it-IT" b="1" smtClean="0">
                <a:solidFill>
                  <a:srgbClr val="E51903"/>
                </a:solidFill>
                <a:effectLst>
                  <a:outerShdw blurRad="38100" dist="38100" dir="2700000" algn="tl">
                    <a:srgbClr val="C0C0C0"/>
                  </a:outerShdw>
                </a:effectLst>
              </a:rPr>
              <a:t>CRITERI DI “</a:t>
            </a:r>
            <a:r>
              <a:rPr lang="it-IT" sz="4800" b="1" smtClean="0">
                <a:solidFill>
                  <a:srgbClr val="E51903"/>
                </a:solidFill>
                <a:effectLst>
                  <a:outerShdw blurRad="38100" dist="38100" dir="2700000" algn="tl">
                    <a:srgbClr val="C0C0C0"/>
                  </a:outerShdw>
                </a:effectLst>
              </a:rPr>
              <a:t>GENUINITA</a:t>
            </a:r>
            <a:r>
              <a:rPr lang="it-IT" b="1" smtClean="0">
                <a:solidFill>
                  <a:srgbClr val="E51903"/>
                </a:solidFill>
                <a:effectLst>
                  <a:outerShdw blurRad="38100" dist="38100" dir="2700000" algn="tl">
                    <a:srgbClr val="C0C0C0"/>
                  </a:outerShdw>
                </a:effectLst>
              </a:rPr>
              <a:t>’ ”</a:t>
            </a:r>
          </a:p>
        </p:txBody>
      </p:sp>
      <p:sp>
        <p:nvSpPr>
          <p:cNvPr id="64515" name="Rectangle 3"/>
          <p:cNvSpPr>
            <a:spLocks noGrp="1" noChangeArrowheads="1"/>
          </p:cNvSpPr>
          <p:nvPr>
            <p:ph type="body" idx="1"/>
          </p:nvPr>
        </p:nvSpPr>
        <p:spPr>
          <a:solidFill>
            <a:schemeClr val="accent2"/>
          </a:solidFill>
        </p:spPr>
        <p:txBody>
          <a:bodyPr/>
          <a:lstStyle/>
          <a:p>
            <a:pPr algn="just" eaLnBrk="1" hangingPunct="1">
              <a:buFontTx/>
              <a:buNone/>
            </a:pPr>
            <a:r>
              <a:rPr lang="it-IT" smtClean="0"/>
              <a:t>	</a:t>
            </a:r>
            <a:r>
              <a:rPr lang="it-IT" sz="3600" b="1" smtClean="0">
                <a:solidFill>
                  <a:srgbClr val="FFFF00"/>
                </a:solidFill>
                <a:latin typeface="Palatino Linotype" pitchFamily="18" charset="0"/>
              </a:rPr>
              <a:t>E’ “genuina” </a:t>
            </a:r>
            <a:r>
              <a:rPr lang="it-IT" b="1" smtClean="0">
                <a:solidFill>
                  <a:srgbClr val="FFFF00"/>
                </a:solidFill>
                <a:latin typeface="Palatino Linotype" pitchFamily="18" charset="0"/>
              </a:rPr>
              <a:t>l’impresa organizzata dall’appaltatore</a:t>
            </a:r>
            <a:r>
              <a:rPr lang="it-IT" sz="3600" b="1" smtClean="0">
                <a:solidFill>
                  <a:srgbClr val="FFFF00"/>
                </a:solidFill>
                <a:latin typeface="Palatino Linotype" pitchFamily="18" charset="0"/>
              </a:rPr>
              <a:t> con i mezzi necessari a soddisfare le esigenze dell’appalto.</a:t>
            </a:r>
          </a:p>
          <a:p>
            <a:pPr algn="just" eaLnBrk="1" hangingPunct="1">
              <a:buFontTx/>
              <a:buNone/>
            </a:pPr>
            <a:r>
              <a:rPr lang="it-IT" sz="2800" smtClean="0">
                <a:solidFill>
                  <a:srgbClr val="FFFF00"/>
                </a:solidFill>
              </a:rPr>
              <a:t>	</a:t>
            </a:r>
            <a:r>
              <a:rPr lang="it-IT" smtClean="0">
                <a:solidFill>
                  <a:srgbClr val="FFFF00"/>
                </a:solidFill>
                <a:latin typeface="Georgia Ref" pitchFamily="18" charset="0"/>
              </a:rPr>
              <a:t>Organizzazione che può risultare dall’esercizio del potere organizzativo e direttivo nei confronti dei lavoratori nonché dall’assunzione del rischio di impresa.</a:t>
            </a:r>
          </a:p>
        </p:txBody>
      </p:sp>
    </p:spTree>
    <p:extLst>
      <p:ext uri="{BB962C8B-B14F-4D97-AF65-F5344CB8AC3E}">
        <p14:creationId xmlns="" xmlns:p14="http://schemas.microsoft.com/office/powerpoint/2010/main" val="36392354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it-IT" b="1" smtClean="0">
                <a:solidFill>
                  <a:srgbClr val="E51903"/>
                </a:solidFill>
                <a:effectLst>
                  <a:outerShdw blurRad="38100" dist="38100" dir="2700000" algn="tl">
                    <a:srgbClr val="C0C0C0"/>
                  </a:outerShdw>
                </a:effectLst>
              </a:rPr>
              <a:t>APPALTI LABOUR INTENSIVE</a:t>
            </a:r>
          </a:p>
        </p:txBody>
      </p:sp>
      <p:sp>
        <p:nvSpPr>
          <p:cNvPr id="65539" name="Rectangle 3"/>
          <p:cNvSpPr>
            <a:spLocks noGrp="1" noChangeArrowheads="1"/>
          </p:cNvSpPr>
          <p:nvPr>
            <p:ph type="body" idx="1"/>
          </p:nvPr>
        </p:nvSpPr>
        <p:spPr/>
        <p:txBody>
          <a:bodyPr/>
          <a:lstStyle/>
          <a:p>
            <a:pPr algn="just" eaLnBrk="1" hangingPunct="1">
              <a:buFontTx/>
              <a:buNone/>
            </a:pPr>
            <a:r>
              <a:rPr lang="it-IT" smtClean="0"/>
              <a:t>	</a:t>
            </a:r>
            <a:r>
              <a:rPr lang="it-IT" b="1" smtClean="0">
                <a:solidFill>
                  <a:srgbClr val="000099"/>
                </a:solidFill>
              </a:rPr>
              <a:t>Sono così definiti gli appalti dove è prevalente l’attività lavorativa.</a:t>
            </a:r>
          </a:p>
          <a:p>
            <a:pPr algn="just" eaLnBrk="1" hangingPunct="1">
              <a:buFontTx/>
              <a:buNone/>
            </a:pPr>
            <a:r>
              <a:rPr lang="it-IT" b="1" smtClean="0">
                <a:solidFill>
                  <a:srgbClr val="000099"/>
                </a:solidFill>
              </a:rPr>
              <a:t>	In questo caso l’utilizzo di strumenti di proprietà del committente</a:t>
            </a:r>
          </a:p>
          <a:p>
            <a:pPr algn="just" eaLnBrk="1" hangingPunct="1">
              <a:buFontTx/>
              <a:buNone/>
            </a:pPr>
            <a:r>
              <a:rPr lang="it-IT" b="1" smtClean="0">
                <a:solidFill>
                  <a:srgbClr val="000099"/>
                </a:solidFill>
              </a:rPr>
              <a:t>   non è elemento decisivo per affermare che sussiste intermediazione di manodopera.</a:t>
            </a:r>
          </a:p>
        </p:txBody>
      </p:sp>
    </p:spTree>
    <p:extLst>
      <p:ext uri="{BB962C8B-B14F-4D97-AF65-F5344CB8AC3E}">
        <p14:creationId xmlns="" xmlns:p14="http://schemas.microsoft.com/office/powerpoint/2010/main" val="28709942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it-IT" sz="4000" b="1" smtClean="0">
                <a:solidFill>
                  <a:srgbClr val="E51903"/>
                </a:solidFill>
                <a:effectLst>
                  <a:outerShdw blurRad="38100" dist="38100" dir="2700000" algn="tl">
                    <a:srgbClr val="C0C0C0"/>
                  </a:outerShdw>
                </a:effectLst>
              </a:rPr>
              <a:t>TRIBUNALE MILANO 05/02/2007</a:t>
            </a:r>
            <a:r>
              <a:rPr lang="it-IT" sz="4000" b="1" smtClean="0">
                <a:solidFill>
                  <a:srgbClr val="E51903"/>
                </a:solidFill>
              </a:rPr>
              <a:t> </a:t>
            </a:r>
          </a:p>
        </p:txBody>
      </p:sp>
      <p:sp>
        <p:nvSpPr>
          <p:cNvPr id="66563" name="Rectangle 3"/>
          <p:cNvSpPr>
            <a:spLocks noGrp="1" noChangeArrowheads="1"/>
          </p:cNvSpPr>
          <p:nvPr>
            <p:ph type="body" idx="1"/>
          </p:nvPr>
        </p:nvSpPr>
        <p:spPr>
          <a:xfrm>
            <a:off x="539750" y="1700213"/>
            <a:ext cx="8375650" cy="4395787"/>
          </a:xfrm>
          <a:solidFill>
            <a:schemeClr val="accent1"/>
          </a:solidFill>
          <a:ln>
            <a:solidFill>
              <a:schemeClr val="tx1"/>
            </a:solidFill>
            <a:miter lim="800000"/>
            <a:headEnd/>
            <a:tailEnd/>
          </a:ln>
        </p:spPr>
        <p:txBody>
          <a:bodyPr/>
          <a:lstStyle/>
          <a:p>
            <a:pPr algn="just" eaLnBrk="1" hangingPunct="1">
              <a:buFontTx/>
              <a:buNone/>
            </a:pPr>
            <a:r>
              <a:rPr lang="it-IT" smtClean="0"/>
              <a:t>	</a:t>
            </a:r>
            <a:r>
              <a:rPr lang="it-IT" b="1" smtClean="0"/>
              <a:t>Perché possa configurarsi un appalto “genuino”, con assunzione del rischio di impresa, nel caso di appalto labour intensive l’organizzazione dei mezzi da parte dell’appaltatore </a:t>
            </a:r>
          </a:p>
          <a:p>
            <a:pPr algn="just" eaLnBrk="1" hangingPunct="1">
              <a:buFontTx/>
              <a:buNone/>
            </a:pPr>
            <a:r>
              <a:rPr lang="it-IT" b="1" smtClean="0"/>
              <a:t>  può concretarsi nel solo esercizio del potere organizzativo e direttivo nei confronti dei lavoratori.</a:t>
            </a:r>
          </a:p>
        </p:txBody>
      </p:sp>
    </p:spTree>
    <p:extLst>
      <p:ext uri="{BB962C8B-B14F-4D97-AF65-F5344CB8AC3E}">
        <p14:creationId xmlns="" xmlns:p14="http://schemas.microsoft.com/office/powerpoint/2010/main" val="17235473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chemeClr val="accent2"/>
          </a:solidFill>
        </p:spPr>
        <p:txBody>
          <a:bodyPr/>
          <a:lstStyle/>
          <a:p>
            <a:pPr eaLnBrk="1" hangingPunct="1">
              <a:defRPr/>
            </a:pPr>
            <a:r>
              <a:rPr lang="it-IT" sz="5300" b="1" smtClean="0">
                <a:solidFill>
                  <a:srgbClr val="E51903"/>
                </a:solidFill>
                <a:effectLst>
                  <a:outerShdw blurRad="38100" dist="38100" dir="2700000" algn="tl">
                    <a:srgbClr val="000000"/>
                  </a:outerShdw>
                </a:effectLst>
              </a:rPr>
              <a:t>In sintesi</a:t>
            </a:r>
          </a:p>
        </p:txBody>
      </p:sp>
      <p:sp>
        <p:nvSpPr>
          <p:cNvPr id="68611" name="Rectangle 3"/>
          <p:cNvSpPr>
            <a:spLocks noGrp="1" noChangeArrowheads="1"/>
          </p:cNvSpPr>
          <p:nvPr>
            <p:ph type="body" idx="1"/>
          </p:nvPr>
        </p:nvSpPr>
        <p:spPr>
          <a:xfrm>
            <a:off x="323850" y="1557338"/>
            <a:ext cx="8496300" cy="5040312"/>
          </a:xfrm>
        </p:spPr>
        <p:txBody>
          <a:bodyPr/>
          <a:lstStyle/>
          <a:p>
            <a:pPr algn="just" eaLnBrk="1" hangingPunct="1">
              <a:buFontTx/>
              <a:buNone/>
              <a:defRPr/>
            </a:pPr>
            <a:r>
              <a:rPr lang="it-IT" smtClean="0"/>
              <a:t>	</a:t>
            </a:r>
            <a:r>
              <a:rPr lang="it-IT" sz="3600" b="1" smtClean="0">
                <a:solidFill>
                  <a:srgbClr val="000099"/>
                </a:solidFill>
                <a:effectLst>
                  <a:outerShdw blurRad="38100" dist="38100" dir="2700000" algn="tl">
                    <a:srgbClr val="C0C0C0"/>
                  </a:outerShdw>
                </a:effectLst>
              </a:rPr>
              <a:t>L’utilizzo da parte dei dipendenti </a:t>
            </a:r>
            <a:r>
              <a:rPr lang="it-IT" sz="2800" b="1" smtClean="0">
                <a:solidFill>
                  <a:srgbClr val="000099"/>
                </a:solidFill>
                <a:effectLst>
                  <a:outerShdw blurRad="38100" dist="38100" dir="2700000" algn="tl">
                    <a:srgbClr val="C0C0C0"/>
                  </a:outerShdw>
                </a:effectLst>
              </a:rPr>
              <a:t>del subappaltatore di strumenti di proprietà</a:t>
            </a:r>
          </a:p>
          <a:p>
            <a:pPr algn="just" eaLnBrk="1" hangingPunct="1">
              <a:buFontTx/>
              <a:buNone/>
              <a:defRPr/>
            </a:pPr>
            <a:r>
              <a:rPr lang="it-IT" sz="3600" b="1" smtClean="0">
                <a:solidFill>
                  <a:srgbClr val="000099"/>
                </a:solidFill>
                <a:effectLst>
                  <a:outerShdw blurRad="38100" dist="38100" dir="2700000" algn="tl">
                    <a:srgbClr val="C0C0C0"/>
                  </a:outerShdw>
                </a:effectLst>
              </a:rPr>
              <a:t>  dell’appaltatore costituisce appalto illecito di manodopera </a:t>
            </a:r>
          </a:p>
          <a:p>
            <a:pPr algn="just" eaLnBrk="1" hangingPunct="1">
              <a:buFontTx/>
              <a:buNone/>
              <a:defRPr/>
            </a:pPr>
            <a:r>
              <a:rPr lang="it-IT" sz="3600" b="1" smtClean="0">
                <a:solidFill>
                  <a:srgbClr val="000099"/>
                </a:solidFill>
                <a:effectLst>
                  <a:outerShdw blurRad="38100" dist="38100" dir="2700000" algn="tl">
                    <a:srgbClr val="C0C0C0"/>
                  </a:outerShdw>
                </a:effectLst>
              </a:rPr>
              <a:t>  quando il subappaltatore non ha né rischi di impresa, </a:t>
            </a:r>
          </a:p>
          <a:p>
            <a:pPr algn="just" eaLnBrk="1" hangingPunct="1">
              <a:buFontTx/>
              <a:buNone/>
              <a:defRPr/>
            </a:pPr>
            <a:r>
              <a:rPr lang="it-IT" sz="3600" b="1" smtClean="0">
                <a:solidFill>
                  <a:srgbClr val="000099"/>
                </a:solidFill>
                <a:effectLst>
                  <a:outerShdw blurRad="38100" dist="38100" dir="2700000" algn="tl">
                    <a:srgbClr val="C0C0C0"/>
                  </a:outerShdw>
                </a:effectLst>
              </a:rPr>
              <a:t>  né responsabilità per l’utilizzo delle attrezzature.   </a:t>
            </a:r>
          </a:p>
        </p:txBody>
      </p:sp>
    </p:spTree>
    <p:extLst>
      <p:ext uri="{BB962C8B-B14F-4D97-AF65-F5344CB8AC3E}">
        <p14:creationId xmlns="" xmlns:p14="http://schemas.microsoft.com/office/powerpoint/2010/main" val="248984065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981075"/>
            <a:ext cx="8324850" cy="4535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628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0"/>
            <a:ext cx="8569325" cy="1417638"/>
          </a:xfrm>
          <a:solidFill>
            <a:schemeClr val="accent2"/>
          </a:solidFill>
          <a:ln>
            <a:solidFill>
              <a:schemeClr val="tx1"/>
            </a:solidFill>
            <a:miter lim="800000"/>
            <a:headEnd/>
            <a:tailEnd/>
          </a:ln>
        </p:spPr>
        <p:txBody>
          <a:bodyPr/>
          <a:lstStyle/>
          <a:p>
            <a:pPr eaLnBrk="1" hangingPunct="1"/>
            <a:r>
              <a:rPr lang="it-IT" sz="2000" b="1" smtClean="0">
                <a:solidFill>
                  <a:srgbClr val="F8F325"/>
                </a:solidFill>
              </a:rPr>
              <a:t>LPS sito Min Lav</a:t>
            </a:r>
            <a:br>
              <a:rPr lang="it-IT" sz="2000" b="1" smtClean="0">
                <a:solidFill>
                  <a:srgbClr val="F8F325"/>
                </a:solidFill>
              </a:rPr>
            </a:br>
            <a:r>
              <a:rPr lang="it-IT" sz="2000" b="1" smtClean="0">
                <a:solidFill>
                  <a:srgbClr val="F8F325"/>
                </a:solidFill>
              </a:rPr>
              <a:t>11 febbraio 2011</a:t>
            </a:r>
            <a:br>
              <a:rPr lang="it-IT" sz="2000" b="1" smtClean="0">
                <a:solidFill>
                  <a:srgbClr val="F8F325"/>
                </a:solidFill>
              </a:rPr>
            </a:br>
            <a:endParaRPr lang="it-IT" sz="2000" b="1" smtClean="0">
              <a:solidFill>
                <a:srgbClr val="F8F325"/>
              </a:solidFill>
            </a:endParaRPr>
          </a:p>
        </p:txBody>
      </p:sp>
      <p:sp>
        <p:nvSpPr>
          <p:cNvPr id="69635" name="Rectangle 3"/>
          <p:cNvSpPr>
            <a:spLocks noGrp="1" noChangeArrowheads="1"/>
          </p:cNvSpPr>
          <p:nvPr>
            <p:ph type="body" idx="1"/>
          </p:nvPr>
        </p:nvSpPr>
        <p:spPr>
          <a:xfrm>
            <a:off x="179388" y="1412875"/>
            <a:ext cx="8785225" cy="5040313"/>
          </a:xfrm>
        </p:spPr>
        <p:txBody>
          <a:bodyPr/>
          <a:lstStyle/>
          <a:p>
            <a:pPr algn="ctr" eaLnBrk="1" hangingPunct="1">
              <a:lnSpc>
                <a:spcPct val="80000"/>
              </a:lnSpc>
              <a:buFontTx/>
              <a:buNone/>
            </a:pPr>
            <a:r>
              <a:rPr lang="it-IT" sz="2000" b="1" smtClean="0">
                <a:solidFill>
                  <a:srgbClr val="000099"/>
                </a:solidFill>
                <a:latin typeface="Georgia Ref" pitchFamily="18" charset="0"/>
              </a:rPr>
              <a:t>Firmata la Circolare n. 5 dell’11 febbraio 2011</a:t>
            </a:r>
            <a:r>
              <a:rPr lang="it-IT" sz="2000" smtClean="0"/>
              <a:t/>
            </a:r>
            <a:br>
              <a:rPr lang="it-IT" sz="2000" smtClean="0"/>
            </a:br>
            <a:endParaRPr lang="it-IT" sz="2000" smtClean="0"/>
          </a:p>
          <a:p>
            <a:pPr algn="ctr" eaLnBrk="1" hangingPunct="1">
              <a:lnSpc>
                <a:spcPct val="80000"/>
              </a:lnSpc>
              <a:buFontTx/>
              <a:buNone/>
            </a:pPr>
            <a:r>
              <a:rPr lang="it-IT" sz="2000" b="1" smtClean="0">
                <a:solidFill>
                  <a:srgbClr val="000099"/>
                </a:solidFill>
              </a:rPr>
              <a:t>Indicazioni e chiarimenti in merito alla corretta gestione degli appalti e subappalti</a:t>
            </a:r>
            <a:br>
              <a:rPr lang="it-IT" sz="2000" b="1" smtClean="0">
                <a:solidFill>
                  <a:srgbClr val="000099"/>
                </a:solidFill>
              </a:rPr>
            </a:br>
            <a:r>
              <a:rPr lang="it-IT" sz="2000" smtClean="0"/>
              <a:t/>
            </a:r>
            <a:br>
              <a:rPr lang="it-IT" sz="2000" smtClean="0"/>
            </a:br>
            <a:r>
              <a:rPr lang="it-IT" sz="2000" smtClean="0"/>
              <a:t>E’ stata firmata oggi dal Ministro Maurizio Sacconi la Circolare n. 5 in materia di appalti e subappalti. La circolare, tenuto conto del ricorso sempre più frequente a processi di esternalizzazione e della complessità della legislazione e delle fonti di riferimento in materia, effettua una ricognizione delle principali problematiche che gli operatori incontrano nel ricorrere all’appalto e fornisce indicazioni e chiarimenti in merito alla sua corretta gestione.</a:t>
            </a:r>
            <a:br>
              <a:rPr lang="it-IT" sz="2000" smtClean="0"/>
            </a:br>
            <a:r>
              <a:rPr lang="it-IT" sz="2000" smtClean="0"/>
              <a:t> </a:t>
            </a:r>
            <a:br>
              <a:rPr lang="it-IT" sz="2000" smtClean="0"/>
            </a:br>
            <a:r>
              <a:rPr lang="it-IT" sz="2000" smtClean="0"/>
              <a:t>Tra le principali questioni affrontate, i criteri che qualificano un appalto come genuino, gli obblighi di carattere retributivo connessi all’utilizzazione dell’istituto, il valore degli appalti e i criteri di scelta dei contraenti, la responsabilità solidale tra committente, appaltatore ed eventuali subappaltatori, il ricorso alla certificazione, la disciplina in materia di salute e sicurezza del lavoro. </a:t>
            </a:r>
          </a:p>
        </p:txBody>
      </p:sp>
    </p:spTree>
    <p:extLst>
      <p:ext uri="{BB962C8B-B14F-4D97-AF65-F5344CB8AC3E}">
        <p14:creationId xmlns="" xmlns:p14="http://schemas.microsoft.com/office/powerpoint/2010/main" val="29129339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981075"/>
          </a:xfrm>
          <a:solidFill>
            <a:srgbClr val="F8F325"/>
          </a:solidFill>
          <a:ln>
            <a:solidFill>
              <a:schemeClr val="tx1"/>
            </a:solidFill>
            <a:miter lim="800000"/>
            <a:headEnd/>
            <a:tailEnd/>
          </a:ln>
        </p:spPr>
        <p:txBody>
          <a:bodyPr/>
          <a:lstStyle/>
          <a:p>
            <a:pPr eaLnBrk="1" hangingPunct="1"/>
            <a:r>
              <a:rPr lang="it-IT" sz="4000" b="1" smtClean="0"/>
              <a:t/>
            </a:r>
            <a:br>
              <a:rPr lang="it-IT" sz="4000" b="1" smtClean="0"/>
            </a:br>
            <a:r>
              <a:rPr lang="it-IT" sz="4000" b="1" smtClean="0"/>
              <a:t/>
            </a:r>
            <a:br>
              <a:rPr lang="it-IT" sz="4000" b="1" smtClean="0"/>
            </a:br>
            <a:r>
              <a:rPr lang="it-IT" sz="4000" b="1" smtClean="0">
                <a:solidFill>
                  <a:srgbClr val="000099"/>
                </a:solidFill>
              </a:rPr>
              <a:t>“Genuinità dell’appalto”                           </a:t>
            </a:r>
            <a:r>
              <a:rPr lang="it-IT" sz="2000" b="1" smtClean="0">
                <a:solidFill>
                  <a:srgbClr val="000099"/>
                </a:solidFill>
                <a:latin typeface="Georgia Ref" pitchFamily="18" charset="0"/>
              </a:rPr>
              <a:t>la circolare Min Lav n. 5 dell’11 febbraio 2011</a:t>
            </a:r>
            <a:r>
              <a:rPr lang="it-IT" sz="2000" smtClean="0"/>
              <a:t/>
            </a:r>
            <a:br>
              <a:rPr lang="it-IT" sz="2000" smtClean="0"/>
            </a:br>
            <a:r>
              <a:rPr lang="it-IT" sz="4000" smtClean="0"/>
              <a:t/>
            </a:r>
            <a:br>
              <a:rPr lang="it-IT" sz="4000" smtClean="0"/>
            </a:br>
            <a:endParaRPr lang="it-IT" sz="4000" smtClean="0"/>
          </a:p>
        </p:txBody>
      </p:sp>
      <p:sp>
        <p:nvSpPr>
          <p:cNvPr id="70659" name="Rectangle 3"/>
          <p:cNvSpPr>
            <a:spLocks noGrp="1" noChangeArrowheads="1"/>
          </p:cNvSpPr>
          <p:nvPr>
            <p:ph type="body" idx="1"/>
          </p:nvPr>
        </p:nvSpPr>
        <p:spPr>
          <a:xfrm>
            <a:off x="0" y="1052513"/>
            <a:ext cx="8624888" cy="4598987"/>
          </a:xfrm>
        </p:spPr>
        <p:txBody>
          <a:bodyPr/>
          <a:lstStyle/>
          <a:p>
            <a:pPr eaLnBrk="1" hangingPunct="1">
              <a:lnSpc>
                <a:spcPct val="80000"/>
              </a:lnSpc>
            </a:pPr>
            <a:r>
              <a:rPr lang="it-IT" sz="1400" smtClean="0"/>
              <a:t>La necessità di determinare la validità di un appalto parte dall’individuazione dei criteri che consentono di considerare l’appalto lecito o non lecito (genuino o non genuino) e, nella circolare, questo aspetto viene affrontato partendo dall’analisi delle normative, linee guida, risposte ad interpelli, circolari precedentemente emanate.</a:t>
            </a:r>
          </a:p>
          <a:p>
            <a:pPr eaLnBrk="1" hangingPunct="1">
              <a:lnSpc>
                <a:spcPct val="80000"/>
              </a:lnSpc>
            </a:pPr>
            <a:r>
              <a:rPr lang="it-IT" sz="1400" smtClean="0"/>
              <a:t>Due sono le categorie di elementi da considerare per determinare la genuinità dell’appalto:</a:t>
            </a:r>
          </a:p>
          <a:p>
            <a:pPr algn="ctr" eaLnBrk="1" hangingPunct="1">
              <a:lnSpc>
                <a:spcPct val="80000"/>
              </a:lnSpc>
              <a:buFontTx/>
              <a:buNone/>
            </a:pPr>
            <a:r>
              <a:rPr lang="it-IT" sz="1400" b="1" smtClean="0">
                <a:solidFill>
                  <a:srgbClr val="E51903"/>
                </a:solidFill>
              </a:rPr>
              <a:t> </a:t>
            </a:r>
            <a:r>
              <a:rPr lang="it-IT" sz="1400" b="1" i="1" smtClean="0">
                <a:solidFill>
                  <a:srgbClr val="E51903"/>
                </a:solidFill>
              </a:rPr>
              <a:t>- elementi sostanziali quali ad esempio:</a:t>
            </a:r>
            <a:endParaRPr lang="it-IT" sz="1400" b="1" smtClean="0">
              <a:solidFill>
                <a:srgbClr val="E51903"/>
              </a:solidFill>
            </a:endParaRPr>
          </a:p>
          <a:p>
            <a:pPr eaLnBrk="1" hangingPunct="1">
              <a:lnSpc>
                <a:spcPct val="80000"/>
              </a:lnSpc>
            </a:pPr>
            <a:r>
              <a:rPr lang="it-IT" sz="1400" smtClean="0"/>
              <a:t>analisi su chi, concretamente, esercita il potere organizzativo e direttivo nei confronti dei lavoratori utilizzati;</a:t>
            </a:r>
          </a:p>
          <a:p>
            <a:pPr eaLnBrk="1" hangingPunct="1">
              <a:lnSpc>
                <a:spcPct val="80000"/>
              </a:lnSpc>
            </a:pPr>
            <a:r>
              <a:rPr lang="it-IT" sz="1400" smtClean="0"/>
              <a:t>la presenza ed organizzazione di mezzi propri d’impresa, pur tenendo conto che per contratti d’appalto concernenti lavori specialistici viene evidenziata la speciale rilevanza delle competenze dei lavoratori impiegati a fronte della non rilevanza di attrezzature o beni strumentali e che comunque è compatibile anche l’utilizzo dei mezzi materiali forniti dal soggetto che riceve il servizio, purché la responsabilità del loro utilizzo rimanga totalmente in capo all’appaltatore e purché attraverso la fornitura di tali mezzi non sia invertito il rischio di impresa che deve in ogni caso gravare sull’appaltatore stesso;</a:t>
            </a:r>
          </a:p>
          <a:p>
            <a:pPr eaLnBrk="1" hangingPunct="1">
              <a:lnSpc>
                <a:spcPct val="80000"/>
              </a:lnSpc>
            </a:pPr>
            <a:r>
              <a:rPr lang="it-IT" sz="1400" smtClean="0"/>
              <a:t>osservazione del contratto che deve contenere specifici elementi quali: “attività appaltata, durata presumibile del contratto, dettagli in ordine all’apporto dell’appaltatore ed in particola precisazioni circa l’organizzazione dei mezzi necessari per la realizzazione dell’opera o del servizio”;</a:t>
            </a:r>
          </a:p>
          <a:p>
            <a:pPr eaLnBrk="1" hangingPunct="1">
              <a:lnSpc>
                <a:spcPct val="80000"/>
              </a:lnSpc>
            </a:pPr>
            <a:r>
              <a:rPr lang="it-IT" sz="1400" smtClean="0"/>
              <a:t>presenza del “rischio d’impresa”, per il quale alcuni indici rivelatori vengono evidenziati dalla Circolare a mero titolo esemplificativo:</a:t>
            </a:r>
          </a:p>
          <a:p>
            <a:pPr eaLnBrk="1" hangingPunct="1">
              <a:lnSpc>
                <a:spcPct val="80000"/>
              </a:lnSpc>
            </a:pPr>
            <a:r>
              <a:rPr lang="it-IT" sz="1400" smtClean="0"/>
              <a:t>l’appaltatore ha già in essere una attività imprenditoriale che viene esercitata abitualmente;</a:t>
            </a:r>
          </a:p>
          <a:p>
            <a:pPr eaLnBrk="1" hangingPunct="1">
              <a:lnSpc>
                <a:spcPct val="80000"/>
              </a:lnSpc>
            </a:pPr>
            <a:r>
              <a:rPr lang="it-IT" sz="1400" smtClean="0"/>
              <a:t>l’appaltatore svolge una propria attività produttiva in maniera evidente e comprovata;</a:t>
            </a:r>
          </a:p>
          <a:p>
            <a:pPr eaLnBrk="1" hangingPunct="1">
              <a:lnSpc>
                <a:spcPct val="80000"/>
              </a:lnSpc>
            </a:pPr>
            <a:r>
              <a:rPr lang="it-IT" sz="1400" smtClean="0"/>
              <a:t>l’appaltatore opera per conto di differenti imprese da più tempo o nel medesimo arco temporale considerato;</a:t>
            </a:r>
          </a:p>
          <a:p>
            <a:pPr algn="ctr" eaLnBrk="1" hangingPunct="1">
              <a:lnSpc>
                <a:spcPct val="80000"/>
              </a:lnSpc>
              <a:buFontTx/>
              <a:buNone/>
            </a:pPr>
            <a:r>
              <a:rPr lang="it-IT" sz="1400" b="1" i="1" smtClean="0">
                <a:solidFill>
                  <a:srgbClr val="E51903"/>
                </a:solidFill>
              </a:rPr>
              <a:t>- elementi formali quali ad esempio:</a:t>
            </a:r>
            <a:endParaRPr lang="it-IT" sz="1400" b="1" smtClean="0">
              <a:solidFill>
                <a:srgbClr val="E51903"/>
              </a:solidFill>
            </a:endParaRPr>
          </a:p>
          <a:p>
            <a:pPr eaLnBrk="1" hangingPunct="1">
              <a:lnSpc>
                <a:spcPct val="80000"/>
              </a:lnSpc>
            </a:pPr>
            <a:r>
              <a:rPr lang="it-IT" sz="1400" smtClean="0"/>
              <a:t>l’iscrizione nel registro delle imprese, con particolare riguardo alla data, all’oggetto sociale, nonché al capitale sociale;</a:t>
            </a:r>
          </a:p>
          <a:p>
            <a:pPr eaLnBrk="1" hangingPunct="1">
              <a:lnSpc>
                <a:spcPct val="80000"/>
              </a:lnSpc>
            </a:pPr>
            <a:r>
              <a:rPr lang="it-IT" sz="1400" smtClean="0"/>
              <a:t>il libro giornale ed il libro degli inventari;</a:t>
            </a:r>
          </a:p>
          <a:p>
            <a:pPr eaLnBrk="1" hangingPunct="1">
              <a:lnSpc>
                <a:spcPct val="80000"/>
              </a:lnSpc>
            </a:pPr>
            <a:r>
              <a:rPr lang="it-IT" sz="1400" smtClean="0"/>
              <a:t>il Libro unico del lavoro per le scritturazioni afferenti alla data di assunzione, nonché alle qualifiche e mansioni dei lavoratori impiegati nell’appalto;</a:t>
            </a:r>
          </a:p>
          <a:p>
            <a:pPr eaLnBrk="1" hangingPunct="1">
              <a:lnSpc>
                <a:spcPct val="80000"/>
              </a:lnSpc>
            </a:pPr>
            <a:r>
              <a:rPr lang="it-IT" sz="1400" smtClean="0"/>
              <a:t>il Documento unico di regolarità contributiva (DURC)</a:t>
            </a:r>
          </a:p>
        </p:txBody>
      </p:sp>
    </p:spTree>
    <p:extLst>
      <p:ext uri="{BB962C8B-B14F-4D97-AF65-F5344CB8AC3E}">
        <p14:creationId xmlns="" xmlns:p14="http://schemas.microsoft.com/office/powerpoint/2010/main" val="38917448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60350"/>
            <a:ext cx="9144000" cy="576263"/>
          </a:xfrm>
          <a:solidFill>
            <a:srgbClr val="E3E305"/>
          </a:solidFill>
        </p:spPr>
        <p:txBody>
          <a:bodyPr/>
          <a:lstStyle/>
          <a:p>
            <a:pPr eaLnBrk="1" hangingPunct="1"/>
            <a:r>
              <a:rPr lang="it-IT" sz="4000" b="1" smtClean="0"/>
              <a:t/>
            </a:r>
            <a:br>
              <a:rPr lang="it-IT" sz="4000" b="1" smtClean="0"/>
            </a:br>
            <a:r>
              <a:rPr lang="it-IT" sz="4000" b="1" smtClean="0"/>
              <a:t/>
            </a:r>
            <a:br>
              <a:rPr lang="it-IT" sz="4000" b="1" smtClean="0"/>
            </a:br>
            <a:r>
              <a:rPr lang="it-IT" sz="2400" b="1" smtClean="0">
                <a:solidFill>
                  <a:srgbClr val="000099"/>
                </a:solidFill>
                <a:latin typeface="Lucida Sans Unicode" pitchFamily="34" charset="0"/>
              </a:rPr>
              <a:t>Genuinità dell'appalto</a:t>
            </a:r>
            <a:r>
              <a:rPr lang="it-IT" sz="4000" b="1" smtClean="0"/>
              <a:t>  </a:t>
            </a:r>
            <a:r>
              <a:rPr lang="it-IT" sz="2000" b="1" smtClean="0">
                <a:solidFill>
                  <a:srgbClr val="000099"/>
                </a:solidFill>
                <a:latin typeface="Georgia Ref" pitchFamily="18" charset="0"/>
              </a:rPr>
              <a:t>la circolare Min Lav n. 5 dell’11 febbraio 2011</a:t>
            </a:r>
            <a:r>
              <a:rPr lang="it-IT" sz="2000" smtClean="0"/>
              <a:t/>
            </a:r>
            <a:br>
              <a:rPr lang="it-IT" sz="2000" smtClean="0"/>
            </a:br>
            <a:r>
              <a:rPr lang="it-IT" sz="4000" b="1" smtClean="0"/>
              <a:t/>
            </a:r>
            <a:br>
              <a:rPr lang="it-IT" sz="4000" b="1" smtClean="0"/>
            </a:br>
            <a:endParaRPr lang="it-IT" sz="4000" b="1" smtClean="0"/>
          </a:p>
        </p:txBody>
      </p:sp>
      <p:sp>
        <p:nvSpPr>
          <p:cNvPr id="71683" name="Rectangle 3"/>
          <p:cNvSpPr>
            <a:spLocks noGrp="1" noChangeArrowheads="1"/>
          </p:cNvSpPr>
          <p:nvPr>
            <p:ph type="body" idx="1"/>
          </p:nvPr>
        </p:nvSpPr>
        <p:spPr>
          <a:xfrm>
            <a:off x="0" y="1196975"/>
            <a:ext cx="9144000" cy="5256213"/>
          </a:xfrm>
        </p:spPr>
        <p:txBody>
          <a:bodyPr/>
          <a:lstStyle/>
          <a:p>
            <a:pPr algn="ctr" eaLnBrk="1" hangingPunct="1">
              <a:lnSpc>
                <a:spcPct val="80000"/>
              </a:lnSpc>
              <a:buFontTx/>
              <a:buNone/>
            </a:pPr>
            <a:r>
              <a:rPr lang="it-IT" sz="1600" b="1" smtClean="0">
                <a:solidFill>
                  <a:srgbClr val="000099"/>
                </a:solidFill>
                <a:latin typeface="Bookman Old Style" pitchFamily="18" charset="0"/>
              </a:rPr>
              <a:t>differenza tra un appalto lecito ed una somministrazione illegale</a:t>
            </a:r>
            <a:r>
              <a:rPr lang="it-IT" sz="1600" b="1" smtClean="0"/>
              <a:t>.</a:t>
            </a:r>
          </a:p>
          <a:p>
            <a:pPr eaLnBrk="1" hangingPunct="1">
              <a:lnSpc>
                <a:spcPct val="80000"/>
              </a:lnSpc>
            </a:pPr>
            <a:r>
              <a:rPr lang="it-IT" sz="1600" b="1" smtClean="0"/>
              <a:t>La differenza è nell'oggetto  del contratto:</a:t>
            </a:r>
          </a:p>
          <a:p>
            <a:pPr eaLnBrk="1" hangingPunct="1">
              <a:lnSpc>
                <a:spcPct val="80000"/>
              </a:lnSpc>
            </a:pPr>
            <a:r>
              <a:rPr lang="it-IT" sz="1600" b="1" smtClean="0"/>
              <a:t>l’appalto genuino è un contratto in cui l'oggetto è un "fare", mediante il quale l'appaltatore fornisce al committente un'opera o un servizio da realizzare tramite la propria organizzazione di mezzi e uomini, assumendosi il rischio d'impresa;</a:t>
            </a:r>
          </a:p>
          <a:p>
            <a:pPr eaLnBrk="1" hangingPunct="1">
              <a:lnSpc>
                <a:spcPct val="80000"/>
              </a:lnSpc>
            </a:pPr>
            <a:r>
              <a:rPr lang="it-IT" sz="1600" b="1" smtClean="0"/>
              <a:t>la somministrazione è invece un contratto dove è esclusivo un "dare", in forza del quale il somministratore fornisce solo forza lavoro, da lui dipendente, a un terzo che ne utilizza le prestazioni, adattandole al proprio sistema organizzativo.</a:t>
            </a:r>
          </a:p>
          <a:p>
            <a:pPr eaLnBrk="1" hangingPunct="1">
              <a:lnSpc>
                <a:spcPct val="80000"/>
              </a:lnSpc>
            </a:pPr>
            <a:r>
              <a:rPr lang="it-IT" sz="1600" b="1" smtClean="0"/>
              <a:t>L'organizzazione dei mezzi rappresenta un discrimine fondamentale che deve essere posto di volta in volta in relazione all'opera e al servizio da realizzare. Per tal motivo, a seconda dei casi , può anche estrinsecarsi nel mero esercizio del potere organizzativo e direttivo nei confronti dei lavoratori utilizzati nell'appalto, nonché nell'assunzione del rischio d'impresa da parte dell'appaltatore, non essendo esclusa la liceità di quell'appalto  - quale appalto genuino- che preveda l'utilizzo di strumenti e beni di proprietà del committente.</a:t>
            </a:r>
          </a:p>
          <a:p>
            <a:pPr eaLnBrk="1" hangingPunct="1">
              <a:lnSpc>
                <a:spcPct val="80000"/>
              </a:lnSpc>
            </a:pPr>
            <a:r>
              <a:rPr lang="it-IT" sz="2000" b="1" smtClean="0">
                <a:solidFill>
                  <a:srgbClr val="000099"/>
                </a:solidFill>
                <a:latin typeface="Eras Light ITC" pitchFamily="34" charset="0"/>
              </a:rPr>
              <a:t>Elemento altrettanto importante è per tal motivo il rischio d'impresa e vengono forniti a titolo esemplificativo alcuni indici rivelatori della sua sussistenza e cioè:</a:t>
            </a:r>
          </a:p>
          <a:p>
            <a:pPr eaLnBrk="1" hangingPunct="1">
              <a:lnSpc>
                <a:spcPct val="80000"/>
              </a:lnSpc>
            </a:pPr>
            <a:r>
              <a:rPr lang="it-IT" sz="2000" b="1" smtClean="0">
                <a:solidFill>
                  <a:srgbClr val="000099"/>
                </a:solidFill>
                <a:latin typeface="Eras Light ITC" pitchFamily="34" charset="0"/>
              </a:rPr>
              <a:t>l'appaltatore ha già in essere un'attività imprenditoriale che viene esercitata abitualmente;</a:t>
            </a:r>
          </a:p>
          <a:p>
            <a:pPr eaLnBrk="1" hangingPunct="1">
              <a:lnSpc>
                <a:spcPct val="80000"/>
              </a:lnSpc>
            </a:pPr>
            <a:r>
              <a:rPr lang="it-IT" sz="2000" b="1" smtClean="0">
                <a:solidFill>
                  <a:srgbClr val="000099"/>
                </a:solidFill>
                <a:latin typeface="Eras Light ITC" pitchFamily="34" charset="0"/>
              </a:rPr>
              <a:t>l'appaltatore svolge una propria attività produttiva in maniera evidente e comprovata;</a:t>
            </a:r>
          </a:p>
          <a:p>
            <a:pPr eaLnBrk="1" hangingPunct="1">
              <a:lnSpc>
                <a:spcPct val="80000"/>
              </a:lnSpc>
            </a:pPr>
            <a:r>
              <a:rPr lang="it-IT" sz="2000" b="1" smtClean="0">
                <a:solidFill>
                  <a:srgbClr val="000099"/>
                </a:solidFill>
                <a:latin typeface="Eras Light ITC" pitchFamily="34" charset="0"/>
              </a:rPr>
              <a:t>l'appaltatore opera per conto di differenti imprese da più tempo o nel medesimo arco di tempo considerato.</a:t>
            </a:r>
          </a:p>
        </p:txBody>
      </p:sp>
    </p:spTree>
    <p:extLst>
      <p:ext uri="{BB962C8B-B14F-4D97-AF65-F5344CB8AC3E}">
        <p14:creationId xmlns="" xmlns:p14="http://schemas.microsoft.com/office/powerpoint/2010/main" val="31054072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981075"/>
          </a:xfrm>
          <a:solidFill>
            <a:srgbClr val="F8F325"/>
          </a:solidFill>
          <a:ln>
            <a:solidFill>
              <a:schemeClr val="tx1"/>
            </a:solidFill>
            <a:miter lim="800000"/>
            <a:headEnd/>
            <a:tailEnd/>
          </a:ln>
        </p:spPr>
        <p:txBody>
          <a:bodyPr/>
          <a:lstStyle/>
          <a:p>
            <a:pPr eaLnBrk="1" hangingPunct="1"/>
            <a:r>
              <a:rPr lang="it-IT" sz="4000" b="1" smtClean="0"/>
              <a:t/>
            </a:r>
            <a:br>
              <a:rPr lang="it-IT" sz="4000" b="1" smtClean="0"/>
            </a:br>
            <a:r>
              <a:rPr lang="it-IT" sz="4000" b="1" smtClean="0"/>
              <a:t/>
            </a:r>
            <a:br>
              <a:rPr lang="it-IT" sz="4000" b="1" smtClean="0"/>
            </a:br>
            <a:r>
              <a:rPr lang="it-IT" sz="2400" b="1" smtClean="0">
                <a:solidFill>
                  <a:srgbClr val="000099"/>
                </a:solidFill>
              </a:rPr>
              <a:t>“Valore dell’appalto e criteri di scelta del contraente”</a:t>
            </a:r>
            <a:r>
              <a:rPr lang="it-IT" sz="3600" b="1" smtClean="0">
                <a:solidFill>
                  <a:srgbClr val="000099"/>
                </a:solidFill>
              </a:rPr>
              <a:t>                           </a:t>
            </a:r>
            <a:r>
              <a:rPr lang="it-IT" sz="1800" b="1" smtClean="0">
                <a:solidFill>
                  <a:srgbClr val="000099"/>
                </a:solidFill>
                <a:latin typeface="Georgia Ref" pitchFamily="18" charset="0"/>
              </a:rPr>
              <a:t>la circolare Min Lav n. 5 dell’11 febbraio 2011</a:t>
            </a:r>
            <a:r>
              <a:rPr lang="it-IT" sz="2000" smtClean="0"/>
              <a:t/>
            </a:r>
            <a:br>
              <a:rPr lang="it-IT" sz="2000" smtClean="0"/>
            </a:br>
            <a:r>
              <a:rPr lang="it-IT" sz="4000" smtClean="0"/>
              <a:t/>
            </a:r>
            <a:br>
              <a:rPr lang="it-IT" sz="4000" smtClean="0"/>
            </a:br>
            <a:endParaRPr lang="it-IT" sz="4000" smtClean="0"/>
          </a:p>
        </p:txBody>
      </p:sp>
      <p:sp>
        <p:nvSpPr>
          <p:cNvPr id="72707" name="Rectangle 3"/>
          <p:cNvSpPr>
            <a:spLocks noGrp="1" noChangeArrowheads="1"/>
          </p:cNvSpPr>
          <p:nvPr>
            <p:ph type="body" idx="1"/>
          </p:nvPr>
        </p:nvSpPr>
        <p:spPr>
          <a:xfrm>
            <a:off x="0" y="1196975"/>
            <a:ext cx="9144000" cy="5329238"/>
          </a:xfrm>
        </p:spPr>
        <p:txBody>
          <a:bodyPr/>
          <a:lstStyle/>
          <a:p>
            <a:pPr algn="ctr" eaLnBrk="1" hangingPunct="1">
              <a:lnSpc>
                <a:spcPct val="80000"/>
              </a:lnSpc>
              <a:buFontTx/>
              <a:buNone/>
            </a:pPr>
            <a:r>
              <a:rPr lang="it-IT" sz="1600" b="1" dirty="0" smtClean="0">
                <a:solidFill>
                  <a:srgbClr val="000099"/>
                </a:solidFill>
              </a:rPr>
              <a:t>necessità di una corretta determinazione del costo degli appalti pubblici rispetto agli oneri retributivi e contributivi dell’appalto.</a:t>
            </a:r>
          </a:p>
          <a:p>
            <a:pPr eaLnBrk="1" hangingPunct="1">
              <a:lnSpc>
                <a:spcPct val="80000"/>
              </a:lnSpc>
            </a:pPr>
            <a:r>
              <a:rPr lang="it-IT" sz="1800" dirty="0" smtClean="0"/>
              <a:t>Si ricorda che sia il  d.lgs.81/08 che, più specificatamente, il </a:t>
            </a:r>
            <a:r>
              <a:rPr lang="it-IT" sz="1800" dirty="0" err="1" smtClean="0"/>
              <a:t>D.Lgs.</a:t>
            </a:r>
            <a:r>
              <a:rPr lang="it-IT" sz="1800" dirty="0" smtClean="0"/>
              <a:t> n. 163/2006 prevedono norme volte a salvaguardare, nell’ambito delle procedure di aggiudicazione degli appalti, proprio i diritti dei lavoratori coinvolti sia dal punto di vista retributivo/contributivo sia sotto il profilo della sicurezza del lavoro. </a:t>
            </a:r>
          </a:p>
          <a:p>
            <a:pPr eaLnBrk="1" hangingPunct="1">
              <a:lnSpc>
                <a:spcPct val="80000"/>
              </a:lnSpc>
            </a:pPr>
            <a:r>
              <a:rPr lang="it-IT" sz="1800" b="1" dirty="0" smtClean="0">
                <a:solidFill>
                  <a:srgbClr val="000099"/>
                </a:solidFill>
                <a:hlinkClick r:id="rId2"/>
              </a:rPr>
              <a:t>L’art. 86, comma 3 bis, del </a:t>
            </a:r>
            <a:r>
              <a:rPr lang="it-IT" sz="1800" b="1" dirty="0" err="1" smtClean="0">
                <a:solidFill>
                  <a:srgbClr val="000099"/>
                </a:solidFill>
                <a:hlinkClick r:id="rId2"/>
              </a:rPr>
              <a:t>D.Lgs.</a:t>
            </a:r>
            <a:r>
              <a:rPr lang="it-IT" sz="1800" b="1" dirty="0" smtClean="0">
                <a:solidFill>
                  <a:srgbClr val="000099"/>
                </a:solidFill>
                <a:hlinkClick r:id="rId2"/>
              </a:rPr>
              <a:t> n. 163/2006 </a:t>
            </a:r>
            <a:endParaRPr lang="it-IT" sz="1800" b="1" dirty="0" smtClean="0">
              <a:solidFill>
                <a:srgbClr val="000099"/>
              </a:solidFill>
            </a:endParaRPr>
          </a:p>
          <a:p>
            <a:pPr eaLnBrk="1" hangingPunct="1">
              <a:lnSpc>
                <a:spcPct val="80000"/>
              </a:lnSpc>
            </a:pPr>
            <a:r>
              <a:rPr lang="it-IT" sz="1800" b="1" dirty="0" smtClean="0">
                <a:solidFill>
                  <a:srgbClr val="000099"/>
                </a:solidFill>
              </a:rPr>
              <a:t>– ripreso peraltro in modo integrale </a:t>
            </a:r>
            <a:r>
              <a:rPr lang="it-IT" sz="1800" b="1" dirty="0" smtClean="0">
                <a:solidFill>
                  <a:srgbClr val="000099"/>
                </a:solidFill>
                <a:hlinkClick r:id="rId3"/>
              </a:rPr>
              <a:t>dall’art. 26 del </a:t>
            </a:r>
            <a:r>
              <a:rPr lang="it-IT" sz="1800" b="1" dirty="0" err="1" smtClean="0">
                <a:solidFill>
                  <a:srgbClr val="000099"/>
                </a:solidFill>
                <a:hlinkClick r:id="rId3"/>
              </a:rPr>
              <a:t>D.Lgs.</a:t>
            </a:r>
            <a:r>
              <a:rPr lang="it-IT" sz="1800" b="1" dirty="0" smtClean="0">
                <a:solidFill>
                  <a:srgbClr val="000099"/>
                </a:solidFill>
                <a:hlinkClick r:id="rId3"/>
              </a:rPr>
              <a:t> n. 81/2008 </a:t>
            </a:r>
            <a:endParaRPr lang="it-IT" sz="1800" b="1" dirty="0" smtClean="0">
              <a:solidFill>
                <a:srgbClr val="000099"/>
              </a:solidFill>
            </a:endParaRPr>
          </a:p>
          <a:p>
            <a:pPr eaLnBrk="1" hangingPunct="1">
              <a:lnSpc>
                <a:spcPct val="80000"/>
              </a:lnSpc>
            </a:pPr>
            <a:r>
              <a:rPr lang="it-IT" sz="1800" b="1" dirty="0" smtClean="0">
                <a:solidFill>
                  <a:srgbClr val="000099"/>
                </a:solidFill>
              </a:rPr>
              <a:t>– prevede infatti che  “Nella predisposizione delle gare di appalto e nella valutazione dell’anomalia delle offerte nelle procedure di affidamento di   appalti di lavori pubblici, di servizi e di forniture, gli enti aggiudicatori sono tenuti a valutare che il valore economico sia adeguato e sufficiente rispetto al costo del lavoro e al costo relativo alla sicurezza, il quale deve essere specificamente indicato e risultare congruo rispetto all’entità e alle caratteristiche dei lavori, dei servizi o delle forniture. Ai fini del presente comma il costo del lavoro è determinato periodicamente, in apposite tabelle, dal Ministro del lavoro e della previdenza sociale, sulla base dei valori economici previsti dalla contrattazione collettiva stipulata dai sindacati comparativamente più rappresentativi, delle norme in materia previdenziale ed assistenziale, dei diversi settori merceologici e delle differenti aree territoriali. In mancanza di contratto collettivo applicabile, il costo del lavoro è determinato in relazione al contratto collettivo del settore merceologico più vicino a quello preso in considerazione.” </a:t>
            </a:r>
          </a:p>
        </p:txBody>
      </p:sp>
    </p:spTree>
    <p:extLst>
      <p:ext uri="{BB962C8B-B14F-4D97-AF65-F5344CB8AC3E}">
        <p14:creationId xmlns="" xmlns:p14="http://schemas.microsoft.com/office/powerpoint/2010/main" val="32590285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981075"/>
          </a:xfrm>
          <a:solidFill>
            <a:srgbClr val="F8F325"/>
          </a:solidFill>
          <a:ln>
            <a:solidFill>
              <a:schemeClr val="tx1"/>
            </a:solidFill>
            <a:miter lim="800000"/>
            <a:headEnd/>
            <a:tailEnd/>
          </a:ln>
        </p:spPr>
        <p:txBody>
          <a:bodyPr/>
          <a:lstStyle/>
          <a:p>
            <a:pPr eaLnBrk="1" hangingPunct="1"/>
            <a:r>
              <a:rPr lang="it-IT" sz="4000" b="1" smtClean="0"/>
              <a:t/>
            </a:r>
            <a:br>
              <a:rPr lang="it-IT" sz="4000" b="1" smtClean="0"/>
            </a:br>
            <a:r>
              <a:rPr lang="it-IT" sz="4000" b="1" smtClean="0"/>
              <a:t/>
            </a:r>
            <a:br>
              <a:rPr lang="it-IT" sz="4000" b="1" smtClean="0"/>
            </a:br>
            <a:r>
              <a:rPr lang="it-IT" sz="2400" b="1" smtClean="0">
                <a:solidFill>
                  <a:srgbClr val="000099"/>
                </a:solidFill>
              </a:rPr>
              <a:t>“Valore dell’appalto e criteri di scelta del contraente”</a:t>
            </a:r>
            <a:r>
              <a:rPr lang="it-IT" sz="3600" b="1" smtClean="0">
                <a:solidFill>
                  <a:srgbClr val="000099"/>
                </a:solidFill>
              </a:rPr>
              <a:t>                           </a:t>
            </a:r>
            <a:r>
              <a:rPr lang="it-IT" sz="1800" b="1" smtClean="0">
                <a:solidFill>
                  <a:srgbClr val="000099"/>
                </a:solidFill>
                <a:latin typeface="Georgia Ref" pitchFamily="18" charset="0"/>
              </a:rPr>
              <a:t>la circolare Min Lav n. 5 dell’11 febbraio 2011</a:t>
            </a:r>
            <a:r>
              <a:rPr lang="it-IT" sz="2000" smtClean="0"/>
              <a:t/>
            </a:r>
            <a:br>
              <a:rPr lang="it-IT" sz="2000" smtClean="0"/>
            </a:br>
            <a:r>
              <a:rPr lang="it-IT" sz="4000" smtClean="0"/>
              <a:t/>
            </a:r>
            <a:br>
              <a:rPr lang="it-IT" sz="4000" smtClean="0"/>
            </a:br>
            <a:endParaRPr lang="it-IT" sz="4000" smtClean="0"/>
          </a:p>
        </p:txBody>
      </p:sp>
      <p:sp>
        <p:nvSpPr>
          <p:cNvPr id="73731" name="Rectangle 3"/>
          <p:cNvSpPr>
            <a:spLocks noGrp="1" noChangeArrowheads="1"/>
          </p:cNvSpPr>
          <p:nvPr>
            <p:ph type="body" idx="1"/>
          </p:nvPr>
        </p:nvSpPr>
        <p:spPr>
          <a:xfrm>
            <a:off x="0" y="1196975"/>
            <a:ext cx="9144000" cy="5329238"/>
          </a:xfrm>
        </p:spPr>
        <p:txBody>
          <a:bodyPr/>
          <a:lstStyle/>
          <a:p>
            <a:pPr algn="ctr" eaLnBrk="1" hangingPunct="1">
              <a:lnSpc>
                <a:spcPct val="80000"/>
              </a:lnSpc>
              <a:buFontTx/>
              <a:buNone/>
            </a:pPr>
            <a:r>
              <a:rPr lang="it-IT" sz="1800" dirty="0" smtClean="0">
                <a:solidFill>
                  <a:srgbClr val="000099"/>
                </a:solidFill>
              </a:rPr>
              <a:t>necessità di una corretta determinazione del costo degli appalti pubblici rispetto agli oneri retributivi e contributivi dell’appalto.</a:t>
            </a:r>
          </a:p>
          <a:p>
            <a:pPr eaLnBrk="1" hangingPunct="1">
              <a:lnSpc>
                <a:spcPct val="80000"/>
              </a:lnSpc>
            </a:pPr>
            <a:r>
              <a:rPr lang="it-IT" sz="2400" dirty="0" smtClean="0">
                <a:solidFill>
                  <a:srgbClr val="000099"/>
                </a:solidFill>
              </a:rPr>
              <a:t>Nella Circolare si sottolinea ancora una volta che le stazioni appaltanti pubbliche devono porre la massima attenzione ai costi del lavoro e della sicurezza, che non possono mai essere oggetto di ribasso d’asta, in quanto costi “insopprimibili” legati alla tutela dei diritti fondamentali dei lavoratori, nonché si ribadisce quanto previsto </a:t>
            </a:r>
            <a:r>
              <a:rPr lang="it-IT" sz="2400" dirty="0" smtClean="0">
                <a:solidFill>
                  <a:srgbClr val="000099"/>
                </a:solidFill>
                <a:hlinkClick r:id="rId2"/>
              </a:rPr>
              <a:t>dall’art. 26,  comma 5, del </a:t>
            </a:r>
            <a:r>
              <a:rPr lang="it-IT" sz="2400" dirty="0" err="1" smtClean="0">
                <a:solidFill>
                  <a:srgbClr val="000099"/>
                </a:solidFill>
                <a:hlinkClick r:id="rId2"/>
              </a:rPr>
              <a:t>D.Lgs.</a:t>
            </a:r>
            <a:r>
              <a:rPr lang="it-IT" sz="2400" dirty="0" smtClean="0">
                <a:solidFill>
                  <a:srgbClr val="000099"/>
                </a:solidFill>
                <a:hlinkClick r:id="rId2"/>
              </a:rPr>
              <a:t> n. 81/2008</a:t>
            </a:r>
            <a:r>
              <a:rPr lang="it-IT" sz="2400" dirty="0" smtClean="0">
                <a:solidFill>
                  <a:srgbClr val="000099"/>
                </a:solidFill>
              </a:rPr>
              <a:t> ovvero l’obbligo di inserimento dei costi delle misure adottate per eliminare o, ove ciò non sia possibile, ridurre al minimo i rischi in materia di salute e sicurezza sul lavoro derivanti dalle interferenze delle lavorazioni a pena della nullità del contratto d’appalto (privato e pubblico).</a:t>
            </a:r>
          </a:p>
          <a:p>
            <a:pPr eaLnBrk="1" hangingPunct="1">
              <a:lnSpc>
                <a:spcPct val="80000"/>
              </a:lnSpc>
            </a:pPr>
            <a:r>
              <a:rPr lang="it-IT" sz="2000" dirty="0" smtClean="0"/>
              <a:t>Per i criteri di scelta del contraente la Circolare ministeriale segnala l’indirizzo della Comunità europea per l’adozione, nelle diverse modalità di gara, del sistema dell’offerta economicamente più vantaggiosa e anche di valutare la procedura del “dialogo competitivo” quale sede privilegiata per la corretta ed integrale valutazione dei profili attinenti alla tutela del lavoro e della sicurezza del lavoro in ipotesi di appalti particolarmente complessi.</a:t>
            </a:r>
          </a:p>
        </p:txBody>
      </p:sp>
    </p:spTree>
    <p:extLst>
      <p:ext uri="{BB962C8B-B14F-4D97-AF65-F5344CB8AC3E}">
        <p14:creationId xmlns="" xmlns:p14="http://schemas.microsoft.com/office/powerpoint/2010/main" val="193159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468313" y="228600"/>
            <a:ext cx="8424862" cy="968375"/>
          </a:xfrm>
          <a:solidFill>
            <a:schemeClr val="bg2"/>
          </a:solidFill>
          <a:ln>
            <a:solidFill>
              <a:schemeClr val="tx1"/>
            </a:solidFill>
            <a:miter lim="800000"/>
            <a:headEnd/>
            <a:tailEnd/>
          </a:ln>
        </p:spPr>
        <p:txBody>
          <a:bodyPr/>
          <a:lstStyle/>
          <a:p>
            <a:pPr algn="ctr"/>
            <a:r>
              <a:rPr lang="it-IT" sz="3200" smtClean="0"/>
              <a:t>Art.</a:t>
            </a:r>
            <a:r>
              <a:rPr lang="it-IT" sz="3600" b="1" smtClean="0">
                <a:solidFill>
                  <a:srgbClr val="FF0000"/>
                </a:solidFill>
              </a:rPr>
              <a:t>26</a:t>
            </a:r>
            <a:r>
              <a:rPr lang="it-IT" sz="2800" smtClean="0"/>
              <a:t> </a:t>
            </a:r>
            <a:r>
              <a:rPr lang="it-IT" sz="2800" b="1" i="1" smtClean="0">
                <a:solidFill>
                  <a:srgbClr val="FF0000"/>
                </a:solidFill>
              </a:rPr>
              <a:t>Obblighi connessi ai contratti d’appalto</a:t>
            </a:r>
            <a:r>
              <a:rPr lang="it-IT" sz="2800" i="1" smtClean="0">
                <a:solidFill>
                  <a:srgbClr val="FF0000"/>
                </a:solidFill>
              </a:rPr>
              <a:t> </a:t>
            </a:r>
            <a:r>
              <a:rPr lang="it-IT" sz="2000" i="1" smtClean="0">
                <a:solidFill>
                  <a:srgbClr val="FF0000"/>
                </a:solidFill>
              </a:rPr>
              <a:t>o d’opera o di somministrazione</a:t>
            </a:r>
          </a:p>
        </p:txBody>
      </p:sp>
      <p:sp>
        <p:nvSpPr>
          <p:cNvPr id="304131" name="Rectangle 3" descr="Bouquet"/>
          <p:cNvSpPr>
            <a:spLocks noGrp="1"/>
          </p:cNvSpPr>
          <p:nvPr>
            <p:ph type="body" idx="1"/>
          </p:nvPr>
        </p:nvSpPr>
        <p:spPr>
          <a:xfrm>
            <a:off x="323850" y="1700213"/>
            <a:ext cx="8569325" cy="4824412"/>
          </a:xfrm>
          <a:blipFill dpi="0" rotWithShape="1">
            <a:blip r:embed="rId2" cstate="print"/>
            <a:srcRect/>
            <a:tile tx="0" ty="0" sx="100000" sy="100000" flip="none" algn="tl"/>
          </a:blipFill>
        </p:spPr>
        <p:txBody>
          <a:bodyPr/>
          <a:lstStyle/>
          <a:p>
            <a:pPr>
              <a:lnSpc>
                <a:spcPct val="80000"/>
              </a:lnSpc>
              <a:defRPr/>
            </a:pPr>
            <a:r>
              <a:rPr lang="it-IT" sz="2400" smtClean="0"/>
              <a:t>2. Nell’ipotesi di cui al co.1, </a:t>
            </a:r>
            <a:r>
              <a:rPr lang="it-IT" smtClean="0"/>
              <a:t>i </a:t>
            </a:r>
            <a:r>
              <a:rPr lang="it-IT" smtClean="0">
                <a:solidFill>
                  <a:srgbClr val="3333CC"/>
                </a:solidFill>
              </a:rPr>
              <a:t>datori di lavoro</a:t>
            </a:r>
            <a:r>
              <a:rPr lang="it-IT" sz="2400" smtClean="0"/>
              <a:t>, ivi compresi i </a:t>
            </a:r>
            <a:r>
              <a:rPr lang="it-IT" sz="2800" smtClean="0">
                <a:solidFill>
                  <a:srgbClr val="3333CC"/>
                </a:solidFill>
                <a:effectLst>
                  <a:outerShdw blurRad="38100" dist="38100" dir="2700000" algn="tl">
                    <a:srgbClr val="000000"/>
                  </a:outerShdw>
                </a:effectLst>
              </a:rPr>
              <a:t>subappaltatori:</a:t>
            </a:r>
          </a:p>
          <a:p>
            <a:pPr>
              <a:lnSpc>
                <a:spcPct val="80000"/>
              </a:lnSpc>
              <a:buFont typeface="Wingdings" pitchFamily="2" charset="2"/>
              <a:buNone/>
              <a:defRPr/>
            </a:pPr>
            <a:r>
              <a:rPr lang="it-IT" sz="2800" b="1" i="1" smtClean="0">
                <a:latin typeface="Trebuchet MS" pitchFamily="34" charset="0"/>
              </a:rPr>
              <a:t>a) </a:t>
            </a:r>
            <a:r>
              <a:rPr lang="it-IT" sz="3600" b="1" smtClean="0">
                <a:solidFill>
                  <a:srgbClr val="3333CC"/>
                </a:solidFill>
                <a:latin typeface="Trebuchet MS" pitchFamily="34" charset="0"/>
              </a:rPr>
              <a:t>cooperano</a:t>
            </a:r>
            <a:r>
              <a:rPr lang="it-IT" sz="2800" b="1" smtClean="0">
                <a:latin typeface="Trebuchet MS" pitchFamily="34" charset="0"/>
              </a:rPr>
              <a:t> all’attuazione delle misure di prevenzione e protezione dai rischi sul lavoro incidenti sull’attività lavorativa oggetto dell’appalto;</a:t>
            </a:r>
          </a:p>
          <a:p>
            <a:pPr>
              <a:lnSpc>
                <a:spcPct val="80000"/>
              </a:lnSpc>
              <a:buFont typeface="Wingdings" pitchFamily="2" charset="2"/>
              <a:buNone/>
              <a:defRPr/>
            </a:pPr>
            <a:r>
              <a:rPr lang="it-IT" sz="2800" b="1" i="1" smtClean="0">
                <a:latin typeface="Trebuchet MS" pitchFamily="34" charset="0"/>
              </a:rPr>
              <a:t>b) </a:t>
            </a:r>
            <a:r>
              <a:rPr lang="it-IT" sz="3600" b="1" smtClean="0">
                <a:solidFill>
                  <a:srgbClr val="3333CC"/>
                </a:solidFill>
                <a:latin typeface="Trebuchet MS" pitchFamily="34" charset="0"/>
              </a:rPr>
              <a:t>coordinano</a:t>
            </a:r>
            <a:r>
              <a:rPr lang="it-IT" sz="2800" b="1" smtClean="0">
                <a:latin typeface="Trebuchet MS" pitchFamily="34" charset="0"/>
              </a:rPr>
              <a:t> gli interventi di protezione e prevenzione dai rischi cui sono esposti i lavoratori, </a:t>
            </a:r>
            <a:r>
              <a:rPr lang="it-IT" b="1" smtClean="0">
                <a:solidFill>
                  <a:srgbClr val="3333CC"/>
                </a:solidFill>
                <a:latin typeface="Trebuchet MS" pitchFamily="34" charset="0"/>
              </a:rPr>
              <a:t>informandosi reciprocamente</a:t>
            </a:r>
            <a:r>
              <a:rPr lang="it-IT" sz="2800" b="1" smtClean="0">
                <a:latin typeface="Trebuchet MS" pitchFamily="34" charset="0"/>
              </a:rPr>
              <a:t> anche al fine di eliminare </a:t>
            </a:r>
            <a:r>
              <a:rPr lang="it-IT" sz="2800" b="1" smtClean="0">
                <a:solidFill>
                  <a:srgbClr val="3333CC"/>
                </a:solidFill>
                <a:latin typeface="Trebuchet MS" pitchFamily="34" charset="0"/>
              </a:rPr>
              <a:t>rischi dovuti alle interferenze tra i lavori delle diverse imprese</a:t>
            </a:r>
            <a:r>
              <a:rPr lang="it-IT" sz="2800" b="1" smtClean="0">
                <a:latin typeface="Trebuchet MS" pitchFamily="34" charset="0"/>
              </a:rPr>
              <a:t> </a:t>
            </a:r>
            <a:r>
              <a:rPr lang="it-IT" sz="2400" b="1" smtClean="0">
                <a:latin typeface="Trebuchet MS" pitchFamily="34" charset="0"/>
              </a:rPr>
              <a:t>coinvolte nell’esecuzione dell’opera complessiva</a:t>
            </a:r>
          </a:p>
        </p:txBody>
      </p:sp>
    </p:spTree>
    <p:extLst>
      <p:ext uri="{BB962C8B-B14F-4D97-AF65-F5344CB8AC3E}">
        <p14:creationId xmlns="" xmlns:p14="http://schemas.microsoft.com/office/powerpoint/2010/main" val="16586677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052513"/>
          </a:xfrm>
          <a:solidFill>
            <a:srgbClr val="2EE503"/>
          </a:solidFill>
        </p:spPr>
        <p:txBody>
          <a:bodyPr/>
          <a:lstStyle/>
          <a:p>
            <a:pPr eaLnBrk="1" hangingPunct="1"/>
            <a:r>
              <a:rPr lang="it-IT" sz="3600" smtClean="0">
                <a:solidFill>
                  <a:srgbClr val="000099"/>
                </a:solidFill>
              </a:rPr>
              <a:t>“Regime di solidarietà solidale”</a:t>
            </a:r>
            <a:r>
              <a:rPr lang="it-IT" sz="4000" smtClean="0"/>
              <a:t/>
            </a:r>
            <a:br>
              <a:rPr lang="it-IT" sz="4000" smtClean="0"/>
            </a:br>
            <a:r>
              <a:rPr lang="it-IT" sz="2000" b="1" smtClean="0">
                <a:solidFill>
                  <a:srgbClr val="000099"/>
                </a:solidFill>
                <a:latin typeface="Georgia Ref" pitchFamily="18" charset="0"/>
              </a:rPr>
              <a:t>la circolare Min Lav n. 5 dell’11 febbraio 2011</a:t>
            </a:r>
            <a:r>
              <a:rPr lang="it-IT" sz="2000" smtClean="0"/>
              <a:t/>
            </a:r>
            <a:br>
              <a:rPr lang="it-IT" sz="2000" smtClean="0"/>
            </a:br>
            <a:endParaRPr lang="it-IT" sz="2000" smtClean="0"/>
          </a:p>
        </p:txBody>
      </p:sp>
      <p:sp>
        <p:nvSpPr>
          <p:cNvPr id="74755" name="Rectangle 3"/>
          <p:cNvSpPr>
            <a:spLocks noGrp="1" noChangeArrowheads="1"/>
          </p:cNvSpPr>
          <p:nvPr>
            <p:ph type="body" idx="1"/>
          </p:nvPr>
        </p:nvSpPr>
        <p:spPr>
          <a:xfrm>
            <a:off x="323850" y="1125538"/>
            <a:ext cx="8569325" cy="5000625"/>
          </a:xfrm>
        </p:spPr>
        <p:txBody>
          <a:bodyPr/>
          <a:lstStyle/>
          <a:p>
            <a:pPr eaLnBrk="1" hangingPunct="1">
              <a:lnSpc>
                <a:spcPct val="80000"/>
              </a:lnSpc>
            </a:pPr>
            <a:r>
              <a:rPr lang="it-IT" sz="1800" smtClean="0"/>
              <a:t>Diverse casistiche prese in esame, appalti privati ed appalti pubblici.</a:t>
            </a:r>
          </a:p>
          <a:p>
            <a:pPr algn="ctr" eaLnBrk="1" hangingPunct="1">
              <a:lnSpc>
                <a:spcPct val="80000"/>
              </a:lnSpc>
              <a:buFontTx/>
              <a:buNone/>
            </a:pPr>
            <a:r>
              <a:rPr lang="it-IT" sz="2000" b="1" i="1" smtClean="0">
                <a:solidFill>
                  <a:srgbClr val="E51903"/>
                </a:solidFill>
              </a:rPr>
              <a:t>Appalti privati:</a:t>
            </a:r>
            <a:endParaRPr lang="it-IT" sz="2000" b="1" smtClean="0">
              <a:solidFill>
                <a:srgbClr val="E51903"/>
              </a:solidFill>
            </a:endParaRPr>
          </a:p>
          <a:p>
            <a:pPr eaLnBrk="1" hangingPunct="1">
              <a:lnSpc>
                <a:spcPct val="80000"/>
              </a:lnSpc>
            </a:pPr>
            <a:r>
              <a:rPr lang="it-IT" sz="2400" smtClean="0">
                <a:solidFill>
                  <a:srgbClr val="000099"/>
                </a:solidFill>
              </a:rPr>
              <a:t>In caso di appalto di opere o di servizi il  committente - imprenditore o datore di lavoro è obbligato in solido con l’appaltatore, nonché con ciascuno degli eventuali subappaltatori entro il limite di due anni dalla cessazione dell’appalto, a corrispondere ai lavoratori i trattamenti retributivi ed i contributi previdenziali dovuti.</a:t>
            </a:r>
          </a:p>
          <a:p>
            <a:pPr eaLnBrk="1" hangingPunct="1">
              <a:lnSpc>
                <a:spcPct val="80000"/>
              </a:lnSpc>
            </a:pPr>
            <a:r>
              <a:rPr lang="it-IT" sz="2400" smtClean="0">
                <a:solidFill>
                  <a:srgbClr val="000099"/>
                </a:solidFill>
              </a:rPr>
              <a:t>Nel termine di lavoratori beneficiari delle tutele poste dal regime della responsabilità solidale vanno ricompresi non soltanto i lavoratori subordinati, ma anche altri soggetti impiegati nell’appalto con diverse tipologie contrattuali, quali ad esempio i collaboratori a progetto e gli associati in partecipazione. Ricompresi nella tutela anche i lavoratori “non risultanti dalle scritture o da altra documentazione obbligatoria” (lavoratori “in nero”).</a:t>
            </a:r>
          </a:p>
          <a:p>
            <a:pPr eaLnBrk="1" hangingPunct="1">
              <a:lnSpc>
                <a:spcPct val="80000"/>
              </a:lnSpc>
            </a:pPr>
            <a:r>
              <a:rPr lang="it-IT" sz="2000" smtClean="0">
                <a:solidFill>
                  <a:srgbClr val="000099"/>
                </a:solidFill>
              </a:rPr>
              <a:t>Quanto sopra non trova applicazione se il committente è una persona fisica che non esercita attività di impresa o professionale.</a:t>
            </a:r>
          </a:p>
        </p:txBody>
      </p:sp>
    </p:spTree>
    <p:extLst>
      <p:ext uri="{BB962C8B-B14F-4D97-AF65-F5344CB8AC3E}">
        <p14:creationId xmlns="" xmlns:p14="http://schemas.microsoft.com/office/powerpoint/2010/main" val="31303685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052513"/>
          </a:xfrm>
          <a:solidFill>
            <a:srgbClr val="2EE503"/>
          </a:solidFill>
        </p:spPr>
        <p:txBody>
          <a:bodyPr/>
          <a:lstStyle/>
          <a:p>
            <a:pPr eaLnBrk="1" hangingPunct="1"/>
            <a:r>
              <a:rPr lang="it-IT" sz="3600" smtClean="0">
                <a:solidFill>
                  <a:srgbClr val="000099"/>
                </a:solidFill>
              </a:rPr>
              <a:t>“Regime di solidarietà solidale”</a:t>
            </a:r>
            <a:r>
              <a:rPr lang="it-IT" sz="4000" smtClean="0"/>
              <a:t/>
            </a:r>
            <a:br>
              <a:rPr lang="it-IT" sz="4000" smtClean="0"/>
            </a:br>
            <a:r>
              <a:rPr lang="it-IT" sz="2000" b="1" smtClean="0">
                <a:solidFill>
                  <a:srgbClr val="000099"/>
                </a:solidFill>
                <a:latin typeface="Georgia Ref" pitchFamily="18" charset="0"/>
              </a:rPr>
              <a:t>la circolare Min Lav n. 5 dell’11 febbraio 2011</a:t>
            </a:r>
            <a:r>
              <a:rPr lang="it-IT" sz="2000" smtClean="0"/>
              <a:t/>
            </a:r>
            <a:br>
              <a:rPr lang="it-IT" sz="2000" smtClean="0"/>
            </a:br>
            <a:endParaRPr lang="it-IT" sz="2000" smtClean="0"/>
          </a:p>
        </p:txBody>
      </p:sp>
      <p:sp>
        <p:nvSpPr>
          <p:cNvPr id="75779" name="Rectangle 3"/>
          <p:cNvSpPr>
            <a:spLocks noGrp="1" noChangeArrowheads="1"/>
          </p:cNvSpPr>
          <p:nvPr>
            <p:ph type="body" idx="1"/>
          </p:nvPr>
        </p:nvSpPr>
        <p:spPr>
          <a:xfrm>
            <a:off x="457200" y="1125538"/>
            <a:ext cx="8291513" cy="5000625"/>
          </a:xfrm>
        </p:spPr>
        <p:txBody>
          <a:bodyPr/>
          <a:lstStyle/>
          <a:p>
            <a:pPr eaLnBrk="1" hangingPunct="1">
              <a:lnSpc>
                <a:spcPct val="80000"/>
              </a:lnSpc>
            </a:pPr>
            <a:r>
              <a:rPr lang="it-IT" sz="1800" smtClean="0">
                <a:latin typeface="Georgia Ref" pitchFamily="18" charset="0"/>
              </a:rPr>
              <a:t>Diverse casistiche prese in esame, appalti privati ed appalti pubblici.</a:t>
            </a:r>
          </a:p>
          <a:p>
            <a:pPr algn="ctr" eaLnBrk="1" hangingPunct="1">
              <a:lnSpc>
                <a:spcPct val="80000"/>
              </a:lnSpc>
              <a:buFontTx/>
              <a:buNone/>
            </a:pPr>
            <a:r>
              <a:rPr lang="it-IT" sz="2400" b="1" smtClean="0">
                <a:solidFill>
                  <a:srgbClr val="E51903"/>
                </a:solidFill>
                <a:latin typeface="Georgia Ref" pitchFamily="18" charset="0"/>
              </a:rPr>
              <a:t> </a:t>
            </a:r>
            <a:r>
              <a:rPr lang="it-IT" sz="2800" b="1" i="1" smtClean="0">
                <a:solidFill>
                  <a:srgbClr val="E51903"/>
                </a:solidFill>
                <a:latin typeface="Georgia Ref" pitchFamily="18" charset="0"/>
              </a:rPr>
              <a:t>Appalti pubblici</a:t>
            </a:r>
            <a:endParaRPr lang="it-IT" sz="2800" b="1" smtClean="0">
              <a:solidFill>
                <a:srgbClr val="E51903"/>
              </a:solidFill>
              <a:latin typeface="Georgia Ref" pitchFamily="18" charset="0"/>
            </a:endParaRPr>
          </a:p>
          <a:p>
            <a:pPr eaLnBrk="1" hangingPunct="1">
              <a:lnSpc>
                <a:spcPct val="80000"/>
              </a:lnSpc>
            </a:pPr>
            <a:r>
              <a:rPr lang="it-IT" sz="2400" b="1" smtClean="0">
                <a:solidFill>
                  <a:srgbClr val="000099"/>
                </a:solidFill>
                <a:latin typeface="Georgia Ref" pitchFamily="18" charset="0"/>
              </a:rPr>
              <a:t>Numerose sono le fonti normative che prevedono il regime della responsabilità solidale nell’ambito dei lavori pubblici, in particolare ricordiamo che “l’affidatario (…) è, altresì, responsabile in solido dell’osservanza delle norme [trattamento economico e normativo stabilito dai contratti collettivi nazionale e territoriale in vigore per il settore e per la zona nelle quali si eseguono le prestazioni] da parte dei subappaltatori nei confronti dei loro dipendenti per le prestazioni rese nell’ambito del subappalto”.</a:t>
            </a:r>
          </a:p>
          <a:p>
            <a:pPr eaLnBrk="1" hangingPunct="1">
              <a:lnSpc>
                <a:spcPct val="80000"/>
              </a:lnSpc>
            </a:pPr>
            <a:endParaRPr lang="it-IT" sz="2400" b="1" smtClean="0">
              <a:solidFill>
                <a:srgbClr val="000099"/>
              </a:solidFill>
              <a:latin typeface="Georgia Ref" pitchFamily="18" charset="0"/>
            </a:endParaRPr>
          </a:p>
          <a:p>
            <a:pPr eaLnBrk="1" hangingPunct="1">
              <a:lnSpc>
                <a:spcPct val="80000"/>
              </a:lnSpc>
            </a:pPr>
            <a:r>
              <a:rPr lang="it-IT" sz="2400" b="1" smtClean="0">
                <a:solidFill>
                  <a:srgbClr val="000099"/>
                </a:solidFill>
                <a:latin typeface="Georgia Ref" pitchFamily="18" charset="0"/>
              </a:rPr>
              <a:t>Altre casistiche riguardano la “cessione del ramo di azienda e appalto”, la “responsabilità sociale e attività di vigilanza”</a:t>
            </a:r>
          </a:p>
        </p:txBody>
      </p:sp>
    </p:spTree>
    <p:extLst>
      <p:ext uri="{BB962C8B-B14F-4D97-AF65-F5344CB8AC3E}">
        <p14:creationId xmlns="" xmlns:p14="http://schemas.microsoft.com/office/powerpoint/2010/main" val="32360013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836613"/>
          </a:xfrm>
          <a:solidFill>
            <a:srgbClr val="F8F325"/>
          </a:solidFill>
        </p:spPr>
        <p:txBody>
          <a:bodyPr/>
          <a:lstStyle/>
          <a:p>
            <a:pPr eaLnBrk="1" hangingPunct="1"/>
            <a:r>
              <a:rPr lang="it-IT" sz="2400" b="1" smtClean="0"/>
              <a:t/>
            </a:r>
            <a:br>
              <a:rPr lang="it-IT" sz="2400" b="1" smtClean="0"/>
            </a:br>
            <a:r>
              <a:rPr lang="it-IT" sz="2800" b="1" smtClean="0">
                <a:solidFill>
                  <a:srgbClr val="000099"/>
                </a:solidFill>
              </a:rPr>
              <a:t>“La sicurezza del lavoro negli appalti”</a:t>
            </a:r>
            <a:r>
              <a:rPr lang="it-IT" sz="2800" smtClean="0">
                <a:solidFill>
                  <a:srgbClr val="000099"/>
                </a:solidFill>
              </a:rPr>
              <a:t/>
            </a:r>
            <a:br>
              <a:rPr lang="it-IT" sz="2800" smtClean="0">
                <a:solidFill>
                  <a:srgbClr val="000099"/>
                </a:solidFill>
              </a:rPr>
            </a:br>
            <a:r>
              <a:rPr lang="it-IT" sz="2400" b="1" smtClean="0">
                <a:solidFill>
                  <a:srgbClr val="000099"/>
                </a:solidFill>
                <a:latin typeface="Georgia Ref" pitchFamily="18" charset="0"/>
              </a:rPr>
              <a:t>la circolare Min Lav n. 5 dell’11 febbraio 2011</a:t>
            </a:r>
            <a:r>
              <a:rPr lang="it-IT" sz="2400" smtClean="0">
                <a:solidFill>
                  <a:srgbClr val="000099"/>
                </a:solidFill>
              </a:rPr>
              <a:t/>
            </a:r>
            <a:br>
              <a:rPr lang="it-IT" sz="2400" smtClean="0">
                <a:solidFill>
                  <a:srgbClr val="000099"/>
                </a:solidFill>
              </a:rPr>
            </a:br>
            <a:endParaRPr lang="it-IT" sz="2400" smtClean="0">
              <a:solidFill>
                <a:srgbClr val="000099"/>
              </a:solidFill>
            </a:endParaRPr>
          </a:p>
        </p:txBody>
      </p:sp>
      <p:sp>
        <p:nvSpPr>
          <p:cNvPr id="76803" name="Rectangle 3"/>
          <p:cNvSpPr>
            <a:spLocks noGrp="1" noChangeArrowheads="1"/>
          </p:cNvSpPr>
          <p:nvPr>
            <p:ph type="body" idx="1"/>
          </p:nvPr>
        </p:nvSpPr>
        <p:spPr>
          <a:xfrm>
            <a:off x="179388" y="981075"/>
            <a:ext cx="8964612" cy="5543550"/>
          </a:xfrm>
        </p:spPr>
        <p:txBody>
          <a:bodyPr/>
          <a:lstStyle/>
          <a:p>
            <a:pPr algn="ctr" eaLnBrk="1" hangingPunct="1">
              <a:lnSpc>
                <a:spcPct val="80000"/>
              </a:lnSpc>
              <a:buFontTx/>
              <a:buNone/>
            </a:pPr>
            <a:r>
              <a:rPr lang="it-IT" sz="1400" b="1" dirty="0" smtClean="0"/>
              <a:t>vengono affrontati alcuni degli aspetti più importanti relativi a questo argomento e chiariti taluni dubbi interpretativi relativi all’applicazione di alcune previsioni normative.</a:t>
            </a:r>
          </a:p>
          <a:p>
            <a:pPr eaLnBrk="1" hangingPunct="1">
              <a:lnSpc>
                <a:spcPct val="80000"/>
              </a:lnSpc>
              <a:buFontTx/>
              <a:buNone/>
            </a:pPr>
            <a:r>
              <a:rPr lang="it-IT" sz="1600" dirty="0" smtClean="0"/>
              <a:t> </a:t>
            </a:r>
            <a:r>
              <a:rPr lang="it-IT" sz="1400" b="1" i="1" dirty="0" smtClean="0">
                <a:solidFill>
                  <a:srgbClr val="E51903"/>
                </a:solidFill>
              </a:rPr>
              <a:t>DUVRI (Documento Unico di Valutazione dei Rischi Interferenziali) </a:t>
            </a:r>
            <a:r>
              <a:rPr lang="it-IT" sz="1400" b="1" i="1" dirty="0" smtClean="0">
                <a:solidFill>
                  <a:srgbClr val="E51903"/>
                </a:solidFill>
                <a:hlinkClick r:id="rId2"/>
              </a:rPr>
              <a:t>– </a:t>
            </a:r>
            <a:r>
              <a:rPr lang="it-IT" sz="1400" b="1" i="1" dirty="0" err="1" smtClean="0">
                <a:solidFill>
                  <a:srgbClr val="E51903"/>
                </a:solidFill>
                <a:hlinkClick r:id="rId2"/>
              </a:rPr>
              <a:t>D.Lgs.</a:t>
            </a:r>
            <a:r>
              <a:rPr lang="it-IT" sz="1400" b="1" i="1" dirty="0" smtClean="0">
                <a:solidFill>
                  <a:srgbClr val="E51903"/>
                </a:solidFill>
                <a:hlinkClick r:id="rId2"/>
              </a:rPr>
              <a:t> n. 81/2008 art. 26 </a:t>
            </a:r>
            <a:r>
              <a:rPr lang="it-IT" sz="1400" b="1" i="1" dirty="0" err="1" smtClean="0">
                <a:solidFill>
                  <a:srgbClr val="E51903"/>
                </a:solidFill>
                <a:hlinkClick r:id="rId2"/>
              </a:rPr>
              <a:t>co</a:t>
            </a:r>
            <a:r>
              <a:rPr lang="it-IT" sz="1400" b="1" i="1" dirty="0" smtClean="0">
                <a:solidFill>
                  <a:srgbClr val="E51903"/>
                </a:solidFill>
                <a:hlinkClick r:id="rId2"/>
              </a:rPr>
              <a:t>. 3</a:t>
            </a:r>
            <a:endParaRPr lang="it-IT" sz="1400" b="1" dirty="0" smtClean="0">
              <a:solidFill>
                <a:srgbClr val="E51903"/>
              </a:solidFill>
            </a:endParaRPr>
          </a:p>
          <a:p>
            <a:pPr eaLnBrk="1" hangingPunct="1">
              <a:lnSpc>
                <a:spcPct val="80000"/>
              </a:lnSpc>
            </a:pPr>
            <a:r>
              <a:rPr lang="it-IT" sz="2000" b="1" dirty="0" smtClean="0">
                <a:solidFill>
                  <a:srgbClr val="000099"/>
                </a:solidFill>
                <a:latin typeface="Palatino Linotype" pitchFamily="18" charset="0"/>
              </a:rPr>
              <a:t>Il primo approfondimento parte dalla necessità, negli appalti pubblici o privati, di realizzare la cooperazione ed il coordinamento tra committenti ed appaltatori al fine della predisposizione della sicurezza “globale” delle opere e dei servizi da realizzare.                                        Tale obiettivo risulta essere raggiungibile mediante l’elaborazione di uno specifico documento che formalizza tutta l’attività di cooperazione, coordinamento ed informazione reciproca delle imprese coinvolte ai fini dell’eliminazione ovvero della riduzione dei possibili rischi legati all’interferenza delle diverse lavorazioni,                                                           tale obiettivo si raggiunge mediante la stesura del   DUVRI (Documento Unico di Valutazione dei Rischi Interferenziali).</a:t>
            </a:r>
          </a:p>
          <a:p>
            <a:pPr eaLnBrk="1" hangingPunct="1">
              <a:lnSpc>
                <a:spcPct val="80000"/>
              </a:lnSpc>
            </a:pPr>
            <a:r>
              <a:rPr lang="it-IT" sz="2000" b="1" dirty="0" smtClean="0">
                <a:solidFill>
                  <a:srgbClr val="E51903"/>
                </a:solidFill>
                <a:latin typeface="Palatino Linotype" pitchFamily="18" charset="0"/>
              </a:rPr>
              <a:t>La redazione del DUVRI, effettuata con la stessa logica del Piano di sicurezza e coordinamento (PSC) previsto per i cantieri temporanei e mobili,</a:t>
            </a:r>
            <a:r>
              <a:rPr lang="it-IT" sz="2000" b="1" dirty="0" smtClean="0">
                <a:solidFill>
                  <a:srgbClr val="000099"/>
                </a:solidFill>
                <a:latin typeface="Palatino Linotype" pitchFamily="18" charset="0"/>
              </a:rPr>
              <a:t> estende a tutti i settori di attività l’obiettivo di lasciare una traccia precisa e puntuale delle “attività prevenzionistiche” poste in essere da tutti i soggetti che, a qualunque titolo, interagiscono nell’appalto.</a:t>
            </a:r>
          </a:p>
          <a:p>
            <a:pPr eaLnBrk="1" hangingPunct="1">
              <a:lnSpc>
                <a:spcPct val="80000"/>
              </a:lnSpc>
            </a:pPr>
            <a:r>
              <a:rPr lang="it-IT" sz="2000" b="1" dirty="0" smtClean="0">
                <a:solidFill>
                  <a:srgbClr val="E51903"/>
                </a:solidFill>
                <a:latin typeface="Palatino Linotype" pitchFamily="18" charset="0"/>
              </a:rPr>
              <a:t>Il DUVRI, elaborato a cura del committente/datore di lavoro,</a:t>
            </a:r>
            <a:r>
              <a:rPr lang="it-IT" sz="2000" b="1" dirty="0" smtClean="0">
                <a:solidFill>
                  <a:srgbClr val="000099"/>
                </a:solidFill>
                <a:latin typeface="Palatino Linotype" pitchFamily="18" charset="0"/>
              </a:rPr>
              <a:t> racchiude le linee guida operative che devono essere seguite dalle imprese e dai lavoratori autonomi coinvolti nelle </a:t>
            </a:r>
            <a:r>
              <a:rPr lang="it-IT" sz="2000" b="1" dirty="0" err="1" smtClean="0">
                <a:solidFill>
                  <a:srgbClr val="000099"/>
                </a:solidFill>
                <a:latin typeface="Palatino Linotype" pitchFamily="18" charset="0"/>
              </a:rPr>
              <a:t>attivita'</a:t>
            </a:r>
            <a:r>
              <a:rPr lang="it-IT" sz="2000" b="1" dirty="0" smtClean="0">
                <a:solidFill>
                  <a:srgbClr val="000099"/>
                </a:solidFill>
                <a:latin typeface="Palatino Linotype" pitchFamily="18" charset="0"/>
              </a:rPr>
              <a:t> oggetto di appalto.</a:t>
            </a:r>
          </a:p>
        </p:txBody>
      </p:sp>
    </p:spTree>
    <p:extLst>
      <p:ext uri="{BB962C8B-B14F-4D97-AF65-F5344CB8AC3E}">
        <p14:creationId xmlns="" xmlns:p14="http://schemas.microsoft.com/office/powerpoint/2010/main" val="873277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6613"/>
          </a:xfrm>
          <a:solidFill>
            <a:srgbClr val="F8F325"/>
          </a:solidFill>
        </p:spPr>
        <p:txBody>
          <a:bodyPr/>
          <a:lstStyle/>
          <a:p>
            <a:pPr eaLnBrk="1" hangingPunct="1"/>
            <a:r>
              <a:rPr lang="it-IT" sz="2400" b="1" smtClean="0"/>
              <a:t/>
            </a:r>
            <a:br>
              <a:rPr lang="it-IT" sz="2400" b="1" smtClean="0"/>
            </a:br>
            <a:r>
              <a:rPr lang="it-IT" sz="2800" b="1" smtClean="0">
                <a:solidFill>
                  <a:srgbClr val="000099"/>
                </a:solidFill>
              </a:rPr>
              <a:t>“La sicurezza del lavoro negli appalti”</a:t>
            </a:r>
            <a:r>
              <a:rPr lang="it-IT" sz="2800" smtClean="0">
                <a:solidFill>
                  <a:srgbClr val="000099"/>
                </a:solidFill>
              </a:rPr>
              <a:t/>
            </a:r>
            <a:br>
              <a:rPr lang="it-IT" sz="2800" smtClean="0">
                <a:solidFill>
                  <a:srgbClr val="000099"/>
                </a:solidFill>
              </a:rPr>
            </a:br>
            <a:r>
              <a:rPr lang="it-IT" sz="2400" b="1" smtClean="0">
                <a:solidFill>
                  <a:srgbClr val="000099"/>
                </a:solidFill>
                <a:latin typeface="Georgia Ref" pitchFamily="18" charset="0"/>
              </a:rPr>
              <a:t>la circolare Min Lav n. 5 dell’11 febbraio 2011</a:t>
            </a:r>
            <a:r>
              <a:rPr lang="it-IT" sz="2400" smtClean="0">
                <a:solidFill>
                  <a:srgbClr val="000099"/>
                </a:solidFill>
              </a:rPr>
              <a:t/>
            </a:r>
            <a:br>
              <a:rPr lang="it-IT" sz="2400" smtClean="0">
                <a:solidFill>
                  <a:srgbClr val="000099"/>
                </a:solidFill>
              </a:rPr>
            </a:br>
            <a:endParaRPr lang="it-IT" sz="2400" smtClean="0">
              <a:solidFill>
                <a:srgbClr val="000099"/>
              </a:solidFill>
            </a:endParaRPr>
          </a:p>
        </p:txBody>
      </p:sp>
      <p:sp>
        <p:nvSpPr>
          <p:cNvPr id="77827" name="Rectangle 3"/>
          <p:cNvSpPr>
            <a:spLocks noGrp="1" noChangeArrowheads="1"/>
          </p:cNvSpPr>
          <p:nvPr>
            <p:ph type="body" idx="1"/>
          </p:nvPr>
        </p:nvSpPr>
        <p:spPr>
          <a:xfrm>
            <a:off x="179388" y="981075"/>
            <a:ext cx="8964612" cy="5543550"/>
          </a:xfrm>
        </p:spPr>
        <p:txBody>
          <a:bodyPr/>
          <a:lstStyle/>
          <a:p>
            <a:pPr eaLnBrk="1" hangingPunct="1">
              <a:lnSpc>
                <a:spcPct val="80000"/>
              </a:lnSpc>
              <a:buFontTx/>
              <a:buNone/>
            </a:pPr>
            <a:r>
              <a:rPr lang="it-IT" sz="2400" smtClean="0"/>
              <a:t> </a:t>
            </a:r>
          </a:p>
          <a:p>
            <a:pPr algn="ctr" eaLnBrk="1" hangingPunct="1">
              <a:lnSpc>
                <a:spcPct val="80000"/>
              </a:lnSpc>
              <a:buFontTx/>
              <a:buNone/>
            </a:pPr>
            <a:r>
              <a:rPr lang="it-IT" sz="2000" b="1" i="1" smtClean="0">
                <a:solidFill>
                  <a:srgbClr val="E51903"/>
                </a:solidFill>
              </a:rPr>
              <a:t>DUVRI (Documento Unico di Valutazione dei Rischi Interferenziali) – D.Lgs. n. 81/2008 art. 26 co. 3</a:t>
            </a:r>
            <a:endParaRPr lang="it-IT" sz="2000" b="1" smtClean="0">
              <a:solidFill>
                <a:srgbClr val="E51903"/>
              </a:solidFill>
            </a:endParaRPr>
          </a:p>
          <a:p>
            <a:pPr eaLnBrk="1" hangingPunct="1">
              <a:lnSpc>
                <a:spcPct val="80000"/>
              </a:lnSpc>
            </a:pPr>
            <a:r>
              <a:rPr lang="it-IT" sz="2400" b="1" smtClean="0">
                <a:solidFill>
                  <a:srgbClr val="000099"/>
                </a:solidFill>
                <a:latin typeface="Lucida Sans Unicode" pitchFamily="34" charset="0"/>
              </a:rPr>
              <a:t>Viene poi indicato </a:t>
            </a:r>
          </a:p>
          <a:p>
            <a:pPr eaLnBrk="1" hangingPunct="1">
              <a:lnSpc>
                <a:spcPct val="80000"/>
              </a:lnSpc>
            </a:pPr>
            <a:r>
              <a:rPr lang="it-IT" sz="2400" b="1" smtClean="0">
                <a:solidFill>
                  <a:srgbClr val="000099"/>
                </a:solidFill>
                <a:latin typeface="Lucida Sans Unicode" pitchFamily="34" charset="0"/>
              </a:rPr>
              <a:t>che nel contratto di appalto </a:t>
            </a:r>
          </a:p>
          <a:p>
            <a:pPr eaLnBrk="1" hangingPunct="1">
              <a:lnSpc>
                <a:spcPct val="80000"/>
              </a:lnSpc>
            </a:pPr>
            <a:r>
              <a:rPr lang="it-IT" sz="2400" b="1" smtClean="0">
                <a:solidFill>
                  <a:srgbClr val="000099"/>
                </a:solidFill>
                <a:latin typeface="Lucida Sans Unicode" pitchFamily="34" charset="0"/>
              </a:rPr>
              <a:t>vanno identificati i costi relativi alla realizzazione delle misure adottate per eliminare o  ridurre al minimo i rischi derivanti dalle interferenze delle lavorazioni a pena nullità del contratto stesso </a:t>
            </a:r>
          </a:p>
          <a:p>
            <a:pPr eaLnBrk="1" hangingPunct="1">
              <a:lnSpc>
                <a:spcPct val="80000"/>
              </a:lnSpc>
            </a:pPr>
            <a:r>
              <a:rPr lang="it-IT" sz="2400" b="1" smtClean="0">
                <a:solidFill>
                  <a:srgbClr val="000099"/>
                </a:solidFill>
                <a:latin typeface="Lucida Sans Unicode" pitchFamily="34" charset="0"/>
              </a:rPr>
              <a:t>e che i Rappresentanti dei Lavoratori per la sicurezza e gli organismi locali delle organizzazioni sindacali  dei lavoratori hanno diritto di accesso ai dati relativi ai costi della sicurezza. I Rappresentanti dei Lavoratori (RLS)</a:t>
            </a:r>
          </a:p>
          <a:p>
            <a:pPr eaLnBrk="1" hangingPunct="1">
              <a:lnSpc>
                <a:spcPct val="80000"/>
              </a:lnSpc>
            </a:pPr>
            <a:r>
              <a:rPr lang="it-IT" sz="2400" b="1" smtClean="0">
                <a:solidFill>
                  <a:srgbClr val="000099"/>
                </a:solidFill>
                <a:latin typeface="Lucida Sans Unicode" pitchFamily="34" charset="0"/>
              </a:rPr>
              <a:t>hanno inoltre la possibilità di richiedere copia del DUVRI stesso per l’espletamento della propria funzione.</a:t>
            </a:r>
          </a:p>
        </p:txBody>
      </p:sp>
    </p:spTree>
    <p:extLst>
      <p:ext uri="{BB962C8B-B14F-4D97-AF65-F5344CB8AC3E}">
        <p14:creationId xmlns="" xmlns:p14="http://schemas.microsoft.com/office/powerpoint/2010/main" val="27338570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549275"/>
          </a:xfrm>
          <a:solidFill>
            <a:srgbClr val="F8F325"/>
          </a:solidFill>
        </p:spPr>
        <p:txBody>
          <a:bodyPr/>
          <a:lstStyle/>
          <a:p>
            <a:pPr eaLnBrk="1" hangingPunct="1"/>
            <a:r>
              <a:rPr lang="it-IT" sz="2400" b="1" smtClean="0"/>
              <a:t/>
            </a:r>
            <a:br>
              <a:rPr lang="it-IT" sz="2400" b="1" smtClean="0"/>
            </a:br>
            <a:r>
              <a:rPr lang="it-IT" sz="1600" b="1" smtClean="0">
                <a:solidFill>
                  <a:srgbClr val="000099"/>
                </a:solidFill>
              </a:rPr>
              <a:t>“La sicurezza del lavoro negli appalti”</a:t>
            </a:r>
            <a:r>
              <a:rPr lang="it-IT" sz="1600" smtClean="0">
                <a:solidFill>
                  <a:srgbClr val="000099"/>
                </a:solidFill>
              </a:rPr>
              <a:t/>
            </a:r>
            <a:br>
              <a:rPr lang="it-IT" sz="1600" smtClean="0">
                <a:solidFill>
                  <a:srgbClr val="000099"/>
                </a:solidFill>
              </a:rPr>
            </a:br>
            <a:r>
              <a:rPr lang="it-IT" sz="1400" b="1" smtClean="0">
                <a:solidFill>
                  <a:srgbClr val="000099"/>
                </a:solidFill>
                <a:latin typeface="Georgia Ref" pitchFamily="18" charset="0"/>
              </a:rPr>
              <a:t>la circolare Min Lav n. 5 dell’11 febbraio 2011</a:t>
            </a:r>
            <a:r>
              <a:rPr lang="it-IT" sz="1400" smtClean="0">
                <a:solidFill>
                  <a:srgbClr val="000099"/>
                </a:solidFill>
              </a:rPr>
              <a:t/>
            </a:r>
            <a:br>
              <a:rPr lang="it-IT" sz="1400" smtClean="0">
                <a:solidFill>
                  <a:srgbClr val="000099"/>
                </a:solidFill>
              </a:rPr>
            </a:br>
            <a:endParaRPr lang="it-IT" sz="1400" smtClean="0">
              <a:solidFill>
                <a:srgbClr val="000099"/>
              </a:solidFill>
            </a:endParaRPr>
          </a:p>
        </p:txBody>
      </p:sp>
      <p:sp>
        <p:nvSpPr>
          <p:cNvPr id="78851" name="Rectangle 3"/>
          <p:cNvSpPr>
            <a:spLocks noGrp="1" noChangeArrowheads="1"/>
          </p:cNvSpPr>
          <p:nvPr>
            <p:ph type="body" idx="1"/>
          </p:nvPr>
        </p:nvSpPr>
        <p:spPr>
          <a:xfrm>
            <a:off x="179388" y="692150"/>
            <a:ext cx="8964612" cy="5832475"/>
          </a:xfrm>
        </p:spPr>
        <p:txBody>
          <a:bodyPr/>
          <a:lstStyle/>
          <a:p>
            <a:pPr algn="ctr" eaLnBrk="1" hangingPunct="1">
              <a:lnSpc>
                <a:spcPct val="80000"/>
              </a:lnSpc>
              <a:buFontTx/>
              <a:buNone/>
            </a:pPr>
            <a:r>
              <a:rPr lang="it-IT" sz="1800" b="1" i="1" dirty="0" smtClean="0">
                <a:solidFill>
                  <a:srgbClr val="E51903"/>
                </a:solidFill>
              </a:rPr>
              <a:t>La sicurezza sul lavoro negli “ambienti sospetti di inquinamento”   e nei “luoghi confinati” </a:t>
            </a:r>
            <a:r>
              <a:rPr lang="it-IT" sz="1600" b="1" i="1" dirty="0" smtClean="0">
                <a:solidFill>
                  <a:srgbClr val="000099"/>
                </a:solidFill>
                <a:latin typeface="Bookman Old Style" pitchFamily="18" charset="0"/>
              </a:rPr>
              <a:t>(poi DPR 177 del 14.9.11 </a:t>
            </a:r>
            <a:r>
              <a:rPr lang="it-IT" sz="1600" dirty="0" smtClean="0">
                <a:solidFill>
                  <a:srgbClr val="000099"/>
                </a:solidFill>
                <a:latin typeface="Bookman Old Style" pitchFamily="18" charset="0"/>
              </a:rPr>
              <a:t>"</a:t>
            </a:r>
            <a:r>
              <a:rPr lang="it-IT" sz="1600" i="1" dirty="0" smtClean="0">
                <a:solidFill>
                  <a:srgbClr val="000099"/>
                </a:solidFill>
                <a:latin typeface="Bookman Old Style" pitchFamily="18" charset="0"/>
              </a:rPr>
              <a:t>Regolamento recante norme per la qualificazione delle imprese e dei lavoratori autonomi operanti in ambienti sospetti di inquinamento o </a:t>
            </a:r>
            <a:r>
              <a:rPr lang="it-IT" sz="1600" b="1" i="1" dirty="0" smtClean="0">
                <a:solidFill>
                  <a:srgbClr val="FF0000"/>
                </a:solidFill>
                <a:latin typeface="Bookman Old Style" pitchFamily="18" charset="0"/>
              </a:rPr>
              <a:t>confinanti?,</a:t>
            </a:r>
            <a:r>
              <a:rPr lang="it-IT" sz="1600" i="1" dirty="0" smtClean="0">
                <a:solidFill>
                  <a:srgbClr val="000099"/>
                </a:solidFill>
                <a:latin typeface="Bookman Old Style" pitchFamily="18" charset="0"/>
              </a:rPr>
              <a:t> a norma dell'articolo 6, comma 8, lettera g), del decreto legislativo 9 aprile 2008, n. 81</a:t>
            </a:r>
            <a:r>
              <a:rPr lang="it-IT" sz="1600" dirty="0" smtClean="0">
                <a:solidFill>
                  <a:srgbClr val="000099"/>
                </a:solidFill>
                <a:latin typeface="Bookman Old Style" pitchFamily="18" charset="0"/>
              </a:rPr>
              <a:t>“)</a:t>
            </a:r>
          </a:p>
          <a:p>
            <a:pPr algn="ctr" eaLnBrk="1" hangingPunct="1">
              <a:lnSpc>
                <a:spcPct val="80000"/>
              </a:lnSpc>
              <a:buFontTx/>
              <a:buNone/>
            </a:pPr>
            <a:r>
              <a:rPr lang="it-IT" sz="1800" dirty="0" smtClean="0"/>
              <a:t>Un tema molto attuale e di particolare rilevanza è legato alla sicurezza del lavoro nell’ambito degli appalti che riguardano le attività che coinvolgono più imprese in contesti in cui si possono verificare condizioni ambientali pregiudizievoli per i lavoratori quali l’attività lavorativa svolta in AMBIENTI CONFINATI  e/o inquinati.</a:t>
            </a:r>
          </a:p>
          <a:p>
            <a:pPr eaLnBrk="1" hangingPunct="1">
              <a:lnSpc>
                <a:spcPct val="80000"/>
              </a:lnSpc>
            </a:pPr>
            <a:r>
              <a:rPr lang="it-IT" sz="1800" dirty="0" smtClean="0"/>
              <a:t>Le carenze prevenzionistiche di maggiore rilievo attengono:</a:t>
            </a:r>
          </a:p>
          <a:p>
            <a:pPr eaLnBrk="1" hangingPunct="1">
              <a:lnSpc>
                <a:spcPct val="80000"/>
              </a:lnSpc>
            </a:pPr>
            <a:r>
              <a:rPr lang="it-IT" sz="1600" b="1" dirty="0" smtClean="0">
                <a:solidFill>
                  <a:srgbClr val="E51903"/>
                </a:solidFill>
              </a:rPr>
              <a:t>a un mancato controllo e a una verifica analitica strumentale dell’atmosfera in ambiente confinato riconducibile a una assente o lacunosa valutazione dei rischi,</a:t>
            </a:r>
          </a:p>
          <a:p>
            <a:pPr eaLnBrk="1" hangingPunct="1">
              <a:lnSpc>
                <a:spcPct val="80000"/>
              </a:lnSpc>
            </a:pPr>
            <a:r>
              <a:rPr lang="it-IT" sz="1800" dirty="0" smtClean="0">
                <a:solidFill>
                  <a:srgbClr val="000099"/>
                </a:solidFill>
              </a:rPr>
              <a:t>alla mancata adozione delle più elementari misure di prevenzione e protezione,</a:t>
            </a:r>
          </a:p>
          <a:p>
            <a:pPr eaLnBrk="1" hangingPunct="1">
              <a:lnSpc>
                <a:spcPct val="80000"/>
              </a:lnSpc>
            </a:pPr>
            <a:r>
              <a:rPr lang="it-IT" sz="1800" dirty="0" smtClean="0"/>
              <a:t>a una carente o del tutto mancante azione di formazione ed informazione dei lavoratori,</a:t>
            </a:r>
          </a:p>
          <a:p>
            <a:pPr eaLnBrk="1" hangingPunct="1">
              <a:lnSpc>
                <a:spcPct val="80000"/>
              </a:lnSpc>
            </a:pPr>
            <a:r>
              <a:rPr lang="it-IT" sz="1800" dirty="0" smtClean="0"/>
              <a:t>a una insufficiente e non efficiente gestione delle emergenze,</a:t>
            </a:r>
          </a:p>
          <a:p>
            <a:pPr eaLnBrk="1" hangingPunct="1">
              <a:lnSpc>
                <a:spcPct val="80000"/>
              </a:lnSpc>
            </a:pPr>
            <a:r>
              <a:rPr lang="it-IT" sz="1600" b="1" dirty="0" smtClean="0"/>
              <a:t>all’assenza o carenza di idonee informazioni e del coordinamento tra datore di lavoro committente e le imprese e/o i lavoratori autonomi che operano nelle aree confinate,</a:t>
            </a:r>
          </a:p>
          <a:p>
            <a:pPr eaLnBrk="1" hangingPunct="1">
              <a:lnSpc>
                <a:spcPct val="80000"/>
              </a:lnSpc>
            </a:pPr>
            <a:r>
              <a:rPr lang="it-IT" sz="1800" dirty="0" smtClean="0"/>
              <a:t>alla mancata consapevolezza dell’esistenza, nei luoghi oggetto di appalto, di rischi letali per gli operatori.</a:t>
            </a:r>
          </a:p>
          <a:p>
            <a:pPr eaLnBrk="1" hangingPunct="1">
              <a:lnSpc>
                <a:spcPct val="80000"/>
              </a:lnSpc>
            </a:pPr>
            <a:r>
              <a:rPr lang="it-IT" sz="1600" dirty="0" smtClean="0"/>
              <a:t>Tale scenario evidenzia la forte esigenza di applicare, da un lato, quanto già previsto dalla normativa vigente (</a:t>
            </a:r>
            <a:r>
              <a:rPr lang="it-IT" sz="1600" dirty="0" err="1" smtClean="0"/>
              <a:t>D.Lgs.</a:t>
            </a:r>
            <a:r>
              <a:rPr lang="it-IT" sz="1600" dirty="0" smtClean="0"/>
              <a:t> n. 81/2008 art. 66) e dall’altro, di pianificare una specifica azione di monitoraggio e controllo degli appalti di servizio su aree confinate (silos, pozzi, cisterne, serbatoi, impianti di depurazione, cunicoli e gallerie, ecc.), coinvolgendo le Amministrazioni pubbliche, le Regioni e le parti sociali.</a:t>
            </a:r>
          </a:p>
        </p:txBody>
      </p:sp>
    </p:spTree>
    <p:extLst>
      <p:ext uri="{BB962C8B-B14F-4D97-AF65-F5344CB8AC3E}">
        <p14:creationId xmlns="" xmlns:p14="http://schemas.microsoft.com/office/powerpoint/2010/main" val="19490058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836613"/>
          </a:xfrm>
          <a:solidFill>
            <a:srgbClr val="F8F325"/>
          </a:solidFill>
        </p:spPr>
        <p:txBody>
          <a:bodyPr/>
          <a:lstStyle/>
          <a:p>
            <a:pPr eaLnBrk="1" hangingPunct="1"/>
            <a:r>
              <a:rPr lang="it-IT" sz="2400" b="1" smtClean="0"/>
              <a:t/>
            </a:r>
            <a:br>
              <a:rPr lang="it-IT" sz="2400" b="1" smtClean="0"/>
            </a:br>
            <a:r>
              <a:rPr lang="it-IT" sz="2800" b="1" smtClean="0">
                <a:solidFill>
                  <a:srgbClr val="000099"/>
                </a:solidFill>
              </a:rPr>
              <a:t>“La sicurezza del lavoro negli appalti”</a:t>
            </a:r>
            <a:r>
              <a:rPr lang="it-IT" sz="2800" smtClean="0">
                <a:solidFill>
                  <a:srgbClr val="000099"/>
                </a:solidFill>
              </a:rPr>
              <a:t/>
            </a:r>
            <a:br>
              <a:rPr lang="it-IT" sz="2800" smtClean="0">
                <a:solidFill>
                  <a:srgbClr val="000099"/>
                </a:solidFill>
              </a:rPr>
            </a:br>
            <a:r>
              <a:rPr lang="it-IT" sz="2400" b="1" smtClean="0">
                <a:solidFill>
                  <a:srgbClr val="000099"/>
                </a:solidFill>
                <a:latin typeface="Georgia Ref" pitchFamily="18" charset="0"/>
              </a:rPr>
              <a:t>la circolare Min Lav n. 5 dell’11 febbraio 2011</a:t>
            </a:r>
            <a:r>
              <a:rPr lang="it-IT" sz="2400" smtClean="0">
                <a:solidFill>
                  <a:srgbClr val="000099"/>
                </a:solidFill>
              </a:rPr>
              <a:t/>
            </a:r>
            <a:br>
              <a:rPr lang="it-IT" sz="2400" smtClean="0">
                <a:solidFill>
                  <a:srgbClr val="000099"/>
                </a:solidFill>
              </a:rPr>
            </a:br>
            <a:endParaRPr lang="it-IT" sz="2400" smtClean="0">
              <a:solidFill>
                <a:srgbClr val="000099"/>
              </a:solidFill>
            </a:endParaRPr>
          </a:p>
        </p:txBody>
      </p:sp>
      <p:sp>
        <p:nvSpPr>
          <p:cNvPr id="79875" name="Rectangle 3"/>
          <p:cNvSpPr>
            <a:spLocks noGrp="1" noChangeArrowheads="1"/>
          </p:cNvSpPr>
          <p:nvPr>
            <p:ph type="body" idx="1"/>
          </p:nvPr>
        </p:nvSpPr>
        <p:spPr>
          <a:xfrm>
            <a:off x="179388" y="981075"/>
            <a:ext cx="8964612" cy="5543550"/>
          </a:xfrm>
        </p:spPr>
        <p:txBody>
          <a:bodyPr/>
          <a:lstStyle/>
          <a:p>
            <a:pPr eaLnBrk="1" hangingPunct="1">
              <a:lnSpc>
                <a:spcPct val="80000"/>
              </a:lnSpc>
            </a:pPr>
            <a:r>
              <a:rPr lang="it-IT" sz="2800" i="1" dirty="0" smtClean="0"/>
              <a:t>La qualificazione professionale delle imprese</a:t>
            </a:r>
            <a:endParaRPr lang="it-IT" sz="2800" dirty="0" smtClean="0"/>
          </a:p>
          <a:p>
            <a:pPr eaLnBrk="1" hangingPunct="1">
              <a:lnSpc>
                <a:spcPct val="80000"/>
              </a:lnSpc>
            </a:pPr>
            <a:r>
              <a:rPr lang="it-IT" sz="2800" dirty="0" smtClean="0"/>
              <a:t>Per poter garantire più efficaci condizioni di sicurezza nei lavori, viene evidenziata l’importanza dell’idoneità tecnico-professionale delle imprese.</a:t>
            </a:r>
          </a:p>
          <a:p>
            <a:pPr eaLnBrk="1" hangingPunct="1">
              <a:lnSpc>
                <a:spcPct val="80000"/>
              </a:lnSpc>
            </a:pPr>
            <a:r>
              <a:rPr lang="it-IT" sz="2800" dirty="0" smtClean="0"/>
              <a:t>A tal proposito si segnala quanto stabilito </a:t>
            </a:r>
            <a:r>
              <a:rPr lang="it-IT" sz="2800" dirty="0" smtClean="0">
                <a:hlinkClick r:id="rId2"/>
              </a:rPr>
              <a:t>dall’art. 26, comma 1, lettera a), n. 2, del </a:t>
            </a:r>
            <a:r>
              <a:rPr lang="it-IT" sz="2800" dirty="0" err="1" smtClean="0">
                <a:hlinkClick r:id="rId2"/>
              </a:rPr>
              <a:t>D.Lgs.</a:t>
            </a:r>
            <a:r>
              <a:rPr lang="it-IT" sz="2800" dirty="0" smtClean="0">
                <a:hlinkClick r:id="rId2"/>
              </a:rPr>
              <a:t> n. 81/2008</a:t>
            </a:r>
            <a:r>
              <a:rPr lang="it-IT" sz="2800" dirty="0" smtClean="0"/>
              <a:t> che, nelle more dell’emanazione dei uno specifico D.P.R., che definirà il sistema di qualificazione delle imprese e dei lavoratori autonomi, richiede una autocertificazione dell’impresa appaltatrice o dei lavoratori autonomi relativa al possesso dei requisiti di idoneità professionale.</a:t>
            </a:r>
          </a:p>
        </p:txBody>
      </p:sp>
    </p:spTree>
    <p:extLst>
      <p:ext uri="{BB962C8B-B14F-4D97-AF65-F5344CB8AC3E}">
        <p14:creationId xmlns="" xmlns:p14="http://schemas.microsoft.com/office/powerpoint/2010/main" val="28712548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836613"/>
          </a:xfrm>
          <a:solidFill>
            <a:srgbClr val="2EE503"/>
          </a:solidFill>
        </p:spPr>
        <p:txBody>
          <a:bodyPr/>
          <a:lstStyle/>
          <a:p>
            <a:pPr eaLnBrk="1" hangingPunct="1"/>
            <a:r>
              <a:rPr lang="it-IT" sz="2400" b="1" smtClean="0"/>
              <a:t/>
            </a:r>
            <a:br>
              <a:rPr lang="it-IT" sz="2400" b="1" smtClean="0"/>
            </a:br>
            <a:r>
              <a:rPr lang="it-IT" sz="2800" b="1" smtClean="0">
                <a:solidFill>
                  <a:srgbClr val="000099"/>
                </a:solidFill>
              </a:rPr>
              <a:t>“La sicurezza del lavoro negli appalti”</a:t>
            </a:r>
            <a:r>
              <a:rPr lang="it-IT" sz="2800" smtClean="0">
                <a:solidFill>
                  <a:srgbClr val="000099"/>
                </a:solidFill>
              </a:rPr>
              <a:t/>
            </a:r>
            <a:br>
              <a:rPr lang="it-IT" sz="2800" smtClean="0">
                <a:solidFill>
                  <a:srgbClr val="000099"/>
                </a:solidFill>
              </a:rPr>
            </a:br>
            <a:r>
              <a:rPr lang="it-IT" sz="2400" b="1" smtClean="0">
                <a:solidFill>
                  <a:srgbClr val="000099"/>
                </a:solidFill>
                <a:latin typeface="Georgia Ref" pitchFamily="18" charset="0"/>
              </a:rPr>
              <a:t>la circolare Min Lav n. 5 dell’11 febbraio 2011</a:t>
            </a:r>
            <a:r>
              <a:rPr lang="it-IT" sz="2400" smtClean="0">
                <a:solidFill>
                  <a:srgbClr val="000099"/>
                </a:solidFill>
              </a:rPr>
              <a:t/>
            </a:r>
            <a:br>
              <a:rPr lang="it-IT" sz="2400" smtClean="0">
                <a:solidFill>
                  <a:srgbClr val="000099"/>
                </a:solidFill>
              </a:rPr>
            </a:br>
            <a:endParaRPr lang="it-IT" sz="2400" smtClean="0">
              <a:solidFill>
                <a:srgbClr val="000099"/>
              </a:solidFill>
            </a:endParaRPr>
          </a:p>
        </p:txBody>
      </p:sp>
      <p:sp>
        <p:nvSpPr>
          <p:cNvPr id="80899" name="Rectangle 3"/>
          <p:cNvSpPr>
            <a:spLocks noGrp="1" noChangeArrowheads="1"/>
          </p:cNvSpPr>
          <p:nvPr>
            <p:ph type="body" idx="1"/>
          </p:nvPr>
        </p:nvSpPr>
        <p:spPr>
          <a:xfrm>
            <a:off x="179388" y="981075"/>
            <a:ext cx="8964612" cy="5543550"/>
          </a:xfrm>
        </p:spPr>
        <p:txBody>
          <a:bodyPr/>
          <a:lstStyle/>
          <a:p>
            <a:pPr algn="ctr" eaLnBrk="1" hangingPunct="1">
              <a:lnSpc>
                <a:spcPct val="80000"/>
              </a:lnSpc>
              <a:buFontTx/>
              <a:buNone/>
            </a:pPr>
            <a:r>
              <a:rPr lang="it-IT" sz="2400" b="1" smtClean="0">
                <a:solidFill>
                  <a:srgbClr val="000099"/>
                </a:solidFill>
                <a:latin typeface="Agency FB" pitchFamily="34" charset="0"/>
              </a:rPr>
              <a:t>Cartellino di identificazione dei lavoratori coinvolti nell’appalto</a:t>
            </a:r>
          </a:p>
          <a:p>
            <a:pPr eaLnBrk="1" hangingPunct="1">
              <a:lnSpc>
                <a:spcPct val="80000"/>
              </a:lnSpc>
            </a:pPr>
            <a:r>
              <a:rPr lang="it-IT" sz="2000" smtClean="0">
                <a:latin typeface="Agency FB" pitchFamily="34" charset="0"/>
              </a:rPr>
              <a:t>L’obbligo della tessera di riconoscimento per tutto il personale occupato dalle imprese appaltatrici o subappaltatrici coinvolte negli appalti di qualunque settore ed ai lavoratori autonomi era stato previsto dall’art. 26, comma 8, del D.Lgs. n. 81/2008. Successivamente sono state introdotte nuove integrazioni ai contenuti di tale documento, che ora deve includere:</a:t>
            </a:r>
          </a:p>
          <a:p>
            <a:pPr eaLnBrk="1" hangingPunct="1">
              <a:lnSpc>
                <a:spcPct val="80000"/>
              </a:lnSpc>
            </a:pPr>
            <a:r>
              <a:rPr lang="it-IT" sz="2400" b="1" smtClean="0">
                <a:solidFill>
                  <a:srgbClr val="E51903"/>
                </a:solidFill>
                <a:latin typeface="Agency FB" pitchFamily="34" charset="0"/>
              </a:rPr>
              <a:t>fotografia del lavoratore,</a:t>
            </a:r>
          </a:p>
          <a:p>
            <a:pPr eaLnBrk="1" hangingPunct="1">
              <a:lnSpc>
                <a:spcPct val="80000"/>
              </a:lnSpc>
            </a:pPr>
            <a:r>
              <a:rPr lang="it-IT" sz="2400" b="1" smtClean="0">
                <a:solidFill>
                  <a:srgbClr val="E51903"/>
                </a:solidFill>
                <a:latin typeface="Agency FB" pitchFamily="34" charset="0"/>
              </a:rPr>
              <a:t>generalità del lavoratore (Nome Cognome, data di nascita , data di assunzione)</a:t>
            </a:r>
          </a:p>
          <a:p>
            <a:pPr eaLnBrk="1" hangingPunct="1">
              <a:lnSpc>
                <a:spcPct val="80000"/>
              </a:lnSpc>
            </a:pPr>
            <a:r>
              <a:rPr lang="it-IT" sz="2400" b="1" smtClean="0">
                <a:solidFill>
                  <a:srgbClr val="E51903"/>
                </a:solidFill>
                <a:latin typeface="Agency FB" pitchFamily="34" charset="0"/>
              </a:rPr>
              <a:t>indicazione del datore di lavoro (Ragione Sociale, indirizzo, partita iva)</a:t>
            </a:r>
          </a:p>
          <a:p>
            <a:pPr eaLnBrk="1" hangingPunct="1">
              <a:lnSpc>
                <a:spcPct val="80000"/>
              </a:lnSpc>
            </a:pPr>
            <a:r>
              <a:rPr lang="it-IT" sz="2400" b="1" smtClean="0">
                <a:solidFill>
                  <a:srgbClr val="E51903"/>
                </a:solidFill>
                <a:latin typeface="Agency FB" pitchFamily="34" charset="0"/>
              </a:rPr>
              <a:t>in caso di subappalto, la relativa autorizzazione (ovvero la data di richiesta di autorizzazione al subappalto rispetto alla quale si e' formato il silenzio-assenso),</a:t>
            </a:r>
          </a:p>
          <a:p>
            <a:pPr eaLnBrk="1" hangingPunct="1">
              <a:lnSpc>
                <a:spcPct val="80000"/>
              </a:lnSpc>
            </a:pPr>
            <a:r>
              <a:rPr lang="it-IT" sz="2400" smtClean="0">
                <a:latin typeface="Agency FB" pitchFamily="34" charset="0"/>
              </a:rPr>
              <a:t>La tessera dei lavoratori autonomi deve contenere anche l'indicazione del Committente.</a:t>
            </a:r>
          </a:p>
          <a:p>
            <a:pPr eaLnBrk="1" hangingPunct="1">
              <a:lnSpc>
                <a:spcPct val="80000"/>
              </a:lnSpc>
            </a:pPr>
            <a:r>
              <a:rPr lang="it-IT" sz="2400" smtClean="0">
                <a:solidFill>
                  <a:srgbClr val="000099"/>
                </a:solidFill>
                <a:latin typeface="Bookman Old Style" pitchFamily="18" charset="0"/>
              </a:rPr>
              <a:t>Nel caso degli appalti privati, la Circolare precisa che il cartellino potrà contenere la data dell'autorizzazione al subappalto, che può coincidere con quella di stipula, anche verbale, del contratto di appalto nel quale si autorizza il subappalto stesso</a:t>
            </a:r>
            <a:r>
              <a:rPr lang="it-IT" sz="2400" smtClean="0">
                <a:latin typeface="Agency FB" pitchFamily="34" charset="0"/>
              </a:rPr>
              <a:t>.</a:t>
            </a:r>
          </a:p>
        </p:txBody>
      </p:sp>
    </p:spTree>
    <p:extLst>
      <p:ext uri="{BB962C8B-B14F-4D97-AF65-F5344CB8AC3E}">
        <p14:creationId xmlns="" xmlns:p14="http://schemas.microsoft.com/office/powerpoint/2010/main" val="13019116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836613"/>
          </a:xfrm>
          <a:solidFill>
            <a:srgbClr val="F8F325"/>
          </a:solidFill>
        </p:spPr>
        <p:txBody>
          <a:bodyPr/>
          <a:lstStyle/>
          <a:p>
            <a:pPr eaLnBrk="1" hangingPunct="1"/>
            <a:r>
              <a:rPr lang="it-IT" sz="2400" b="1" smtClean="0"/>
              <a:t/>
            </a:r>
            <a:br>
              <a:rPr lang="it-IT" sz="2400" b="1" smtClean="0"/>
            </a:br>
            <a:r>
              <a:rPr lang="it-IT" sz="2800" b="1" smtClean="0">
                <a:solidFill>
                  <a:srgbClr val="000099"/>
                </a:solidFill>
              </a:rPr>
              <a:t>“La sicurezza del lavoro negli appalti”</a:t>
            </a:r>
            <a:r>
              <a:rPr lang="it-IT" sz="2800" smtClean="0">
                <a:solidFill>
                  <a:srgbClr val="000099"/>
                </a:solidFill>
              </a:rPr>
              <a:t/>
            </a:r>
            <a:br>
              <a:rPr lang="it-IT" sz="2800" smtClean="0">
                <a:solidFill>
                  <a:srgbClr val="000099"/>
                </a:solidFill>
              </a:rPr>
            </a:br>
            <a:r>
              <a:rPr lang="it-IT" sz="2400" b="1" smtClean="0">
                <a:solidFill>
                  <a:srgbClr val="000099"/>
                </a:solidFill>
                <a:latin typeface="Georgia Ref" pitchFamily="18" charset="0"/>
              </a:rPr>
              <a:t>la circolare Min Lav n. 5 dell’11 febbraio 2011</a:t>
            </a:r>
            <a:r>
              <a:rPr lang="it-IT" sz="2400" smtClean="0">
                <a:solidFill>
                  <a:srgbClr val="000099"/>
                </a:solidFill>
              </a:rPr>
              <a:t/>
            </a:r>
            <a:br>
              <a:rPr lang="it-IT" sz="2400" smtClean="0">
                <a:solidFill>
                  <a:srgbClr val="000099"/>
                </a:solidFill>
              </a:rPr>
            </a:br>
            <a:endParaRPr lang="it-IT" sz="2400" smtClean="0">
              <a:solidFill>
                <a:srgbClr val="000099"/>
              </a:solidFill>
            </a:endParaRPr>
          </a:p>
        </p:txBody>
      </p:sp>
      <p:sp>
        <p:nvSpPr>
          <p:cNvPr id="81923" name="Rectangle 3"/>
          <p:cNvSpPr>
            <a:spLocks noGrp="1" noChangeArrowheads="1"/>
          </p:cNvSpPr>
          <p:nvPr>
            <p:ph type="body" idx="1"/>
          </p:nvPr>
        </p:nvSpPr>
        <p:spPr>
          <a:xfrm>
            <a:off x="179388" y="981075"/>
            <a:ext cx="8964612" cy="5543550"/>
          </a:xfrm>
        </p:spPr>
        <p:txBody>
          <a:bodyPr/>
          <a:lstStyle/>
          <a:p>
            <a:pPr algn="ctr" eaLnBrk="1" hangingPunct="1">
              <a:lnSpc>
                <a:spcPct val="80000"/>
              </a:lnSpc>
              <a:buFontTx/>
              <a:buNone/>
            </a:pPr>
            <a:r>
              <a:rPr lang="it-IT" sz="2000" i="1" smtClean="0">
                <a:solidFill>
                  <a:srgbClr val="E51903"/>
                </a:solidFill>
                <a:latin typeface="Georgia Ref" pitchFamily="18" charset="0"/>
              </a:rPr>
              <a:t>Infortunio sul lavoro, responsabilità del committente e profili risarcitori</a:t>
            </a:r>
            <a:endParaRPr lang="it-IT" sz="2000" smtClean="0">
              <a:solidFill>
                <a:srgbClr val="E51903"/>
              </a:solidFill>
              <a:latin typeface="Georgia Ref" pitchFamily="18" charset="0"/>
            </a:endParaRPr>
          </a:p>
          <a:p>
            <a:pPr eaLnBrk="1" hangingPunct="1">
              <a:lnSpc>
                <a:spcPct val="80000"/>
              </a:lnSpc>
            </a:pPr>
            <a:r>
              <a:rPr lang="it-IT" sz="2800" smtClean="0">
                <a:solidFill>
                  <a:srgbClr val="000099"/>
                </a:solidFill>
              </a:rPr>
              <a:t>Sottolineata la responsabilità solidale del committente, dell’appaltatore e degli eventuali subappaltatori per gli eventuali danni riportati dai lavoratori in conseguenza di infortuni sul lavoro non indennizzati dall’INAIL.</a:t>
            </a:r>
          </a:p>
          <a:p>
            <a:pPr eaLnBrk="1" hangingPunct="1">
              <a:lnSpc>
                <a:spcPct val="80000"/>
              </a:lnSpc>
            </a:pPr>
            <a:r>
              <a:rPr lang="it-IT" sz="2800" smtClean="0"/>
              <a:t>Tale responsabilità solidale è prevista dall’art. 26, comma 4, del D.Lgs. n. 81/2008 e pertanto essa si applica a tutte le tipologie di appalto e non solamente a quelli relativi ai cantieri temporanei o mobili.</a:t>
            </a:r>
          </a:p>
          <a:p>
            <a:pPr eaLnBrk="1" hangingPunct="1">
              <a:lnSpc>
                <a:spcPct val="80000"/>
              </a:lnSpc>
            </a:pPr>
            <a:r>
              <a:rPr lang="it-IT" sz="2800" smtClean="0">
                <a:solidFill>
                  <a:srgbClr val="E51903"/>
                </a:solidFill>
              </a:rPr>
              <a:t>L’identificazione dei danni non indennizzabili INAIL si riferisce per lo più a quelli che comportano una invalidità inferiore alla soglia minima indennizzabile e all’eventuale danno biologico “differenziale” calcolato secondo i criteri della responsabilità civile.</a:t>
            </a:r>
          </a:p>
        </p:txBody>
      </p:sp>
    </p:spTree>
    <p:extLst>
      <p:ext uri="{BB962C8B-B14F-4D97-AF65-F5344CB8AC3E}">
        <p14:creationId xmlns="" xmlns:p14="http://schemas.microsoft.com/office/powerpoint/2010/main" val="16196541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143000"/>
          </a:xfrm>
          <a:solidFill>
            <a:schemeClr val="accent1"/>
          </a:solidFill>
        </p:spPr>
        <p:txBody>
          <a:bodyPr/>
          <a:lstStyle/>
          <a:p>
            <a:pPr eaLnBrk="1" hangingPunct="1"/>
            <a:r>
              <a:rPr lang="it-IT" sz="1200" smtClean="0"/>
              <a:t>Emendamento a firma dell'ex Ministro,</a:t>
            </a:r>
            <a:r>
              <a:rPr lang="it-IT" sz="2800" smtClean="0"/>
              <a:t> On.le Cesare Damiano,      </a:t>
            </a:r>
            <a:r>
              <a:rPr lang="it-IT" sz="1400" smtClean="0"/>
              <a:t>poi confluito nel maxi-emendamento sul quale è stata posta la fiducia</a:t>
            </a:r>
            <a:r>
              <a:rPr lang="it-IT" sz="1900" smtClean="0"/>
              <a:t>,</a:t>
            </a:r>
            <a:r>
              <a:rPr lang="it-IT" sz="4000" smtClean="0"/>
              <a:t>  </a:t>
            </a:r>
          </a:p>
        </p:txBody>
      </p:sp>
      <p:sp>
        <p:nvSpPr>
          <p:cNvPr id="82947" name="Rectangle 3"/>
          <p:cNvSpPr>
            <a:spLocks noGrp="1" noChangeArrowheads="1"/>
          </p:cNvSpPr>
          <p:nvPr>
            <p:ph type="body" idx="1"/>
          </p:nvPr>
        </p:nvSpPr>
        <p:spPr>
          <a:xfrm>
            <a:off x="0" y="1268413"/>
            <a:ext cx="8893175" cy="5184775"/>
          </a:xfrm>
        </p:spPr>
        <p:txBody>
          <a:bodyPr/>
          <a:lstStyle/>
          <a:p>
            <a:pPr eaLnBrk="1" hangingPunct="1">
              <a:lnSpc>
                <a:spcPct val="90000"/>
              </a:lnSpc>
            </a:pPr>
            <a:r>
              <a:rPr lang="it-IT" sz="1800" dirty="0" smtClean="0">
                <a:solidFill>
                  <a:schemeClr val="hlink"/>
                </a:solidFill>
              </a:rPr>
              <a:t>comma 3-bis dell'art. 81 </a:t>
            </a:r>
            <a:r>
              <a:rPr lang="it-IT" sz="1400" dirty="0" smtClean="0"/>
              <a:t>“Criteri per la scelta dell’offerta migliore”</a:t>
            </a:r>
            <a:r>
              <a:rPr lang="it-IT" sz="1800" dirty="0" smtClean="0">
                <a:solidFill>
                  <a:schemeClr val="hlink"/>
                </a:solidFill>
              </a:rPr>
              <a:t>del Codice</a:t>
            </a:r>
            <a:r>
              <a:rPr lang="it-IT" sz="1400" dirty="0" smtClean="0"/>
              <a:t> dei contratti pubblici introdotto dalla </a:t>
            </a:r>
            <a:r>
              <a:rPr lang="it-IT" sz="1400" dirty="0" smtClean="0">
                <a:hlinkClick r:id="rId2"/>
              </a:rPr>
              <a:t>legge, n. 106 del 12 luglio 2011</a:t>
            </a:r>
            <a:r>
              <a:rPr lang="it-IT" sz="1400" dirty="0" smtClean="0"/>
              <a:t>, di conversione del </a:t>
            </a:r>
            <a:r>
              <a:rPr lang="it-IT" sz="1400" dirty="0" smtClean="0">
                <a:hlinkClick r:id="rId3"/>
              </a:rPr>
              <a:t>d.l. n. 70 del 2011 </a:t>
            </a:r>
            <a:r>
              <a:rPr lang="it-IT" sz="1400" dirty="0" smtClean="0"/>
              <a:t>(c.d. “decreto sviluppo”), mediante aggiunta, al co</a:t>
            </a:r>
            <a:r>
              <a:rPr lang="it-IT" sz="1400" dirty="0" err="1" smtClean="0"/>
              <a:t>.2 dell</a:t>
            </a:r>
            <a:r>
              <a:rPr lang="it-IT" sz="1400" dirty="0" smtClean="0"/>
              <a:t>’art. 4 del citato d.l., recante la seguente disposizione</a:t>
            </a:r>
            <a:r>
              <a:rPr lang="it-IT" sz="2000" dirty="0" smtClean="0"/>
              <a:t> </a:t>
            </a:r>
          </a:p>
          <a:p>
            <a:pPr eaLnBrk="1" hangingPunct="1">
              <a:lnSpc>
                <a:spcPct val="90000"/>
              </a:lnSpc>
            </a:pPr>
            <a:r>
              <a:rPr lang="it-IT" b="1" dirty="0" smtClean="0">
                <a:solidFill>
                  <a:srgbClr val="E51903"/>
                </a:solidFill>
                <a:latin typeface="Agency FB" pitchFamily="34" charset="0"/>
              </a:rPr>
              <a:t>“L’offerta migliore è altresì determinata al netto delle spese relative al costo del personale, valutato sulla base dei minimi salariali definiti dalla contrattazione collettiva nazionale di settore tra le organizzazioni sindacali dei lavoratori e le organizzazioni dei datori di lavoro comparativamente più rappresentative sul piano nazionale, e delle misure di adempimento alle disposizioni in materia di salute  e sicurezza nei luoghi di lavoro”.</a:t>
            </a:r>
          </a:p>
          <a:p>
            <a:pPr algn="ctr" eaLnBrk="1" hangingPunct="1">
              <a:lnSpc>
                <a:spcPct val="90000"/>
              </a:lnSpc>
            </a:pPr>
            <a:r>
              <a:rPr lang="it-IT" dirty="0" smtClean="0">
                <a:solidFill>
                  <a:srgbClr val="000099"/>
                </a:solidFill>
                <a:latin typeface="Agency FB" pitchFamily="34" charset="0"/>
              </a:rPr>
              <a:t>Soppresso con </a:t>
            </a:r>
            <a:r>
              <a:rPr lang="it-IT" dirty="0" smtClean="0">
                <a:solidFill>
                  <a:srgbClr val="000099"/>
                </a:solidFill>
                <a:latin typeface="Agency FB" pitchFamily="34" charset="0"/>
                <a:hlinkClick r:id="rId4"/>
              </a:rPr>
              <a:t>art.44, </a:t>
            </a:r>
            <a:r>
              <a:rPr lang="it-IT" dirty="0" err="1" smtClean="0">
                <a:solidFill>
                  <a:srgbClr val="000099"/>
                </a:solidFill>
                <a:latin typeface="Agency FB" pitchFamily="34" charset="0"/>
                <a:hlinkClick r:id="rId4"/>
              </a:rPr>
              <a:t>co</a:t>
            </a:r>
            <a:r>
              <a:rPr lang="it-IT" dirty="0" smtClean="0">
                <a:solidFill>
                  <a:srgbClr val="000099"/>
                </a:solidFill>
                <a:latin typeface="Agency FB" pitchFamily="34" charset="0"/>
                <a:hlinkClick r:id="rId4"/>
              </a:rPr>
              <a:t>. 2 d.l.201/11</a:t>
            </a:r>
            <a:r>
              <a:rPr lang="it-IT" dirty="0" smtClean="0">
                <a:solidFill>
                  <a:srgbClr val="000099"/>
                </a:solidFill>
                <a:latin typeface="Agency FB" pitchFamily="34" charset="0"/>
              </a:rPr>
              <a:t>, convertito con </a:t>
            </a:r>
            <a:r>
              <a:rPr lang="it-IT" dirty="0" smtClean="0">
                <a:solidFill>
                  <a:srgbClr val="000099"/>
                </a:solidFill>
                <a:latin typeface="Agency FB" pitchFamily="34" charset="0"/>
                <a:hlinkClick r:id="rId5"/>
              </a:rPr>
              <a:t>l.214/11</a:t>
            </a:r>
            <a:r>
              <a:rPr lang="it-IT" dirty="0" smtClean="0">
                <a:solidFill>
                  <a:srgbClr val="000099"/>
                </a:solidFill>
                <a:latin typeface="Agency FB" pitchFamily="34" charset="0"/>
              </a:rPr>
              <a:t> </a:t>
            </a:r>
            <a:r>
              <a:rPr lang="it-IT" sz="1600" dirty="0" smtClean="0">
                <a:solidFill>
                  <a:srgbClr val="000099"/>
                </a:solidFill>
                <a:latin typeface="Agency FB" pitchFamily="34" charset="0"/>
              </a:rPr>
              <a:t>in vigore dal 28.12.11 </a:t>
            </a:r>
          </a:p>
        </p:txBody>
      </p:sp>
    </p:spTree>
    <p:extLst>
      <p:ext uri="{BB962C8B-B14F-4D97-AF65-F5344CB8AC3E}">
        <p14:creationId xmlns="" xmlns:p14="http://schemas.microsoft.com/office/powerpoint/2010/main" val="27046055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it-IT" sz="3200" b="1" smtClean="0"/>
              <a:t>Prefettura - Ufficio Territoriale del Governo di Taranto</a:t>
            </a:r>
            <a:br>
              <a:rPr lang="it-IT" sz="3200" b="1" smtClean="0"/>
            </a:br>
            <a:endParaRPr lang="it-IT" sz="3200" b="1" smtClean="0"/>
          </a:p>
        </p:txBody>
      </p:sp>
      <p:pic>
        <p:nvPicPr>
          <p:cNvPr id="88067" name="Picture 3"/>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p:pic>
    </p:spTree>
    <p:extLst>
      <p:ext uri="{BB962C8B-B14F-4D97-AF65-F5344CB8AC3E}">
        <p14:creationId xmlns="" xmlns:p14="http://schemas.microsoft.com/office/powerpoint/2010/main" val="405057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0" y="116632"/>
            <a:ext cx="9132515" cy="1008112"/>
          </a:xfrm>
          <a:solidFill>
            <a:srgbClr val="002060"/>
          </a:solidFill>
          <a:ln>
            <a:solidFill>
              <a:schemeClr val="tx1"/>
            </a:solidFill>
            <a:miter lim="800000"/>
            <a:headEnd/>
            <a:tailEnd/>
          </a:ln>
        </p:spPr>
        <p:txBody>
          <a:bodyPr/>
          <a:lstStyle/>
          <a:p>
            <a:pPr algn="ctr"/>
            <a:r>
              <a:rPr lang="it-IT" sz="3600" dirty="0" smtClean="0">
                <a:solidFill>
                  <a:schemeClr val="bg1"/>
                </a:solidFill>
              </a:rPr>
              <a:t>Art.</a:t>
            </a:r>
            <a:r>
              <a:rPr lang="it-IT" sz="4000" b="1" dirty="0" smtClean="0">
                <a:solidFill>
                  <a:schemeClr val="bg1"/>
                </a:solidFill>
              </a:rPr>
              <a:t>26</a:t>
            </a:r>
            <a:r>
              <a:rPr lang="it-IT" sz="3200" dirty="0" smtClean="0">
                <a:solidFill>
                  <a:schemeClr val="bg1"/>
                </a:solidFill>
              </a:rPr>
              <a:t> </a:t>
            </a:r>
            <a:r>
              <a:rPr lang="it-IT" sz="3200" b="1" i="1" dirty="0" smtClean="0">
                <a:solidFill>
                  <a:schemeClr val="bg1"/>
                </a:solidFill>
              </a:rPr>
              <a:t>Obblighi connessi ai contratti d’appalto  </a:t>
            </a:r>
            <a:r>
              <a:rPr lang="it-IT" sz="1800" b="1" i="1" dirty="0" smtClean="0">
                <a:solidFill>
                  <a:srgbClr val="FFFF00"/>
                </a:solidFill>
              </a:rPr>
              <a:t>1/2</a:t>
            </a:r>
            <a:r>
              <a:rPr lang="it-IT" sz="3200" i="1" dirty="0" smtClean="0">
                <a:solidFill>
                  <a:schemeClr val="bg1"/>
                </a:solidFill>
              </a:rPr>
              <a:t>            </a:t>
            </a:r>
            <a:r>
              <a:rPr lang="it-IT" sz="2400" i="1" dirty="0" smtClean="0">
                <a:solidFill>
                  <a:schemeClr val="bg1"/>
                </a:solidFill>
              </a:rPr>
              <a:t>o d’opera o di somministrazione </a:t>
            </a:r>
            <a:r>
              <a:rPr lang="it-IT" sz="2000" b="1" i="1" dirty="0" smtClean="0">
                <a:solidFill>
                  <a:schemeClr val="bg1"/>
                </a:solidFill>
                <a:latin typeface="Aharoni" pitchFamily="2" charset="-79"/>
                <a:cs typeface="Aharoni" pitchFamily="2" charset="-79"/>
              </a:rPr>
              <a:t>(con le modifiche del decreto del fare)</a:t>
            </a:r>
          </a:p>
        </p:txBody>
      </p:sp>
      <p:sp>
        <p:nvSpPr>
          <p:cNvPr id="79875" name="Rectangle 3"/>
          <p:cNvSpPr>
            <a:spLocks noGrp="1"/>
          </p:cNvSpPr>
          <p:nvPr>
            <p:ph idx="1"/>
          </p:nvPr>
        </p:nvSpPr>
        <p:spPr>
          <a:xfrm>
            <a:off x="27112" y="1268760"/>
            <a:ext cx="8686800" cy="5688632"/>
          </a:xfrm>
        </p:spPr>
        <p:txBody>
          <a:bodyPr/>
          <a:lstStyle/>
          <a:p>
            <a:pPr>
              <a:lnSpc>
                <a:spcPct val="80000"/>
              </a:lnSpc>
            </a:pPr>
            <a:r>
              <a:rPr lang="it-IT" sz="2800" dirty="0" smtClean="0">
                <a:latin typeface="Arial" pitchFamily="34" charset="0"/>
                <a:cs typeface="Arial" pitchFamily="34" charset="0"/>
              </a:rPr>
              <a:t>3</a:t>
            </a:r>
            <a:r>
              <a:rPr lang="it-IT" sz="2800" dirty="0">
                <a:latin typeface="Arial" pitchFamily="34" charset="0"/>
                <a:cs typeface="Arial" pitchFamily="34" charset="0"/>
              </a:rPr>
              <a:t>. Il datore di lavoro committente promuove la cooperazione e il coordinamento di cui al </a:t>
            </a:r>
            <a:r>
              <a:rPr lang="it-IT" sz="2800" dirty="0" smtClean="0">
                <a:latin typeface="Arial" pitchFamily="34" charset="0"/>
                <a:cs typeface="Arial" pitchFamily="34" charset="0"/>
              </a:rPr>
              <a:t>co. </a:t>
            </a:r>
            <a:r>
              <a:rPr lang="it-IT" sz="2800" dirty="0">
                <a:latin typeface="Arial" pitchFamily="34" charset="0"/>
                <a:cs typeface="Arial" pitchFamily="34" charset="0"/>
              </a:rPr>
              <a:t>2, elaborando </a:t>
            </a:r>
            <a:r>
              <a:rPr lang="it-IT" sz="2800" b="1" dirty="0">
                <a:solidFill>
                  <a:srgbClr val="002060"/>
                </a:solidFill>
                <a:latin typeface="Arial" pitchFamily="34" charset="0"/>
                <a:cs typeface="Arial" pitchFamily="34" charset="0"/>
              </a:rPr>
              <a:t>un unico documento di valutazione dei rischi</a:t>
            </a:r>
            <a:r>
              <a:rPr lang="it-IT" sz="2800" dirty="0">
                <a:latin typeface="Arial" pitchFamily="34" charset="0"/>
                <a:cs typeface="Arial" pitchFamily="34" charset="0"/>
              </a:rPr>
              <a:t> che indichi le misure adottate per eliminare o, ove ciò non è possibile, ridurre al minimo i </a:t>
            </a:r>
            <a:r>
              <a:rPr lang="it-IT" b="1" dirty="0">
                <a:solidFill>
                  <a:srgbClr val="002060"/>
                </a:solidFill>
                <a:latin typeface="Arial" pitchFamily="34" charset="0"/>
                <a:cs typeface="Arial" pitchFamily="34" charset="0"/>
              </a:rPr>
              <a:t>rischi da interferenze </a:t>
            </a:r>
            <a:r>
              <a:rPr lang="it-IT" b="1" dirty="0" smtClean="0">
                <a:solidFill>
                  <a:srgbClr val="002060"/>
                </a:solidFill>
                <a:latin typeface="Arial" pitchFamily="34" charset="0"/>
                <a:cs typeface="Arial" pitchFamily="34" charset="0"/>
              </a:rPr>
              <a:t> </a:t>
            </a:r>
            <a:r>
              <a:rPr lang="it-IT" sz="2000" dirty="0" smtClean="0">
                <a:latin typeface="Arial" pitchFamily="34" charset="0"/>
                <a:cs typeface="Arial" pitchFamily="34" charset="0"/>
              </a:rPr>
              <a:t>ovvero </a:t>
            </a:r>
            <a:r>
              <a:rPr lang="it-IT" sz="2000" dirty="0">
                <a:latin typeface="Arial" pitchFamily="34" charset="0"/>
                <a:cs typeface="Arial" pitchFamily="34" charset="0"/>
              </a:rPr>
              <a:t>individuando, limitatamente ai settori di attività a </a:t>
            </a:r>
            <a:r>
              <a:rPr lang="it-IT" sz="2000" b="1" dirty="0">
                <a:latin typeface="Arial" pitchFamily="34" charset="0"/>
                <a:cs typeface="Arial" pitchFamily="34" charset="0"/>
              </a:rPr>
              <a:t>basso rischio </a:t>
            </a:r>
            <a:r>
              <a:rPr lang="it-IT" sz="2000" dirty="0">
                <a:latin typeface="Arial" pitchFamily="34" charset="0"/>
                <a:cs typeface="Arial" pitchFamily="34" charset="0"/>
              </a:rPr>
              <a:t>di infortuni e malattie professionali di cui all'articolo 29, comma 6-ter, con riferimento sia all'attività del datore di lavoro committente, sia alle attività dell’impresa appaltatrice e dei lavoratori autonomi, </a:t>
            </a:r>
            <a:r>
              <a:rPr lang="it-IT" sz="2000" b="1" dirty="0">
                <a:latin typeface="Arial" pitchFamily="34" charset="0"/>
                <a:cs typeface="Arial" pitchFamily="34" charset="0"/>
              </a:rPr>
              <a:t>un proprio incaricato</a:t>
            </a:r>
            <a:r>
              <a:rPr lang="it-IT" sz="2000" dirty="0">
                <a:latin typeface="Arial" pitchFamily="34" charset="0"/>
                <a:cs typeface="Arial" pitchFamily="34" charset="0"/>
              </a:rPr>
              <a:t>, in possesso di formazione, esperienza e competenza professionali, adeguate e specifiche in relazione all’incarico conferito, nonché di periodico aggiornamento e di conoscenza diretta dell'ambiente di lavoro, per sovrintendere a tali cooperazione e coordinamento.</a:t>
            </a:r>
            <a:r>
              <a:rPr lang="it-IT" sz="2400" dirty="0">
                <a:latin typeface="Arial" pitchFamily="34" charset="0"/>
                <a:cs typeface="Arial" pitchFamily="34" charset="0"/>
              </a:rPr>
              <a:t> </a:t>
            </a:r>
            <a:r>
              <a:rPr lang="it-IT" sz="2400" dirty="0" smtClean="0">
                <a:latin typeface="Arial" pitchFamily="34" charset="0"/>
                <a:cs typeface="Arial" pitchFamily="34" charset="0"/>
              </a:rPr>
              <a:t>                                            </a:t>
            </a:r>
            <a:endParaRPr lang="it-IT" sz="2800" dirty="0" smtClean="0">
              <a:latin typeface="Arial" pitchFamily="34" charset="0"/>
              <a:cs typeface="Arial" pitchFamily="34" charset="0"/>
            </a:endParaRPr>
          </a:p>
          <a:p>
            <a:pPr>
              <a:lnSpc>
                <a:spcPct val="80000"/>
              </a:lnSpc>
            </a:pPr>
            <a:r>
              <a:rPr lang="it-IT" sz="2400" dirty="0" smtClean="0">
                <a:latin typeface="Arial" pitchFamily="34" charset="0"/>
                <a:cs typeface="Arial" pitchFamily="34" charset="0"/>
              </a:rPr>
              <a:t>A </a:t>
            </a:r>
            <a:r>
              <a:rPr lang="it-IT" sz="2400" dirty="0">
                <a:latin typeface="Arial" pitchFamily="34" charset="0"/>
                <a:cs typeface="Arial" pitchFamily="34" charset="0"/>
              </a:rPr>
              <a:t>tali dati accedono il rappresentante dei lavoratori per la sicurezza e gli organismi locali delle organizzazioni sindacali dei lavoratori comparativamente più rappresentative a livello nazionale</a:t>
            </a:r>
            <a:r>
              <a:rPr lang="it-IT" sz="2400" dirty="0" smtClean="0">
                <a:latin typeface="Arial" pitchFamily="34" charset="0"/>
                <a:cs typeface="Arial" pitchFamily="34" charset="0"/>
              </a:rPr>
              <a:t>.</a:t>
            </a:r>
          </a:p>
        </p:txBody>
      </p:sp>
    </p:spTree>
    <p:extLst>
      <p:ext uri="{BB962C8B-B14F-4D97-AF65-F5344CB8AC3E}">
        <p14:creationId xmlns="" xmlns:p14="http://schemas.microsoft.com/office/powerpoint/2010/main" val="150247254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it-IT" sz="3200" b="1" smtClean="0"/>
              <a:t>Prefettura Taranto</a:t>
            </a:r>
          </a:p>
        </p:txBody>
      </p:sp>
      <p:pic>
        <p:nvPicPr>
          <p:cNvPr id="89091" name="Picture 4"/>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p:pic>
      <p:pic>
        <p:nvPicPr>
          <p:cNvPr id="89092" name="Picture 6" descr="Logo del Minister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04813"/>
            <a:ext cx="2667000"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818394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it-IT" smtClean="0"/>
              <a:t>Il protocollo…</a:t>
            </a:r>
          </a:p>
        </p:txBody>
      </p:sp>
      <p:pic>
        <p:nvPicPr>
          <p:cNvPr id="90115" name="Picture 3"/>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p:pic>
    </p:spTree>
    <p:extLst>
      <p:ext uri="{BB962C8B-B14F-4D97-AF65-F5344CB8AC3E}">
        <p14:creationId xmlns="" xmlns:p14="http://schemas.microsoft.com/office/powerpoint/2010/main" val="37642849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it-IT" smtClean="0"/>
              <a:t>Il protocollo…</a:t>
            </a:r>
          </a:p>
        </p:txBody>
      </p:sp>
      <p:pic>
        <p:nvPicPr>
          <p:cNvPr id="91139" name="Picture 4"/>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p:pic>
    </p:spTree>
    <p:extLst>
      <p:ext uri="{BB962C8B-B14F-4D97-AF65-F5344CB8AC3E}">
        <p14:creationId xmlns="" xmlns:p14="http://schemas.microsoft.com/office/powerpoint/2010/main" val="72724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13" y="0"/>
            <a:ext cx="9180513"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1491" name="Rectangle 3"/>
          <p:cNvSpPr>
            <a:spLocks noChangeArrowheads="1"/>
          </p:cNvSpPr>
          <p:nvPr/>
        </p:nvSpPr>
        <p:spPr bwMode="auto">
          <a:xfrm>
            <a:off x="755576" y="5815407"/>
            <a:ext cx="7632848" cy="925961"/>
          </a:xfrm>
          <a:prstGeom prst="rect">
            <a:avLst/>
          </a:prstGeom>
          <a:gradFill rotWithShape="1">
            <a:gsLst>
              <a:gs pos="0">
                <a:srgbClr val="FF3300"/>
              </a:gs>
              <a:gs pos="100000">
                <a:srgbClr val="7618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it-IT" sz="2800" dirty="0" smtClean="0">
                <a:solidFill>
                  <a:srgbClr val="FFFF00"/>
                </a:solidFill>
                <a:latin typeface="Tahoma" pitchFamily="34" charset="0"/>
              </a:rPr>
              <a:t>Dopotutto, domani </a:t>
            </a:r>
            <a:r>
              <a:rPr lang="it-IT" sz="2800" dirty="0">
                <a:solidFill>
                  <a:srgbClr val="FFFF00"/>
                </a:solidFill>
                <a:latin typeface="Tahoma" pitchFamily="34" charset="0"/>
              </a:rPr>
              <a:t>è </a:t>
            </a:r>
            <a:r>
              <a:rPr lang="it-IT" sz="2800" dirty="0" smtClean="0">
                <a:solidFill>
                  <a:srgbClr val="FFFF00"/>
                </a:solidFill>
                <a:latin typeface="Tahoma" pitchFamily="34" charset="0"/>
              </a:rPr>
              <a:t>un altro giorno</a:t>
            </a:r>
          </a:p>
          <a:p>
            <a:pPr algn="ctr" fontAlgn="base">
              <a:spcBef>
                <a:spcPct val="0"/>
              </a:spcBef>
              <a:spcAft>
                <a:spcPct val="0"/>
              </a:spcAft>
            </a:pPr>
            <a:r>
              <a:rPr lang="it-IT" sz="1600" dirty="0" smtClean="0">
                <a:solidFill>
                  <a:srgbClr val="FFFFFF"/>
                </a:solidFill>
                <a:latin typeface="Tahoma" pitchFamily="34" charset="0"/>
              </a:rPr>
              <a:t>Rossella O ‘</a:t>
            </a:r>
            <a:r>
              <a:rPr lang="it-IT" sz="1600" dirty="0" err="1" smtClean="0">
                <a:solidFill>
                  <a:srgbClr val="FFFFFF"/>
                </a:solidFill>
                <a:latin typeface="Tahoma" pitchFamily="34" charset="0"/>
              </a:rPr>
              <a:t>Hara</a:t>
            </a:r>
            <a:r>
              <a:rPr lang="it-IT" sz="1600" dirty="0" smtClean="0">
                <a:solidFill>
                  <a:srgbClr val="FFFFFF"/>
                </a:solidFill>
                <a:latin typeface="Tahoma" pitchFamily="34" charset="0"/>
              </a:rPr>
              <a:t> Via col vento</a:t>
            </a:r>
            <a:endParaRPr lang="it-IT" sz="1600" dirty="0">
              <a:solidFill>
                <a:srgbClr val="FFFFFF"/>
              </a:solidFill>
              <a:latin typeface="Tahoma" pitchFamily="34" charset="0"/>
            </a:endParaRPr>
          </a:p>
        </p:txBody>
      </p:sp>
    </p:spTree>
    <p:extLst>
      <p:ext uri="{BB962C8B-B14F-4D97-AF65-F5344CB8AC3E}">
        <p14:creationId xmlns="" xmlns:p14="http://schemas.microsoft.com/office/powerpoint/2010/main" val="35848692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59106" name="AutoShape 2"/>
          <p:cNvSpPr>
            <a:spLocks noChangeArrowheads="1"/>
          </p:cNvSpPr>
          <p:nvPr/>
        </p:nvSpPr>
        <p:spPr bwMode="auto">
          <a:xfrm>
            <a:off x="1752600" y="2057400"/>
            <a:ext cx="5715000" cy="3124200"/>
          </a:xfrm>
          <a:prstGeom prst="horizontalScroll">
            <a:avLst>
              <a:gd name="adj" fmla="val 14787"/>
            </a:avLst>
          </a:prstGeom>
          <a:solidFill>
            <a:srgbClr val="CCFFCC"/>
          </a:solidFill>
          <a:ln w="31750">
            <a:solidFill>
              <a:srgbClr val="008000"/>
            </a:solidFill>
            <a:round/>
            <a:headEnd/>
            <a:tailEnd/>
          </a:ln>
        </p:spPr>
        <p:txBody>
          <a:bodyPr anchor="ctr"/>
          <a:lstStyle/>
          <a:p>
            <a:pPr algn="ctr" fontAlgn="base">
              <a:spcBef>
                <a:spcPct val="0"/>
              </a:spcBef>
              <a:spcAft>
                <a:spcPct val="0"/>
              </a:spcAft>
            </a:pPr>
            <a:endParaRPr lang="it-IT" sz="9600">
              <a:solidFill>
                <a:srgbClr val="009999"/>
              </a:solidFill>
              <a:latin typeface="Times New Roman" pitchFamily="18" charset="0"/>
              <a:cs typeface="Times New Roman" pitchFamily="18" charset="0"/>
            </a:endParaRPr>
          </a:p>
        </p:txBody>
      </p:sp>
      <p:sp>
        <p:nvSpPr>
          <p:cNvPr id="559107" name="Text Box 3"/>
          <p:cNvSpPr txBox="1">
            <a:spLocks noChangeArrowheads="1"/>
          </p:cNvSpPr>
          <p:nvPr/>
        </p:nvSpPr>
        <p:spPr bwMode="auto">
          <a:xfrm>
            <a:off x="3124200" y="3048000"/>
            <a:ext cx="2814638"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it-IT" sz="6600" b="1" dirty="0">
                <a:solidFill>
                  <a:srgbClr val="009999"/>
                </a:solidFill>
                <a:latin typeface="Times New Roman" pitchFamily="18" charset="0"/>
                <a:cs typeface="Times New Roman" pitchFamily="18" charset="0"/>
              </a:rPr>
              <a:t>F I N E</a:t>
            </a:r>
          </a:p>
        </p:txBody>
      </p:sp>
      <p:sp>
        <p:nvSpPr>
          <p:cNvPr id="2" name="Footer Placeholder 1"/>
          <p:cNvSpPr>
            <a:spLocks noGrp="1"/>
          </p:cNvSpPr>
          <p:nvPr>
            <p:ph type="ftr" sz="quarter" idx="11"/>
          </p:nvPr>
        </p:nvSpPr>
        <p:spPr/>
        <p:txBody>
          <a:bodyPr/>
          <a:lstStyle/>
          <a:p>
            <a:pPr>
              <a:defRPr/>
            </a:pPr>
            <a:r>
              <a:rPr lang="it-IT" smtClean="0">
                <a:solidFill>
                  <a:srgbClr val="000000"/>
                </a:solidFill>
              </a:rPr>
              <a:t>Avv. Nunzio Leone  - www.leonepartners.org</a:t>
            </a:r>
            <a:endParaRPr lang="it-IT">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5204495"/>
            <a:ext cx="7128000" cy="1656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3724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9106"/>
                                        </p:tgtEl>
                                        <p:attrNameLst>
                                          <p:attrName>style.visibility</p:attrName>
                                        </p:attrNameLst>
                                      </p:cBhvr>
                                      <p:to>
                                        <p:strVal val="visible"/>
                                      </p:to>
                                    </p:set>
                                    <p:animEffect transition="in" filter="barn(outVertical)">
                                      <p:cBhvr>
                                        <p:cTn id="7" dur="500"/>
                                        <p:tgtEl>
                                          <p:spTgt spid="559106"/>
                                        </p:tgtEl>
                                      </p:cBhvr>
                                    </p:animEffect>
                                  </p:childTnLst>
                                </p:cTn>
                              </p:par>
                            </p:childTnLst>
                          </p:cTn>
                        </p:par>
                        <p:par>
                          <p:cTn id="8" fill="hold" nodeType="afterGroup">
                            <p:stCondLst>
                              <p:cond delay="500"/>
                            </p:stCondLst>
                            <p:childTnLst>
                              <p:par>
                                <p:cTn id="9" presetID="23" presetClass="entr" presetSubtype="32" fill="hold" grpId="0" nodeType="afterEffect">
                                  <p:stCondLst>
                                    <p:cond delay="1000"/>
                                  </p:stCondLst>
                                  <p:childTnLst>
                                    <p:set>
                                      <p:cBhvr>
                                        <p:cTn id="10" dur="1" fill="hold">
                                          <p:stCondLst>
                                            <p:cond delay="0"/>
                                          </p:stCondLst>
                                        </p:cTn>
                                        <p:tgtEl>
                                          <p:spTgt spid="559107"/>
                                        </p:tgtEl>
                                        <p:attrNameLst>
                                          <p:attrName>style.visibility</p:attrName>
                                        </p:attrNameLst>
                                      </p:cBhvr>
                                      <p:to>
                                        <p:strVal val="visible"/>
                                      </p:to>
                                    </p:set>
                                    <p:anim calcmode="lin" valueType="num">
                                      <p:cBhvr>
                                        <p:cTn id="11" dur="500" fill="hold"/>
                                        <p:tgtEl>
                                          <p:spTgt spid="559107"/>
                                        </p:tgtEl>
                                        <p:attrNameLst>
                                          <p:attrName>ppt_w</p:attrName>
                                        </p:attrNameLst>
                                      </p:cBhvr>
                                      <p:tavLst>
                                        <p:tav tm="0">
                                          <p:val>
                                            <p:strVal val="4*#ppt_w"/>
                                          </p:val>
                                        </p:tav>
                                        <p:tav tm="100000">
                                          <p:val>
                                            <p:strVal val="#ppt_w"/>
                                          </p:val>
                                        </p:tav>
                                      </p:tavLst>
                                    </p:anim>
                                    <p:anim calcmode="lin" valueType="num">
                                      <p:cBhvr>
                                        <p:cTn id="12" dur="500" fill="hold"/>
                                        <p:tgtEl>
                                          <p:spTgt spid="55910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animBg="1" autoUpdateAnimBg="0"/>
      <p:bldP spid="55910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0" y="116632"/>
            <a:ext cx="9132515" cy="1008112"/>
          </a:xfrm>
          <a:solidFill>
            <a:srgbClr val="002060"/>
          </a:solidFill>
          <a:ln>
            <a:solidFill>
              <a:schemeClr val="tx1"/>
            </a:solidFill>
            <a:miter lim="800000"/>
            <a:headEnd/>
            <a:tailEnd/>
          </a:ln>
        </p:spPr>
        <p:txBody>
          <a:bodyPr/>
          <a:lstStyle/>
          <a:p>
            <a:pPr algn="ctr"/>
            <a:r>
              <a:rPr lang="it-IT" sz="3600" dirty="0" smtClean="0">
                <a:solidFill>
                  <a:schemeClr val="bg1"/>
                </a:solidFill>
              </a:rPr>
              <a:t>Art.</a:t>
            </a:r>
            <a:r>
              <a:rPr lang="it-IT" sz="4000" b="1" dirty="0" smtClean="0">
                <a:solidFill>
                  <a:schemeClr val="bg1"/>
                </a:solidFill>
              </a:rPr>
              <a:t>26</a:t>
            </a:r>
            <a:r>
              <a:rPr lang="it-IT" sz="3200" dirty="0" smtClean="0">
                <a:solidFill>
                  <a:schemeClr val="bg1"/>
                </a:solidFill>
              </a:rPr>
              <a:t> </a:t>
            </a:r>
            <a:r>
              <a:rPr lang="it-IT" sz="3200" b="1" i="1" dirty="0" smtClean="0">
                <a:solidFill>
                  <a:schemeClr val="bg1"/>
                </a:solidFill>
              </a:rPr>
              <a:t>Obblighi connessi ai contratti d’appalto  </a:t>
            </a:r>
            <a:r>
              <a:rPr lang="it-IT" sz="1800" b="1" i="1" dirty="0" smtClean="0">
                <a:solidFill>
                  <a:srgbClr val="FFFF00"/>
                </a:solidFill>
              </a:rPr>
              <a:t>2/2</a:t>
            </a:r>
            <a:r>
              <a:rPr lang="it-IT" sz="3200" i="1" dirty="0" smtClean="0">
                <a:solidFill>
                  <a:schemeClr val="bg1"/>
                </a:solidFill>
              </a:rPr>
              <a:t>            </a:t>
            </a:r>
            <a:r>
              <a:rPr lang="it-IT" sz="2400" i="1" dirty="0" smtClean="0">
                <a:solidFill>
                  <a:schemeClr val="bg1"/>
                </a:solidFill>
              </a:rPr>
              <a:t>o d’opera o di somministrazione </a:t>
            </a:r>
            <a:r>
              <a:rPr lang="it-IT" sz="2000" b="1" i="1" dirty="0" smtClean="0">
                <a:solidFill>
                  <a:schemeClr val="bg1"/>
                </a:solidFill>
                <a:latin typeface="Aharoni" pitchFamily="2" charset="-79"/>
                <a:cs typeface="Aharoni" pitchFamily="2" charset="-79"/>
              </a:rPr>
              <a:t>(con le modifiche del decreto del fare)</a:t>
            </a:r>
          </a:p>
        </p:txBody>
      </p:sp>
      <p:sp>
        <p:nvSpPr>
          <p:cNvPr id="79875" name="Rectangle 3"/>
          <p:cNvSpPr>
            <a:spLocks noGrp="1"/>
          </p:cNvSpPr>
          <p:nvPr>
            <p:ph idx="1"/>
          </p:nvPr>
        </p:nvSpPr>
        <p:spPr>
          <a:xfrm>
            <a:off x="0" y="1412776"/>
            <a:ext cx="9036496" cy="5256584"/>
          </a:xfrm>
        </p:spPr>
        <p:txBody>
          <a:bodyPr/>
          <a:lstStyle/>
          <a:p>
            <a:pPr>
              <a:lnSpc>
                <a:spcPct val="80000"/>
              </a:lnSpc>
            </a:pPr>
            <a:r>
              <a:rPr lang="it-IT" sz="2400" b="1" dirty="0" smtClean="0">
                <a:latin typeface="Sylfaen" pitchFamily="18" charset="0"/>
              </a:rPr>
              <a:t>3. </a:t>
            </a:r>
            <a:r>
              <a:rPr lang="it-IT" sz="2400" b="1" dirty="0">
                <a:latin typeface="Sylfaen" pitchFamily="18" charset="0"/>
              </a:rPr>
              <a:t>In caso di redazione del </a:t>
            </a:r>
            <a:r>
              <a:rPr lang="it-IT" sz="2400" b="1" dirty="0" smtClean="0">
                <a:latin typeface="Sylfaen" pitchFamily="18" charset="0"/>
              </a:rPr>
              <a:t>documento (DUVRI)  </a:t>
            </a:r>
            <a:r>
              <a:rPr lang="it-IT" sz="2400" b="1" dirty="0">
                <a:latin typeface="Sylfaen" pitchFamily="18" charset="0"/>
              </a:rPr>
              <a:t>esso è allegato al contratto di appalto o di opera e deve essere adeguato in funzione dell'evoluzione dei lavori, servizi e forniture. Dell'individuazione dell'incaricato di cui al primo periodo o della sua sostituzione deve essere data immediata evidenza nel contratto di appalto o di opera. Le disposizioni del presente comma non si applicano ai rischi specifici propri dell'attività delle imprese appaltatrici o dei singoli lavoratori autonomi. </a:t>
            </a:r>
            <a:r>
              <a:rPr lang="it-IT" sz="2400" b="1" dirty="0" smtClean="0">
                <a:latin typeface="Sylfaen" pitchFamily="18" charset="0"/>
              </a:rPr>
              <a:t>                                                                 </a:t>
            </a:r>
            <a:r>
              <a:rPr lang="it-IT" b="1" dirty="0" smtClean="0">
                <a:solidFill>
                  <a:srgbClr val="002060"/>
                </a:solidFill>
                <a:latin typeface="David" pitchFamily="34" charset="-79"/>
                <a:cs typeface="David" pitchFamily="34" charset="-79"/>
              </a:rPr>
              <a:t>Nell'ambito </a:t>
            </a:r>
            <a:r>
              <a:rPr lang="it-IT" b="1" dirty="0">
                <a:solidFill>
                  <a:srgbClr val="002060"/>
                </a:solidFill>
                <a:latin typeface="David" pitchFamily="34" charset="-79"/>
                <a:cs typeface="David" pitchFamily="34" charset="-79"/>
              </a:rPr>
              <a:t>di applicazione del </a:t>
            </a:r>
            <a:r>
              <a:rPr lang="it-IT" sz="3600" b="1" dirty="0">
                <a:solidFill>
                  <a:srgbClr val="FF0000"/>
                </a:solidFill>
                <a:latin typeface="David" pitchFamily="34" charset="-79"/>
                <a:cs typeface="David" pitchFamily="34" charset="-79"/>
              </a:rPr>
              <a:t>codice di cui al </a:t>
            </a:r>
            <a:r>
              <a:rPr lang="it-IT" sz="3600" b="1" dirty="0" smtClean="0">
                <a:solidFill>
                  <a:srgbClr val="FF0000"/>
                </a:solidFill>
                <a:latin typeface="David" pitchFamily="34" charset="-79"/>
                <a:cs typeface="David" pitchFamily="34" charset="-79"/>
                <a:hlinkClick r:id="rId2"/>
              </a:rPr>
              <a:t>decreto legislativo 12 aprile 2006 n. 163</a:t>
            </a:r>
            <a:r>
              <a:rPr lang="it-IT" b="1" dirty="0" smtClean="0">
                <a:solidFill>
                  <a:srgbClr val="002060"/>
                </a:solidFill>
                <a:latin typeface="David" pitchFamily="34" charset="-79"/>
                <a:cs typeface="David" pitchFamily="34" charset="-79"/>
              </a:rPr>
              <a:t>, </a:t>
            </a:r>
            <a:r>
              <a:rPr lang="it-IT" b="1" dirty="0">
                <a:solidFill>
                  <a:srgbClr val="002060"/>
                </a:solidFill>
                <a:latin typeface="David" pitchFamily="34" charset="-79"/>
                <a:cs typeface="David" pitchFamily="34" charset="-79"/>
              </a:rPr>
              <a:t>tale documento </a:t>
            </a:r>
            <a:r>
              <a:rPr lang="it-IT" b="1" dirty="0">
                <a:solidFill>
                  <a:srgbClr val="002060"/>
                </a:solidFill>
                <a:latin typeface="Agency FB" pitchFamily="34" charset="0"/>
                <a:cs typeface="David" pitchFamily="34" charset="-79"/>
              </a:rPr>
              <a:t>è</a:t>
            </a:r>
            <a:r>
              <a:rPr lang="it-IT" b="1" dirty="0">
                <a:solidFill>
                  <a:srgbClr val="002060"/>
                </a:solidFill>
                <a:latin typeface="David" pitchFamily="34" charset="-79"/>
                <a:cs typeface="David" pitchFamily="34" charset="-79"/>
              </a:rPr>
              <a:t> redatto, ai fini dell'affidamento del contratto, dal </a:t>
            </a:r>
            <a:r>
              <a:rPr lang="it-IT" sz="4000" b="1" dirty="0">
                <a:solidFill>
                  <a:srgbClr val="002060"/>
                </a:solidFill>
                <a:latin typeface="David" pitchFamily="34" charset="-79"/>
                <a:cs typeface="David" pitchFamily="34" charset="-79"/>
              </a:rPr>
              <a:t>soggetto titolare del potere decisionale e di spesa relativo alla gestione dello specifico appalto</a:t>
            </a:r>
            <a:r>
              <a:rPr lang="it-IT" sz="2400" b="1" dirty="0">
                <a:latin typeface="Sylfaen" pitchFamily="18" charset="0"/>
              </a:rPr>
              <a:t>.</a:t>
            </a:r>
            <a:endParaRPr lang="it-IT" sz="2400" b="1" dirty="0" smtClean="0">
              <a:latin typeface="Sylfaen" pitchFamily="18" charset="0"/>
            </a:endParaRPr>
          </a:p>
        </p:txBody>
      </p:sp>
    </p:spTree>
    <p:extLst>
      <p:ext uri="{BB962C8B-B14F-4D97-AF65-F5344CB8AC3E}">
        <p14:creationId xmlns="" xmlns:p14="http://schemas.microsoft.com/office/powerpoint/2010/main" val="111135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0" y="116632"/>
            <a:ext cx="9132515" cy="1008112"/>
          </a:xfrm>
          <a:solidFill>
            <a:srgbClr val="002060"/>
          </a:solidFill>
          <a:ln>
            <a:solidFill>
              <a:schemeClr val="tx1"/>
            </a:solidFill>
            <a:miter lim="800000"/>
            <a:headEnd/>
            <a:tailEnd/>
          </a:ln>
        </p:spPr>
        <p:txBody>
          <a:bodyPr/>
          <a:lstStyle/>
          <a:p>
            <a:pPr algn="ctr"/>
            <a:r>
              <a:rPr lang="it-IT" sz="3600" dirty="0" smtClean="0">
                <a:solidFill>
                  <a:schemeClr val="bg1"/>
                </a:solidFill>
              </a:rPr>
              <a:t>Art.</a:t>
            </a:r>
            <a:r>
              <a:rPr lang="it-IT" sz="4000" b="1" dirty="0" smtClean="0">
                <a:solidFill>
                  <a:schemeClr val="bg1"/>
                </a:solidFill>
              </a:rPr>
              <a:t>26</a:t>
            </a:r>
            <a:r>
              <a:rPr lang="it-IT" sz="3200" dirty="0" smtClean="0">
                <a:solidFill>
                  <a:schemeClr val="bg1"/>
                </a:solidFill>
              </a:rPr>
              <a:t> </a:t>
            </a:r>
            <a:r>
              <a:rPr lang="it-IT" sz="3200" b="1" i="1" dirty="0" smtClean="0">
                <a:solidFill>
                  <a:schemeClr val="bg1"/>
                </a:solidFill>
              </a:rPr>
              <a:t>Obblighi connessi ai contratti d’appalto  </a:t>
            </a:r>
            <a:r>
              <a:rPr lang="it-IT" sz="1800" b="1" i="1" dirty="0" smtClean="0">
                <a:solidFill>
                  <a:srgbClr val="FFFF00"/>
                </a:solidFill>
              </a:rPr>
              <a:t>2/2</a:t>
            </a:r>
            <a:r>
              <a:rPr lang="it-IT" sz="3200" i="1" dirty="0" smtClean="0">
                <a:solidFill>
                  <a:schemeClr val="bg1"/>
                </a:solidFill>
              </a:rPr>
              <a:t>            </a:t>
            </a:r>
            <a:r>
              <a:rPr lang="it-IT" sz="2400" i="1" dirty="0" smtClean="0">
                <a:solidFill>
                  <a:schemeClr val="bg1"/>
                </a:solidFill>
              </a:rPr>
              <a:t>o d’opera o di somministrazione </a:t>
            </a:r>
            <a:r>
              <a:rPr lang="it-IT" sz="2000" b="1" i="1" dirty="0" smtClean="0">
                <a:solidFill>
                  <a:schemeClr val="bg1"/>
                </a:solidFill>
                <a:latin typeface="Aharoni" pitchFamily="2" charset="-79"/>
                <a:cs typeface="Aharoni" pitchFamily="2" charset="-79"/>
              </a:rPr>
              <a:t>(con le modifiche del decreto del fare)</a:t>
            </a:r>
          </a:p>
        </p:txBody>
      </p:sp>
      <p:sp>
        <p:nvSpPr>
          <p:cNvPr id="79875" name="Rectangle 3"/>
          <p:cNvSpPr>
            <a:spLocks noGrp="1"/>
          </p:cNvSpPr>
          <p:nvPr>
            <p:ph idx="1"/>
          </p:nvPr>
        </p:nvSpPr>
        <p:spPr>
          <a:xfrm>
            <a:off x="0" y="1412776"/>
            <a:ext cx="9036496" cy="5256584"/>
          </a:xfrm>
        </p:spPr>
        <p:txBody>
          <a:bodyPr/>
          <a:lstStyle/>
          <a:p>
            <a:pPr>
              <a:lnSpc>
                <a:spcPct val="80000"/>
              </a:lnSpc>
            </a:pPr>
            <a:r>
              <a:rPr lang="it-IT" sz="2400" b="1" dirty="0" smtClean="0">
                <a:latin typeface="Sylfaen" pitchFamily="18" charset="0"/>
              </a:rPr>
              <a:t>3. </a:t>
            </a:r>
            <a:r>
              <a:rPr lang="it-IT" sz="2400" b="1" dirty="0">
                <a:latin typeface="Sylfaen" pitchFamily="18" charset="0"/>
              </a:rPr>
              <a:t>In caso di redazione del </a:t>
            </a:r>
            <a:r>
              <a:rPr lang="it-IT" sz="2400" b="1" dirty="0" smtClean="0">
                <a:latin typeface="Sylfaen" pitchFamily="18" charset="0"/>
              </a:rPr>
              <a:t>documento (DUVRI)  </a:t>
            </a:r>
            <a:r>
              <a:rPr lang="it-IT" sz="2400" b="1" dirty="0">
                <a:latin typeface="Sylfaen" pitchFamily="18" charset="0"/>
              </a:rPr>
              <a:t>esso è allegato al contratto di appalto o di opera e deve essere adeguato in funzione dell'evoluzione dei lavori, servizi e forniture. Dell'individuazione dell'incaricato di cui al primo periodo o della sua sostituzione deve essere data immediata evidenza nel contratto di appalto o di opera. Le disposizioni del presente comma non si applicano ai rischi specifici propri dell'attività delle imprese appaltatrici o dei singoli lavoratori autonomi. </a:t>
            </a:r>
            <a:r>
              <a:rPr lang="it-IT" sz="2400" b="1" dirty="0" smtClean="0">
                <a:latin typeface="Sylfaen" pitchFamily="18" charset="0"/>
              </a:rPr>
              <a:t>                                                                 </a:t>
            </a:r>
            <a:r>
              <a:rPr lang="it-IT" b="1" dirty="0" smtClean="0">
                <a:solidFill>
                  <a:srgbClr val="002060"/>
                </a:solidFill>
                <a:latin typeface="David" pitchFamily="34" charset="-79"/>
                <a:cs typeface="David" pitchFamily="34" charset="-79"/>
              </a:rPr>
              <a:t>Nell'ambito </a:t>
            </a:r>
            <a:r>
              <a:rPr lang="it-IT" b="1" dirty="0">
                <a:solidFill>
                  <a:srgbClr val="002060"/>
                </a:solidFill>
                <a:latin typeface="David" pitchFamily="34" charset="-79"/>
                <a:cs typeface="David" pitchFamily="34" charset="-79"/>
              </a:rPr>
              <a:t>di applicazione del </a:t>
            </a:r>
            <a:r>
              <a:rPr lang="it-IT" sz="3600" b="1" dirty="0">
                <a:solidFill>
                  <a:srgbClr val="FF0000"/>
                </a:solidFill>
                <a:latin typeface="David" pitchFamily="34" charset="-79"/>
                <a:cs typeface="David" pitchFamily="34" charset="-79"/>
              </a:rPr>
              <a:t>codice di cui al decreto legislativo 12 aprile 2006 n. 163</a:t>
            </a:r>
            <a:r>
              <a:rPr lang="it-IT" sz="2800" b="1" dirty="0">
                <a:solidFill>
                  <a:srgbClr val="002060"/>
                </a:solidFill>
                <a:latin typeface="David" pitchFamily="34" charset="-79"/>
                <a:cs typeface="David" pitchFamily="34" charset="-79"/>
              </a:rPr>
              <a:t>, tale documento </a:t>
            </a:r>
            <a:r>
              <a:rPr lang="it-IT" sz="2800" b="1" dirty="0">
                <a:solidFill>
                  <a:srgbClr val="002060"/>
                </a:solidFill>
                <a:latin typeface="Agency FB" pitchFamily="34" charset="0"/>
                <a:cs typeface="David" pitchFamily="34" charset="-79"/>
              </a:rPr>
              <a:t>è</a:t>
            </a:r>
            <a:r>
              <a:rPr lang="it-IT" sz="2800" b="1" dirty="0">
                <a:solidFill>
                  <a:srgbClr val="002060"/>
                </a:solidFill>
                <a:latin typeface="David" pitchFamily="34" charset="-79"/>
                <a:cs typeface="David" pitchFamily="34" charset="-79"/>
              </a:rPr>
              <a:t> redatto, ai fini dell'affidamento del contratto, dal </a:t>
            </a:r>
            <a:r>
              <a:rPr lang="it-IT" sz="3600" b="1" dirty="0">
                <a:solidFill>
                  <a:srgbClr val="002060"/>
                </a:solidFill>
                <a:latin typeface="David" pitchFamily="34" charset="-79"/>
                <a:cs typeface="David" pitchFamily="34" charset="-79"/>
              </a:rPr>
              <a:t>soggetto titolare del potere decisionale e di spesa relativo alla gestione dello specifico appalto</a:t>
            </a:r>
            <a:r>
              <a:rPr lang="it-IT" sz="2000" b="1" dirty="0">
                <a:latin typeface="Sylfaen" pitchFamily="18" charset="0"/>
              </a:rPr>
              <a:t>.</a:t>
            </a:r>
            <a:endParaRPr lang="it-IT" sz="2000" b="1" dirty="0" smtClean="0">
              <a:latin typeface="Sylfaen" pitchFamily="18" charset="0"/>
            </a:endParaRPr>
          </a:p>
        </p:txBody>
      </p:sp>
      <p:sp>
        <p:nvSpPr>
          <p:cNvPr id="2" name="Rettangolo arrotondato 1"/>
          <p:cNvSpPr/>
          <p:nvPr/>
        </p:nvSpPr>
        <p:spPr>
          <a:xfrm>
            <a:off x="4788024" y="5949280"/>
            <a:ext cx="4355976" cy="6926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Primo contatto con Codice appalti pubblici</a:t>
            </a:r>
            <a:endParaRPr lang="it-IT" dirty="0"/>
          </a:p>
        </p:txBody>
      </p:sp>
    </p:spTree>
    <p:extLst>
      <p:ext uri="{BB962C8B-B14F-4D97-AF65-F5344CB8AC3E}">
        <p14:creationId xmlns="" xmlns:p14="http://schemas.microsoft.com/office/powerpoint/2010/main" val="202847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0" y="116632"/>
            <a:ext cx="9132515" cy="1008112"/>
          </a:xfrm>
          <a:solidFill>
            <a:srgbClr val="002060"/>
          </a:solidFill>
          <a:ln>
            <a:solidFill>
              <a:schemeClr val="tx1"/>
            </a:solidFill>
            <a:miter lim="800000"/>
            <a:headEnd/>
            <a:tailEnd/>
          </a:ln>
        </p:spPr>
        <p:txBody>
          <a:bodyPr/>
          <a:lstStyle/>
          <a:p>
            <a:pPr algn="ctr"/>
            <a:r>
              <a:rPr lang="it-IT" sz="3600" dirty="0" smtClean="0">
                <a:solidFill>
                  <a:schemeClr val="bg1"/>
                </a:solidFill>
              </a:rPr>
              <a:t>Art.</a:t>
            </a:r>
            <a:r>
              <a:rPr lang="it-IT" sz="4000" b="1" dirty="0" smtClean="0">
                <a:solidFill>
                  <a:schemeClr val="bg1"/>
                </a:solidFill>
              </a:rPr>
              <a:t>26</a:t>
            </a:r>
            <a:r>
              <a:rPr lang="it-IT" sz="3200" dirty="0" smtClean="0">
                <a:solidFill>
                  <a:schemeClr val="bg1"/>
                </a:solidFill>
              </a:rPr>
              <a:t> </a:t>
            </a:r>
            <a:r>
              <a:rPr lang="it-IT" sz="3200" b="1" i="1" dirty="0" smtClean="0">
                <a:solidFill>
                  <a:schemeClr val="bg1"/>
                </a:solidFill>
              </a:rPr>
              <a:t>Obblighi connessi ai contratti d’appalto  </a:t>
            </a:r>
            <a:r>
              <a:rPr lang="it-IT" sz="1800" b="1" i="1" dirty="0" smtClean="0">
                <a:solidFill>
                  <a:srgbClr val="FFFF00"/>
                </a:solidFill>
              </a:rPr>
              <a:t>2/2</a:t>
            </a:r>
            <a:r>
              <a:rPr lang="it-IT" sz="3200" i="1" dirty="0" smtClean="0">
                <a:solidFill>
                  <a:schemeClr val="bg1"/>
                </a:solidFill>
              </a:rPr>
              <a:t>            </a:t>
            </a:r>
            <a:r>
              <a:rPr lang="it-IT" sz="2400" i="1" dirty="0" smtClean="0">
                <a:solidFill>
                  <a:schemeClr val="bg1"/>
                </a:solidFill>
              </a:rPr>
              <a:t>o d’opera o di somministrazione </a:t>
            </a:r>
            <a:r>
              <a:rPr lang="it-IT" sz="2000" b="1" i="1" dirty="0" smtClean="0">
                <a:solidFill>
                  <a:schemeClr val="bg1"/>
                </a:solidFill>
                <a:latin typeface="Aharoni" pitchFamily="2" charset="-79"/>
                <a:cs typeface="Aharoni" pitchFamily="2" charset="-79"/>
              </a:rPr>
              <a:t>(con le modifiche del decreto del fare)</a:t>
            </a:r>
          </a:p>
        </p:txBody>
      </p:sp>
      <p:sp>
        <p:nvSpPr>
          <p:cNvPr id="79875" name="Rectangle 3"/>
          <p:cNvSpPr>
            <a:spLocks noGrp="1"/>
          </p:cNvSpPr>
          <p:nvPr>
            <p:ph idx="1"/>
          </p:nvPr>
        </p:nvSpPr>
        <p:spPr>
          <a:xfrm>
            <a:off x="0" y="1412776"/>
            <a:ext cx="9036496" cy="5256584"/>
          </a:xfrm>
        </p:spPr>
        <p:txBody>
          <a:bodyPr/>
          <a:lstStyle/>
          <a:p>
            <a:pPr>
              <a:lnSpc>
                <a:spcPct val="80000"/>
              </a:lnSpc>
            </a:pPr>
            <a:r>
              <a:rPr lang="it-IT" sz="2400" dirty="0"/>
              <a:t>3-bis. Ferme restando le disposizioni di cui ai commi 1 e 2</a:t>
            </a:r>
            <a:r>
              <a:rPr lang="it-IT" sz="2400" dirty="0" smtClean="0"/>
              <a:t>,                 </a:t>
            </a:r>
            <a:r>
              <a:rPr lang="it-IT" sz="2400" dirty="0"/>
              <a:t>l'obbligo di cui al comma 3 </a:t>
            </a:r>
            <a:r>
              <a:rPr lang="it-IT" sz="2400" dirty="0" smtClean="0"/>
              <a:t>(elaborazione DUVRI) non </a:t>
            </a:r>
            <a:r>
              <a:rPr lang="it-IT" sz="2400" dirty="0"/>
              <a:t>si applica </a:t>
            </a:r>
            <a:endParaRPr lang="it-IT" sz="2400" dirty="0" smtClean="0"/>
          </a:p>
          <a:p>
            <a:pPr>
              <a:lnSpc>
                <a:spcPct val="80000"/>
              </a:lnSpc>
            </a:pPr>
            <a:r>
              <a:rPr lang="it-IT" sz="2400" b="1" dirty="0" smtClean="0">
                <a:solidFill>
                  <a:srgbClr val="FF0000"/>
                </a:solidFill>
              </a:rPr>
              <a:t>ai </a:t>
            </a:r>
            <a:r>
              <a:rPr lang="it-IT" sz="2400" b="1" dirty="0">
                <a:solidFill>
                  <a:srgbClr val="FF0000"/>
                </a:solidFill>
              </a:rPr>
              <a:t>servizi di natura intellettuale, </a:t>
            </a:r>
            <a:endParaRPr lang="it-IT" sz="2400" b="1" dirty="0" smtClean="0">
              <a:solidFill>
                <a:srgbClr val="FF0000"/>
              </a:solidFill>
            </a:endParaRPr>
          </a:p>
          <a:p>
            <a:pPr>
              <a:lnSpc>
                <a:spcPct val="80000"/>
              </a:lnSpc>
            </a:pPr>
            <a:r>
              <a:rPr lang="it-IT" sz="2400" b="1" dirty="0" smtClean="0">
                <a:solidFill>
                  <a:srgbClr val="FF0000"/>
                </a:solidFill>
              </a:rPr>
              <a:t>alle </a:t>
            </a:r>
            <a:r>
              <a:rPr lang="it-IT" sz="2400" b="1" dirty="0">
                <a:solidFill>
                  <a:srgbClr val="FF0000"/>
                </a:solidFill>
              </a:rPr>
              <a:t>mere forniture di materiali o attrezzature</a:t>
            </a:r>
            <a:r>
              <a:rPr lang="it-IT" sz="2400" b="1" dirty="0" smtClean="0">
                <a:solidFill>
                  <a:srgbClr val="FF0000"/>
                </a:solidFill>
              </a:rPr>
              <a:t>,</a:t>
            </a:r>
          </a:p>
          <a:p>
            <a:pPr>
              <a:lnSpc>
                <a:spcPct val="80000"/>
              </a:lnSpc>
            </a:pPr>
            <a:r>
              <a:rPr lang="it-IT" sz="2400" b="1" dirty="0" smtClean="0">
                <a:solidFill>
                  <a:srgbClr val="FF0000"/>
                </a:solidFill>
              </a:rPr>
              <a:t>ai </a:t>
            </a:r>
            <a:r>
              <a:rPr lang="it-IT" sz="2400" b="1" dirty="0">
                <a:solidFill>
                  <a:srgbClr val="FF0000"/>
                </a:solidFill>
              </a:rPr>
              <a:t>lavori o servizi </a:t>
            </a:r>
            <a:r>
              <a:rPr lang="it-IT" sz="2000" b="1" dirty="0">
                <a:solidFill>
                  <a:srgbClr val="FF0000"/>
                </a:solidFill>
              </a:rPr>
              <a:t>la cui durata non è </a:t>
            </a:r>
            <a:r>
              <a:rPr lang="it-IT" sz="2400" b="1" dirty="0">
                <a:solidFill>
                  <a:srgbClr val="FF0000"/>
                </a:solidFill>
              </a:rPr>
              <a:t>superiore a cinque uomini-giorno</a:t>
            </a:r>
            <a:r>
              <a:rPr lang="it-IT" sz="2400" b="1" dirty="0" smtClean="0">
                <a:solidFill>
                  <a:srgbClr val="FF0000"/>
                </a:solidFill>
              </a:rPr>
              <a:t>,</a:t>
            </a:r>
          </a:p>
          <a:p>
            <a:pPr>
              <a:lnSpc>
                <a:spcPct val="80000"/>
              </a:lnSpc>
            </a:pPr>
            <a:r>
              <a:rPr lang="it-IT" sz="2000" dirty="0" smtClean="0"/>
              <a:t>sempre </a:t>
            </a:r>
            <a:r>
              <a:rPr lang="it-IT" sz="2000" dirty="0"/>
              <a:t>che essi non comportino rischi derivanti dal rischio di incendio di livello elevato, ai sensi del decreto del Ministro dell’interno 10 marzo 1998</a:t>
            </a:r>
            <a:r>
              <a:rPr lang="it-IT" sz="2000" dirty="0" smtClean="0"/>
              <a:t>,</a:t>
            </a:r>
            <a:r>
              <a:rPr lang="it-IT" sz="2400" dirty="0" smtClean="0"/>
              <a:t> </a:t>
            </a:r>
          </a:p>
          <a:p>
            <a:pPr>
              <a:lnSpc>
                <a:spcPct val="80000"/>
              </a:lnSpc>
            </a:pPr>
            <a:r>
              <a:rPr lang="it-IT" sz="2400" dirty="0" smtClean="0"/>
              <a:t>o </a:t>
            </a:r>
            <a:r>
              <a:rPr lang="it-IT" sz="2400" dirty="0"/>
              <a:t>dallo svolgimento di attività in ambienti confinati, di cui al regolamento di cui al </a:t>
            </a:r>
            <a:r>
              <a:rPr lang="it-IT" sz="2400" dirty="0" smtClean="0">
                <a:hlinkClick r:id="rId2"/>
              </a:rPr>
              <a:t>DPR n.177/2011</a:t>
            </a:r>
            <a:r>
              <a:rPr lang="it-IT" sz="2400" dirty="0" smtClean="0"/>
              <a:t>, </a:t>
            </a:r>
          </a:p>
          <a:p>
            <a:pPr>
              <a:lnSpc>
                <a:spcPct val="80000"/>
              </a:lnSpc>
            </a:pPr>
            <a:r>
              <a:rPr lang="it-IT" sz="2400" dirty="0" smtClean="0"/>
              <a:t>o </a:t>
            </a:r>
            <a:r>
              <a:rPr lang="it-IT" sz="2400" dirty="0"/>
              <a:t>dalla presenza di agenti cancerogeni, mutageni o biologici, di amianto o di atmosfere esplosive o dalla presenza dei rischi particolari di cui </a:t>
            </a:r>
            <a:r>
              <a:rPr lang="it-IT" sz="2400" dirty="0" smtClean="0"/>
              <a:t>all’Allegato XI </a:t>
            </a:r>
            <a:r>
              <a:rPr lang="it-IT" sz="2400" dirty="0"/>
              <a:t> del presente decreto. </a:t>
            </a:r>
            <a:r>
              <a:rPr lang="it-IT" sz="2400" dirty="0" smtClean="0"/>
              <a:t>                                             </a:t>
            </a:r>
            <a:r>
              <a:rPr lang="it-IT" sz="2000" dirty="0" smtClean="0"/>
              <a:t>Ai </a:t>
            </a:r>
            <a:r>
              <a:rPr lang="it-IT" sz="2000" dirty="0"/>
              <a:t>fini del presente comma, per uomini-giorno si intende l'entità presunta dei lavori, servizi e forniture rappresentata dalla somma delle giornate di lavoro necessarie all'effettuazione dei lavori, servizi o forniture considerata con riferimento all'arco temporale di un anno dall'inizio dei lavori.</a:t>
            </a:r>
            <a:endParaRPr lang="it-IT" sz="2000" b="1" dirty="0" smtClean="0">
              <a:latin typeface="Sylfaen" pitchFamily="18" charset="0"/>
            </a:endParaRPr>
          </a:p>
        </p:txBody>
      </p:sp>
      <p:sp>
        <p:nvSpPr>
          <p:cNvPr id="2" name="Freccia a destra 1"/>
          <p:cNvSpPr/>
          <p:nvPr/>
        </p:nvSpPr>
        <p:spPr>
          <a:xfrm>
            <a:off x="7812360" y="4996719"/>
            <a:ext cx="978408" cy="359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53532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2400" b="1" dirty="0" smtClean="0"/>
              <a:t>ALLEGATO XI</a:t>
            </a:r>
            <a:br>
              <a:rPr lang="it-IT" sz="2400" b="1" dirty="0" smtClean="0"/>
            </a:br>
            <a:r>
              <a:rPr lang="it-IT" sz="2000" dirty="0" smtClean="0">
                <a:latin typeface="Agency FB" pitchFamily="34" charset="0"/>
              </a:rPr>
              <a:t> </a:t>
            </a:r>
            <a:r>
              <a:rPr lang="it-IT" sz="2000" dirty="0">
                <a:latin typeface="Agency FB" pitchFamily="34" charset="0"/>
              </a:rPr>
              <a:t>Elenco dei lavori comportanti rischi particolari per la sicurezza e la salute dei lavoratori</a:t>
            </a:r>
          </a:p>
        </p:txBody>
      </p:sp>
      <p:sp>
        <p:nvSpPr>
          <p:cNvPr id="3" name="Segnaposto contenuto 2"/>
          <p:cNvSpPr>
            <a:spLocks noGrp="1"/>
          </p:cNvSpPr>
          <p:nvPr>
            <p:ph idx="1"/>
          </p:nvPr>
        </p:nvSpPr>
        <p:spPr>
          <a:xfrm>
            <a:off x="0" y="2060848"/>
            <a:ext cx="9144000" cy="47971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marL="0" indent="0">
              <a:buNone/>
            </a:pPr>
            <a:r>
              <a:rPr lang="it-IT" sz="1600" b="1" dirty="0"/>
              <a:t>1. Lavori che espongono i lavoratori a rischi di seppellimento o di sprofondamento a profondità superiore a m 1,5 o di caduta dall'alto da altezza superiore a m 2, se particolarmente aggravati dalla natura dell'attività o dei procedimenti attuati oppure dalle condizioni ambientali del posto di lavoro o dell'opera.</a:t>
            </a:r>
          </a:p>
          <a:p>
            <a:pPr marL="0" indent="0">
              <a:buNone/>
            </a:pPr>
            <a:r>
              <a:rPr lang="it-IT" sz="1600" b="1" dirty="0" smtClean="0"/>
              <a:t>1-bis</a:t>
            </a:r>
            <a:r>
              <a:rPr lang="it-IT" sz="1600" b="1" dirty="0"/>
              <a:t>. Lavori che espongono i lavoratori al rischio di esplosione derivante dall'innesco accidentale di un ordigno bellico inesploso rinvenuto durante le attività di scavo.</a:t>
            </a:r>
          </a:p>
          <a:p>
            <a:pPr marL="0" indent="0">
              <a:buNone/>
            </a:pPr>
            <a:r>
              <a:rPr lang="it-IT" sz="1600" b="1" dirty="0" smtClean="0"/>
              <a:t>2</a:t>
            </a:r>
            <a:r>
              <a:rPr lang="it-IT" sz="1600" b="1" dirty="0"/>
              <a:t>. Lavori che espongono i lavoratori a sostanze chimiche o biologiche che presentano rischi particolari per la sicurezza e la salute dei lavoratori oppure comportano un'esigenza legale di sorveglianza sanitaria.</a:t>
            </a:r>
          </a:p>
          <a:p>
            <a:pPr marL="0" indent="0">
              <a:buNone/>
            </a:pPr>
            <a:r>
              <a:rPr lang="it-IT" sz="1600" b="1" dirty="0" smtClean="0"/>
              <a:t>3</a:t>
            </a:r>
            <a:r>
              <a:rPr lang="it-IT" sz="1600" b="1" dirty="0"/>
              <a:t>. Lavori con radiazioni ionizzanti che esigono la designazione di zone controllate o sorvegliate, quali definite dalla vigente normativa in materia di protezione dei lavoratori dalle radiazioni ionizzanti.</a:t>
            </a:r>
          </a:p>
          <a:p>
            <a:pPr marL="0" indent="0">
              <a:buNone/>
            </a:pPr>
            <a:r>
              <a:rPr lang="it-IT" sz="1600" b="1" dirty="0" smtClean="0"/>
              <a:t>4</a:t>
            </a:r>
            <a:r>
              <a:rPr lang="it-IT" sz="1600" b="1" dirty="0"/>
              <a:t>. Lavori in prossimità di linee elettriche aree a conduttori nudi in tensione.</a:t>
            </a:r>
          </a:p>
          <a:p>
            <a:pPr marL="0" indent="0">
              <a:buNone/>
            </a:pPr>
            <a:r>
              <a:rPr lang="it-IT" sz="1600" b="1" dirty="0" smtClean="0"/>
              <a:t>5</a:t>
            </a:r>
            <a:r>
              <a:rPr lang="it-IT" sz="1600" b="1" dirty="0"/>
              <a:t>. Lavori che espongono ad un rischio di annegamento.</a:t>
            </a:r>
          </a:p>
          <a:p>
            <a:pPr marL="0" indent="0">
              <a:buNone/>
            </a:pPr>
            <a:r>
              <a:rPr lang="it-IT" sz="1600" b="1" dirty="0" smtClean="0"/>
              <a:t>6</a:t>
            </a:r>
            <a:r>
              <a:rPr lang="it-IT" sz="1600" b="1" dirty="0"/>
              <a:t>. Lavori in pozzi, sterri sotterranei e gallerie.</a:t>
            </a:r>
          </a:p>
          <a:p>
            <a:pPr marL="0" indent="0">
              <a:buNone/>
            </a:pPr>
            <a:r>
              <a:rPr lang="it-IT" sz="1600" b="1" dirty="0" smtClean="0"/>
              <a:t>7</a:t>
            </a:r>
            <a:r>
              <a:rPr lang="it-IT" sz="1600" b="1" dirty="0"/>
              <a:t>. Lavori subacquei con respiratori.</a:t>
            </a:r>
          </a:p>
          <a:p>
            <a:pPr marL="0" indent="0">
              <a:buNone/>
            </a:pPr>
            <a:r>
              <a:rPr lang="it-IT" sz="1600" b="1" dirty="0" smtClean="0"/>
              <a:t>8</a:t>
            </a:r>
            <a:r>
              <a:rPr lang="it-IT" sz="1600" b="1" dirty="0"/>
              <a:t>. Lavori in cassoni ad aria compressa.</a:t>
            </a:r>
          </a:p>
          <a:p>
            <a:pPr marL="0" indent="0">
              <a:buNone/>
            </a:pPr>
            <a:r>
              <a:rPr lang="it-IT" sz="1600" b="1" dirty="0" smtClean="0"/>
              <a:t>9</a:t>
            </a:r>
            <a:r>
              <a:rPr lang="it-IT" sz="1600" b="1" dirty="0"/>
              <a:t>. Lavori comportanti l'impiego di esplosivi.</a:t>
            </a:r>
          </a:p>
          <a:p>
            <a:pPr marL="0" indent="0">
              <a:buNone/>
            </a:pPr>
            <a:r>
              <a:rPr lang="it-IT" sz="1600" b="1" dirty="0" smtClean="0"/>
              <a:t>10</a:t>
            </a:r>
            <a:r>
              <a:rPr lang="it-IT" sz="1600" b="1" dirty="0"/>
              <a:t>. Lavori di montaggio o smontaggio di elementi prefabbricati </a:t>
            </a:r>
            <a:r>
              <a:rPr lang="it-IT" sz="1600" b="1" dirty="0" smtClean="0"/>
              <a:t>pesanti.</a:t>
            </a:r>
            <a:endParaRPr lang="it-IT" sz="1600" dirty="0" smtClean="0"/>
          </a:p>
          <a:p>
            <a:pPr marL="0" indent="0" algn="ctr">
              <a:buNone/>
            </a:pPr>
            <a:r>
              <a:rPr lang="it-IT" dirty="0"/>
              <a:t> </a:t>
            </a:r>
            <a:endParaRPr lang="it-IT" sz="3600" b="1" dirty="0">
              <a:solidFill>
                <a:srgbClr val="002060"/>
              </a:solidFill>
            </a:endParaRPr>
          </a:p>
        </p:txBody>
      </p:sp>
      <p:pic>
        <p:nvPicPr>
          <p:cNvPr id="5122" name="Picture 2" descr="Risultati immagini per dlgs 81/0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845"/>
            <a:ext cx="9144000" cy="14296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8336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901771" y="2978406"/>
            <a:ext cx="7340471" cy="2123658"/>
          </a:xfrm>
          <a:prstGeom prst="rect">
            <a:avLst/>
          </a:prstGeom>
          <a:solidFill>
            <a:schemeClr val="accent2">
              <a:lumMod val="75000"/>
            </a:schemeClr>
          </a:solidFill>
        </p:spPr>
        <p:txBody>
          <a:bodyPr wrap="none">
            <a:spAutoFit/>
          </a:bodyPr>
          <a:lstStyle/>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Una piccola </a:t>
            </a:r>
          </a:p>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premessa in tema</a:t>
            </a:r>
            <a:endParaRPr lang="it-IT"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ndParaRPr>
          </a:p>
        </p:txBody>
      </p:sp>
    </p:spTree>
    <p:extLst>
      <p:ext uri="{BB962C8B-B14F-4D97-AF65-F5344CB8AC3E}">
        <p14:creationId xmlns="" xmlns:p14="http://schemas.microsoft.com/office/powerpoint/2010/main" val="418248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0" y="228600"/>
            <a:ext cx="9180512" cy="968375"/>
          </a:xfrm>
          <a:solidFill>
            <a:srgbClr val="002060"/>
          </a:solidFill>
          <a:ln>
            <a:solidFill>
              <a:schemeClr val="tx1"/>
            </a:solidFill>
            <a:miter lim="800000"/>
            <a:headEnd/>
            <a:tailEnd/>
          </a:ln>
        </p:spPr>
        <p:txBody>
          <a:bodyPr/>
          <a:lstStyle/>
          <a:p>
            <a:pPr algn="ctr"/>
            <a:r>
              <a:rPr lang="it-IT" sz="2800" dirty="0" smtClean="0">
                <a:solidFill>
                  <a:srgbClr val="FFFF00"/>
                </a:solidFill>
              </a:rPr>
              <a:t>Art.</a:t>
            </a:r>
            <a:r>
              <a:rPr lang="it-IT" sz="3200" b="1" dirty="0" smtClean="0">
                <a:solidFill>
                  <a:srgbClr val="FFFF00"/>
                </a:solidFill>
              </a:rPr>
              <a:t>26</a:t>
            </a:r>
            <a:r>
              <a:rPr lang="it-IT" sz="2400" dirty="0" smtClean="0">
                <a:solidFill>
                  <a:srgbClr val="FFFF00"/>
                </a:solidFill>
              </a:rPr>
              <a:t> </a:t>
            </a:r>
            <a:r>
              <a:rPr lang="it-IT" sz="2400" b="1" i="1" dirty="0" smtClean="0">
                <a:solidFill>
                  <a:srgbClr val="FFFF00"/>
                </a:solidFill>
              </a:rPr>
              <a:t>Obblighi connessi ai contratti d’appalto</a:t>
            </a:r>
            <a:r>
              <a:rPr lang="it-IT" sz="2400" i="1" dirty="0" smtClean="0">
                <a:solidFill>
                  <a:srgbClr val="FFFF00"/>
                </a:solidFill>
              </a:rPr>
              <a:t> </a:t>
            </a:r>
            <a:r>
              <a:rPr lang="it-IT" sz="1800" i="1" dirty="0" smtClean="0">
                <a:solidFill>
                  <a:srgbClr val="FFFF00"/>
                </a:solidFill>
              </a:rPr>
              <a:t>o d’opera o di somministrazione </a:t>
            </a:r>
            <a:r>
              <a:rPr lang="it-IT" sz="2400" i="1" dirty="0" smtClean="0">
                <a:solidFill>
                  <a:srgbClr val="FFFF00"/>
                </a:solidFill>
              </a:rPr>
              <a:t>(</a:t>
            </a:r>
            <a:r>
              <a:rPr lang="it-IT" sz="2400" i="1" dirty="0">
                <a:solidFill>
                  <a:srgbClr val="FFFF00"/>
                </a:solidFill>
              </a:rPr>
              <a:t>secondo contatto con il Codice degli appalti pubblici)</a:t>
            </a:r>
            <a:endParaRPr lang="it-IT" sz="2400" i="1" dirty="0" smtClean="0">
              <a:solidFill>
                <a:srgbClr val="FFFF00"/>
              </a:solidFill>
            </a:endParaRPr>
          </a:p>
        </p:txBody>
      </p:sp>
      <p:sp>
        <p:nvSpPr>
          <p:cNvPr id="84995" name="Rectangle 3"/>
          <p:cNvSpPr>
            <a:spLocks noGrp="1"/>
          </p:cNvSpPr>
          <p:nvPr>
            <p:ph type="body" idx="1"/>
          </p:nvPr>
        </p:nvSpPr>
        <p:spPr>
          <a:xfrm>
            <a:off x="179388" y="1628775"/>
            <a:ext cx="8785225" cy="4968875"/>
          </a:xfrm>
          <a:ln>
            <a:solidFill>
              <a:schemeClr val="accent2"/>
            </a:solidFill>
            <a:miter lim="800000"/>
            <a:headEnd/>
            <a:tailEnd/>
          </a:ln>
        </p:spPr>
        <p:txBody>
          <a:bodyPr/>
          <a:lstStyle/>
          <a:p>
            <a:pPr>
              <a:lnSpc>
                <a:spcPct val="90000"/>
              </a:lnSpc>
            </a:pPr>
            <a:r>
              <a:rPr lang="it-IT" sz="2500" i="1" dirty="0" smtClean="0">
                <a:solidFill>
                  <a:srgbClr val="FF0000"/>
                </a:solidFill>
                <a:latin typeface="Poor Richard" pitchFamily="18" charset="0"/>
              </a:rPr>
              <a:t>3-ter. Nei casi in cui il contratto sia affidato dai soggetti di cui </a:t>
            </a:r>
            <a:r>
              <a:rPr lang="it-IT" sz="2500" i="1" dirty="0" smtClean="0">
                <a:solidFill>
                  <a:srgbClr val="FF0000"/>
                </a:solidFill>
                <a:latin typeface="Poor Richard" pitchFamily="18" charset="0"/>
                <a:hlinkClick r:id="rId2"/>
              </a:rPr>
              <a:t>all’art. 3, co.34, del d.lgs. n. 163/06 </a:t>
            </a:r>
            <a:r>
              <a:rPr lang="it-IT" sz="2500" i="1" dirty="0" smtClean="0">
                <a:solidFill>
                  <a:srgbClr val="FF0000"/>
                </a:solidFill>
                <a:latin typeface="Poor Richard" pitchFamily="18" charset="0"/>
              </a:rPr>
              <a:t>(centrale di committenza, </a:t>
            </a:r>
            <a:r>
              <a:rPr lang="it-IT" sz="2800" b="1" i="1" dirty="0" smtClean="0">
                <a:solidFill>
                  <a:srgbClr val="002060"/>
                </a:solidFill>
                <a:latin typeface="Poor Richard" pitchFamily="18" charset="0"/>
              </a:rPr>
              <a:t>ORA </a:t>
            </a:r>
            <a:r>
              <a:rPr lang="it-IT" sz="2800" b="1" i="1" dirty="0" smtClean="0">
                <a:solidFill>
                  <a:srgbClr val="002060"/>
                </a:solidFill>
                <a:latin typeface="Poor Richard" pitchFamily="18" charset="0"/>
                <a:hlinkClick r:id="rId3"/>
              </a:rPr>
              <a:t>ART.37 COMMI 4 E 7 DEL D.LGS. N.50 DEL  18 APRILE 2016</a:t>
            </a:r>
            <a:r>
              <a:rPr lang="it-IT" sz="2800" b="1" i="1" dirty="0" smtClean="0">
                <a:solidFill>
                  <a:srgbClr val="002060"/>
                </a:solidFill>
                <a:latin typeface="Poor Richard" pitchFamily="18" charset="0"/>
              </a:rPr>
              <a:t>)</a:t>
            </a:r>
            <a:endParaRPr lang="it-IT" sz="2500" b="1" i="1" dirty="0" smtClean="0">
              <a:solidFill>
                <a:srgbClr val="002060"/>
              </a:solidFill>
              <a:latin typeface="Poor Richard" pitchFamily="18" charset="0"/>
            </a:endParaRPr>
          </a:p>
          <a:p>
            <a:pPr>
              <a:lnSpc>
                <a:spcPct val="90000"/>
              </a:lnSpc>
            </a:pPr>
            <a:r>
              <a:rPr lang="it-IT" sz="2500" i="1" dirty="0" smtClean="0">
                <a:solidFill>
                  <a:srgbClr val="3333CC"/>
                </a:solidFill>
                <a:latin typeface="Poor Richard" pitchFamily="18" charset="0"/>
              </a:rPr>
              <a:t>o in tutti i casi in cui il datore di lavoro non coincide con il committente</a:t>
            </a:r>
          </a:p>
          <a:p>
            <a:pPr>
              <a:lnSpc>
                <a:spcPct val="90000"/>
              </a:lnSpc>
            </a:pPr>
            <a:r>
              <a:rPr lang="it-IT" sz="2500" i="1" dirty="0" smtClean="0">
                <a:solidFill>
                  <a:srgbClr val="3333CC"/>
                </a:solidFill>
                <a:latin typeface="Poor Richard" pitchFamily="18" charset="0"/>
              </a:rPr>
              <a:t>il soggetto che affida il contratto redige il documento di valutazione dei rischi da interferenze recante una valutazione ricognitiva dei rischi standard relativi alla tipologia della prestazione che potrebbero potenzialmente derivare dall’esecuzione del contratto.</a:t>
            </a:r>
          </a:p>
          <a:p>
            <a:pPr>
              <a:lnSpc>
                <a:spcPct val="90000"/>
              </a:lnSpc>
            </a:pPr>
            <a:r>
              <a:rPr lang="it-IT" sz="2500" i="1" dirty="0" smtClean="0">
                <a:solidFill>
                  <a:srgbClr val="FF0000"/>
                </a:solidFill>
                <a:latin typeface="Poor Richard" pitchFamily="18" charset="0"/>
              </a:rPr>
              <a:t>Il soggetto presso il quale deve essere eseguito il contratto, prima dell’inizio dell’esecuzione, integra il predetto documento riferendolo ai rischi specifici da interferenza presenti nei luoghi in cui verrà espletato l’appalto;</a:t>
            </a:r>
          </a:p>
          <a:p>
            <a:pPr>
              <a:lnSpc>
                <a:spcPct val="90000"/>
              </a:lnSpc>
            </a:pPr>
            <a:r>
              <a:rPr lang="it-IT" sz="2000" b="1" i="1" dirty="0" smtClean="0">
                <a:solidFill>
                  <a:srgbClr val="3333CC"/>
                </a:solidFill>
                <a:latin typeface="Poor Richard" pitchFamily="18" charset="0"/>
              </a:rPr>
              <a:t>l’integrazione, sottoscritta per accettazione dall’esecutore, integra gli atti contrattuali.</a:t>
            </a:r>
          </a:p>
        </p:txBody>
      </p:sp>
    </p:spTree>
    <p:extLst>
      <p:ext uri="{BB962C8B-B14F-4D97-AF65-F5344CB8AC3E}">
        <p14:creationId xmlns="" xmlns:p14="http://schemas.microsoft.com/office/powerpoint/2010/main" val="3295470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68313" y="228600"/>
            <a:ext cx="8424862" cy="968375"/>
          </a:xfrm>
          <a:solidFill>
            <a:schemeClr val="bg2"/>
          </a:solidFill>
          <a:ln>
            <a:solidFill>
              <a:schemeClr val="tx1"/>
            </a:solidFill>
            <a:miter lim="800000"/>
            <a:headEnd/>
            <a:tailEnd/>
          </a:ln>
        </p:spPr>
        <p:txBody>
          <a:bodyPr/>
          <a:lstStyle/>
          <a:p>
            <a:pPr algn="ctr"/>
            <a:r>
              <a:rPr lang="it-IT" sz="3600" smtClean="0"/>
              <a:t>Art.</a:t>
            </a:r>
            <a:r>
              <a:rPr lang="it-IT" sz="4000" b="1" smtClean="0">
                <a:solidFill>
                  <a:srgbClr val="FF0000"/>
                </a:solidFill>
              </a:rPr>
              <a:t>26</a:t>
            </a:r>
            <a:r>
              <a:rPr lang="it-IT" sz="3200" smtClean="0"/>
              <a:t> </a:t>
            </a:r>
            <a:r>
              <a:rPr lang="it-IT" sz="3200" b="1" i="1" smtClean="0">
                <a:solidFill>
                  <a:srgbClr val="FF0000"/>
                </a:solidFill>
              </a:rPr>
              <a:t>Obblighi connessi ai contratti d’appalto</a:t>
            </a:r>
            <a:r>
              <a:rPr lang="it-IT" sz="3200" i="1" smtClean="0">
                <a:solidFill>
                  <a:srgbClr val="FF0000"/>
                </a:solidFill>
              </a:rPr>
              <a:t>            </a:t>
            </a:r>
            <a:r>
              <a:rPr lang="it-IT" sz="2400" i="1" smtClean="0">
                <a:solidFill>
                  <a:srgbClr val="FF0000"/>
                </a:solidFill>
              </a:rPr>
              <a:t>o d’opera o di somministrazione</a:t>
            </a:r>
          </a:p>
        </p:txBody>
      </p:sp>
      <p:sp>
        <p:nvSpPr>
          <p:cNvPr id="86019" name="Rectangle 3"/>
          <p:cNvSpPr>
            <a:spLocks noGrp="1"/>
          </p:cNvSpPr>
          <p:nvPr>
            <p:ph type="body" idx="1"/>
          </p:nvPr>
        </p:nvSpPr>
        <p:spPr>
          <a:xfrm>
            <a:off x="323850" y="1700213"/>
            <a:ext cx="8442325" cy="4824412"/>
          </a:xfrm>
          <a:solidFill>
            <a:schemeClr val="bg2"/>
          </a:solidFill>
          <a:ln>
            <a:solidFill>
              <a:schemeClr val="accent2"/>
            </a:solidFill>
            <a:miter lim="800000"/>
            <a:headEnd/>
            <a:tailEnd/>
          </a:ln>
        </p:spPr>
        <p:txBody>
          <a:bodyPr/>
          <a:lstStyle/>
          <a:p>
            <a:pPr>
              <a:lnSpc>
                <a:spcPct val="80000"/>
              </a:lnSpc>
            </a:pPr>
            <a:r>
              <a:rPr lang="it-IT" sz="2400" smtClean="0">
                <a:solidFill>
                  <a:srgbClr val="3333CC"/>
                </a:solidFill>
              </a:rPr>
              <a:t>4. Ferme restando le disposizioni di legge vigenti in materia di responsabilità solidale per il mancato pagamento delle retribuzioni e dei contributi previdenziali e assicurativi</a:t>
            </a:r>
          </a:p>
          <a:p>
            <a:pPr>
              <a:lnSpc>
                <a:spcPct val="80000"/>
              </a:lnSpc>
            </a:pPr>
            <a:r>
              <a:rPr lang="it-IT" sz="2400" smtClean="0">
                <a:solidFill>
                  <a:srgbClr val="3333CC"/>
                </a:solidFill>
              </a:rPr>
              <a:t>l’imprenditore committente risponde in solido con l’appaltatore, nonché con ciascuno degli eventuali subappaltatori, per tutti i danni per i quali il lavoratore,dipendente dall’appaltatore o dal subappaltatore</a:t>
            </a:r>
          </a:p>
          <a:p>
            <a:pPr>
              <a:lnSpc>
                <a:spcPct val="80000"/>
              </a:lnSpc>
            </a:pPr>
            <a:r>
              <a:rPr lang="it-IT" sz="2400" smtClean="0">
                <a:solidFill>
                  <a:srgbClr val="3333CC"/>
                </a:solidFill>
              </a:rPr>
              <a:t>non risulti indennizzato ad opera dell’Istituto nazionale per l’assicurazione contro gli infortuni sul lavoro (INAIL) </a:t>
            </a:r>
            <a:r>
              <a:rPr lang="it-IT" sz="2000" smtClean="0">
                <a:solidFill>
                  <a:srgbClr val="3333CC"/>
                </a:solidFill>
              </a:rPr>
              <a:t>o dell’Istituto di previdenza per il settore marittimo (IPSEMA, ente soppresso ora INPS).</a:t>
            </a:r>
          </a:p>
          <a:p>
            <a:pPr>
              <a:lnSpc>
                <a:spcPct val="80000"/>
              </a:lnSpc>
            </a:pPr>
            <a:r>
              <a:rPr lang="it-IT" sz="2400" smtClean="0">
                <a:solidFill>
                  <a:srgbClr val="3333CC"/>
                </a:solidFill>
              </a:rPr>
              <a:t>Le disposizioni del presente comma non si applicano ai danni conseguenza dei rischi specifici propri dell’attività delle imprese appaltatrici o subappaltatrici.</a:t>
            </a:r>
          </a:p>
        </p:txBody>
      </p:sp>
    </p:spTree>
    <p:extLst>
      <p:ext uri="{BB962C8B-B14F-4D97-AF65-F5344CB8AC3E}">
        <p14:creationId xmlns="" xmlns:p14="http://schemas.microsoft.com/office/powerpoint/2010/main" val="4072308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457200" y="274638"/>
            <a:ext cx="8229600" cy="346050"/>
          </a:xfrm>
          <a:solidFill>
            <a:schemeClr val="bg2"/>
          </a:solidFill>
          <a:ln>
            <a:solidFill>
              <a:schemeClr val="tx1"/>
            </a:solidFill>
            <a:miter lim="800000"/>
            <a:headEnd/>
            <a:tailEnd/>
          </a:ln>
        </p:spPr>
        <p:txBody>
          <a:bodyPr/>
          <a:lstStyle/>
          <a:p>
            <a:pPr algn="ctr"/>
            <a:r>
              <a:rPr lang="it-IT" sz="2000" dirty="0" smtClean="0"/>
              <a:t>art.</a:t>
            </a:r>
            <a:r>
              <a:rPr lang="it-IT" sz="2400" b="1" dirty="0" smtClean="0">
                <a:solidFill>
                  <a:srgbClr val="FF0000"/>
                </a:solidFill>
              </a:rPr>
              <a:t>26</a:t>
            </a:r>
            <a:r>
              <a:rPr lang="it-IT" sz="1800" dirty="0" smtClean="0"/>
              <a:t> </a:t>
            </a:r>
            <a:r>
              <a:rPr lang="it-IT" sz="1800" b="1" i="1" dirty="0" smtClean="0">
                <a:solidFill>
                  <a:srgbClr val="FF0000"/>
                </a:solidFill>
              </a:rPr>
              <a:t>Obblighi connessi ai contratti d’appalto</a:t>
            </a:r>
            <a:r>
              <a:rPr lang="it-IT" sz="1800" i="1" dirty="0" smtClean="0">
                <a:solidFill>
                  <a:srgbClr val="FF0000"/>
                </a:solidFill>
              </a:rPr>
              <a:t>  </a:t>
            </a:r>
            <a:r>
              <a:rPr lang="it-IT" sz="1400" i="1" dirty="0" smtClean="0">
                <a:solidFill>
                  <a:srgbClr val="FF0000"/>
                </a:solidFill>
              </a:rPr>
              <a:t>o d’opera o di somministrazione</a:t>
            </a:r>
          </a:p>
        </p:txBody>
      </p:sp>
      <p:sp>
        <p:nvSpPr>
          <p:cNvPr id="87043" name="Rectangle 3"/>
          <p:cNvSpPr>
            <a:spLocks noGrp="1"/>
          </p:cNvSpPr>
          <p:nvPr>
            <p:ph idx="1"/>
          </p:nvPr>
        </p:nvSpPr>
        <p:spPr>
          <a:xfrm>
            <a:off x="395536" y="1052736"/>
            <a:ext cx="8291264" cy="5073427"/>
          </a:xfrm>
        </p:spPr>
        <p:txBody>
          <a:bodyPr/>
          <a:lstStyle/>
          <a:p>
            <a:pPr>
              <a:lnSpc>
                <a:spcPct val="80000"/>
              </a:lnSpc>
            </a:pPr>
            <a:r>
              <a:rPr lang="it-IT" sz="2000" dirty="0" smtClean="0">
                <a:solidFill>
                  <a:srgbClr val="3333CC"/>
                </a:solidFill>
              </a:rPr>
              <a:t>5. </a:t>
            </a:r>
            <a:r>
              <a:rPr lang="it-IT" sz="2400" b="1" dirty="0" smtClean="0">
                <a:solidFill>
                  <a:srgbClr val="3333CC"/>
                </a:solidFill>
              </a:rPr>
              <a:t>Nei singoli contratti di subappalto, di appalto e di somministrazione</a:t>
            </a:r>
            <a:r>
              <a:rPr lang="it-IT" sz="2000" dirty="0" smtClean="0">
                <a:solidFill>
                  <a:srgbClr val="3333CC"/>
                </a:solidFill>
              </a:rPr>
              <a:t>, anche qualora in essere al momento della data di entrata in vigore del presente Decreto, di cui agli articoli 1559, ad esclusione dei contratti di somministrazione di beni e servizi essenziali, 1655, 1656 e 1677 del Codice civile, </a:t>
            </a:r>
            <a:r>
              <a:rPr lang="it-IT" sz="2400" b="1" dirty="0" smtClean="0">
                <a:solidFill>
                  <a:srgbClr val="3333CC"/>
                </a:solidFill>
              </a:rPr>
              <a:t>devono essere specificamente indicati a pena di nullità</a:t>
            </a:r>
            <a:r>
              <a:rPr lang="it-IT" sz="2000" dirty="0" smtClean="0">
                <a:solidFill>
                  <a:srgbClr val="3333CC"/>
                </a:solidFill>
              </a:rPr>
              <a:t> ai sensi dell’articolo 1418</a:t>
            </a:r>
            <a:r>
              <a:rPr lang="it-IT" sz="2000" i="1" dirty="0" smtClean="0">
                <a:solidFill>
                  <a:srgbClr val="3333CC"/>
                </a:solidFill>
              </a:rPr>
              <a:t> </a:t>
            </a:r>
            <a:r>
              <a:rPr lang="it-IT" sz="2000" dirty="0" smtClean="0">
                <a:solidFill>
                  <a:srgbClr val="3333CC"/>
                </a:solidFill>
              </a:rPr>
              <a:t>del Codice civile </a:t>
            </a:r>
          </a:p>
          <a:p>
            <a:pPr>
              <a:lnSpc>
                <a:spcPct val="80000"/>
              </a:lnSpc>
            </a:pPr>
            <a:r>
              <a:rPr lang="it-IT" sz="2400" b="1" i="1" dirty="0" smtClean="0">
                <a:solidFill>
                  <a:srgbClr val="FF0000"/>
                </a:solidFill>
                <a:latin typeface="Georgia Ref" pitchFamily="18" charset="0"/>
              </a:rPr>
              <a:t>i costi delle misure adottate per eliminare o, ove ciò non sia possibile, ridurre al minimo i rischi </a:t>
            </a:r>
            <a:r>
              <a:rPr lang="it-IT" sz="2000" b="1" i="1" dirty="0" smtClean="0">
                <a:solidFill>
                  <a:srgbClr val="FF0000"/>
                </a:solidFill>
                <a:latin typeface="Georgia Ref" pitchFamily="18" charset="0"/>
              </a:rPr>
              <a:t>in materia di salute e sicurezza sul lavoro derivanti</a:t>
            </a:r>
            <a:r>
              <a:rPr lang="it-IT" sz="2400" b="1" i="1" dirty="0" smtClean="0">
                <a:solidFill>
                  <a:srgbClr val="FF0000"/>
                </a:solidFill>
                <a:latin typeface="Georgia Ref" pitchFamily="18" charset="0"/>
              </a:rPr>
              <a:t> dalle interferenze delle lavorazioni</a:t>
            </a:r>
            <a:r>
              <a:rPr lang="it-IT" sz="2400" b="1" dirty="0" smtClean="0">
                <a:solidFill>
                  <a:srgbClr val="FF0000"/>
                </a:solidFill>
                <a:latin typeface="Georgia Ref" pitchFamily="18" charset="0"/>
              </a:rPr>
              <a:t>. </a:t>
            </a:r>
          </a:p>
          <a:p>
            <a:pPr>
              <a:lnSpc>
                <a:spcPct val="80000"/>
              </a:lnSpc>
            </a:pPr>
            <a:r>
              <a:rPr lang="it-IT" sz="2400" b="1" i="1" dirty="0" smtClean="0">
                <a:solidFill>
                  <a:srgbClr val="FF0000"/>
                </a:solidFill>
                <a:latin typeface="Georgia Ref" pitchFamily="18" charset="0"/>
              </a:rPr>
              <a:t>I costi </a:t>
            </a:r>
            <a:r>
              <a:rPr lang="it-IT" sz="1800" b="1" i="1" dirty="0" smtClean="0">
                <a:solidFill>
                  <a:srgbClr val="FF0000"/>
                </a:solidFill>
                <a:latin typeface="Georgia Ref" pitchFamily="18" charset="0"/>
              </a:rPr>
              <a:t>di cui al primo periodo</a:t>
            </a:r>
            <a:r>
              <a:rPr lang="it-IT" sz="2400" b="1" i="1" dirty="0" smtClean="0">
                <a:solidFill>
                  <a:srgbClr val="FF0000"/>
                </a:solidFill>
                <a:latin typeface="Georgia Ref" pitchFamily="18" charset="0"/>
              </a:rPr>
              <a:t> </a:t>
            </a:r>
            <a:r>
              <a:rPr lang="it-IT" b="1" i="1" dirty="0" smtClean="0">
                <a:solidFill>
                  <a:srgbClr val="FF0000"/>
                </a:solidFill>
                <a:latin typeface="Georgia Ref" pitchFamily="18" charset="0"/>
              </a:rPr>
              <a:t>non</a:t>
            </a:r>
            <a:r>
              <a:rPr lang="it-IT" sz="2400" b="1" i="1" dirty="0" smtClean="0">
                <a:solidFill>
                  <a:srgbClr val="FF0000"/>
                </a:solidFill>
                <a:latin typeface="Georgia Ref" pitchFamily="18" charset="0"/>
              </a:rPr>
              <a:t> sono </a:t>
            </a:r>
            <a:r>
              <a:rPr lang="it-IT" sz="2800" b="1" i="1" dirty="0" smtClean="0">
                <a:solidFill>
                  <a:srgbClr val="FF0000"/>
                </a:solidFill>
                <a:latin typeface="Georgia Ref" pitchFamily="18" charset="0"/>
              </a:rPr>
              <a:t>soggetti </a:t>
            </a:r>
            <a:r>
              <a:rPr lang="it-IT" b="1" i="1" u="sng" dirty="0" smtClean="0">
                <a:solidFill>
                  <a:srgbClr val="FF0000"/>
                </a:solidFill>
                <a:latin typeface="Georgia Ref" pitchFamily="18" charset="0"/>
              </a:rPr>
              <a:t>a ribasso.</a:t>
            </a:r>
            <a:r>
              <a:rPr lang="it-IT" sz="2400" b="1" i="1" dirty="0" smtClean="0">
                <a:solidFill>
                  <a:srgbClr val="FF0000"/>
                </a:solidFill>
                <a:latin typeface="Georgia Ref" pitchFamily="18" charset="0"/>
              </a:rPr>
              <a:t> </a:t>
            </a:r>
          </a:p>
          <a:p>
            <a:pPr>
              <a:lnSpc>
                <a:spcPct val="80000"/>
              </a:lnSpc>
            </a:pPr>
            <a:r>
              <a:rPr lang="it-IT" sz="1800" dirty="0" smtClean="0"/>
              <a:t>Con riferimento ai contratti di cui al precedente periodo stipulati prima del 25 agosto 2007 i costi della sicurezza del lavoro devono essere indicati entro il 31 dicembre 2008, qualora gli stessi contratti siano ancora in corso a tale data.</a:t>
            </a:r>
          </a:p>
          <a:p>
            <a:pPr>
              <a:lnSpc>
                <a:spcPct val="80000"/>
              </a:lnSpc>
            </a:pPr>
            <a:r>
              <a:rPr lang="it-IT" sz="2400" b="1" dirty="0" smtClean="0">
                <a:solidFill>
                  <a:srgbClr val="3333CC"/>
                </a:solidFill>
              </a:rPr>
              <a:t>A tali dati possono accedere, su richiesta, il rappresentante dei lavoratori per la sicurezza e gli organismi locali delle organizzazioni sindacali dei lavoratori comparativamente più rappresentative a livello nazionale.</a:t>
            </a:r>
          </a:p>
        </p:txBody>
      </p:sp>
    </p:spTree>
    <p:extLst>
      <p:ext uri="{BB962C8B-B14F-4D97-AF65-F5344CB8AC3E}">
        <p14:creationId xmlns="" xmlns:p14="http://schemas.microsoft.com/office/powerpoint/2010/main" val="400846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468313" y="228600"/>
            <a:ext cx="8424862" cy="968375"/>
          </a:xfrm>
          <a:solidFill>
            <a:schemeClr val="bg2"/>
          </a:solidFill>
          <a:ln>
            <a:solidFill>
              <a:schemeClr val="tx1"/>
            </a:solidFill>
            <a:miter lim="800000"/>
            <a:headEnd/>
            <a:tailEnd/>
          </a:ln>
        </p:spPr>
        <p:txBody>
          <a:bodyPr/>
          <a:lstStyle/>
          <a:p>
            <a:pPr algn="ctr"/>
            <a:r>
              <a:rPr lang="it-IT" sz="2400" b="1" dirty="0" smtClean="0">
                <a:solidFill>
                  <a:srgbClr val="FF0000"/>
                </a:solidFill>
              </a:rPr>
              <a:t>art. 26</a:t>
            </a:r>
            <a:r>
              <a:rPr lang="it-IT" sz="1800" dirty="0" smtClean="0"/>
              <a:t> </a:t>
            </a:r>
            <a:r>
              <a:rPr lang="it-IT" sz="1800" b="1" i="1" dirty="0" smtClean="0">
                <a:solidFill>
                  <a:srgbClr val="FF0000"/>
                </a:solidFill>
              </a:rPr>
              <a:t>Obblighi connessi ai contratti d’appalto</a:t>
            </a:r>
            <a:r>
              <a:rPr lang="it-IT" sz="1800" i="1" dirty="0" smtClean="0">
                <a:solidFill>
                  <a:srgbClr val="FF0000"/>
                </a:solidFill>
              </a:rPr>
              <a:t> </a:t>
            </a:r>
            <a:r>
              <a:rPr lang="it-IT" sz="1400" i="1" dirty="0" smtClean="0">
                <a:solidFill>
                  <a:srgbClr val="FF0000"/>
                </a:solidFill>
              </a:rPr>
              <a:t>o d’opera o di somministrazione                      </a:t>
            </a:r>
            <a:r>
              <a:rPr lang="it-IT" sz="2400" i="1" dirty="0" smtClean="0">
                <a:solidFill>
                  <a:srgbClr val="FF0000"/>
                </a:solidFill>
              </a:rPr>
              <a:t>(terzo </a:t>
            </a:r>
            <a:r>
              <a:rPr lang="it-IT" sz="2400" i="1" dirty="0">
                <a:solidFill>
                  <a:srgbClr val="FF0000"/>
                </a:solidFill>
              </a:rPr>
              <a:t>contatto con il Codice degli appalti pubblici)</a:t>
            </a:r>
            <a:endParaRPr lang="it-IT" sz="2400" i="1" dirty="0" smtClean="0">
              <a:solidFill>
                <a:srgbClr val="FF0000"/>
              </a:solidFill>
            </a:endParaRPr>
          </a:p>
        </p:txBody>
      </p:sp>
      <p:sp>
        <p:nvSpPr>
          <p:cNvPr id="310275" name="Rectangle 3"/>
          <p:cNvSpPr>
            <a:spLocks noGrp="1"/>
          </p:cNvSpPr>
          <p:nvPr>
            <p:ph type="body" idx="1"/>
          </p:nvPr>
        </p:nvSpPr>
        <p:spPr>
          <a:xfrm>
            <a:off x="0" y="1484783"/>
            <a:ext cx="9144000" cy="5184577"/>
          </a:xfrm>
        </p:spPr>
        <p:txBody>
          <a:bodyPr/>
          <a:lstStyle/>
          <a:p>
            <a:pPr>
              <a:lnSpc>
                <a:spcPct val="80000"/>
              </a:lnSpc>
              <a:defRPr/>
            </a:pPr>
            <a:r>
              <a:rPr lang="it-IT" sz="2400" dirty="0" smtClean="0">
                <a:solidFill>
                  <a:srgbClr val="FF0000"/>
                </a:solidFill>
              </a:rPr>
              <a:t>6. Nella predisposizione delle gare di appalto e nella valutazione </a:t>
            </a:r>
            <a:r>
              <a:rPr lang="it-IT" sz="2400" b="1" i="1" dirty="0" smtClean="0">
                <a:solidFill>
                  <a:srgbClr val="FF0000"/>
                </a:solidFill>
                <a:effectLst>
                  <a:outerShdw blurRad="38100" dist="38100" dir="2700000" algn="tl">
                    <a:srgbClr val="C0C0C0"/>
                  </a:outerShdw>
                </a:effectLst>
              </a:rPr>
              <a:t>dell’anomalia delle offerte</a:t>
            </a:r>
            <a:r>
              <a:rPr lang="it-IT" sz="2400" dirty="0" smtClean="0">
                <a:solidFill>
                  <a:srgbClr val="FF0000"/>
                </a:solidFill>
              </a:rPr>
              <a:t> nelle procedure di affidamento di                </a:t>
            </a:r>
            <a:r>
              <a:rPr lang="it-IT" sz="3200" b="1" dirty="0" smtClean="0">
                <a:solidFill>
                  <a:srgbClr val="7030A0"/>
                </a:solidFill>
              </a:rPr>
              <a:t>appalti di lavori pubblici, di servizi e di forniture</a:t>
            </a:r>
            <a:r>
              <a:rPr lang="it-IT" sz="2400" dirty="0" smtClean="0">
                <a:solidFill>
                  <a:srgbClr val="FF0000"/>
                </a:solidFill>
              </a:rPr>
              <a:t>,</a:t>
            </a:r>
            <a:r>
              <a:rPr lang="it-IT" sz="2400" dirty="0" smtClean="0"/>
              <a:t> </a:t>
            </a:r>
          </a:p>
          <a:p>
            <a:pPr>
              <a:lnSpc>
                <a:spcPct val="80000"/>
              </a:lnSpc>
              <a:defRPr/>
            </a:pPr>
            <a:r>
              <a:rPr lang="it-IT" sz="2400" dirty="0" smtClean="0">
                <a:solidFill>
                  <a:srgbClr val="3333CC"/>
                </a:solidFill>
              </a:rPr>
              <a:t>gli enti aggiudicatori sono tenuti a valutare che il valore economico sia adeguato e sufficiente rispetto al costo del lavoro e al costo relativo alla sicurezza, </a:t>
            </a:r>
            <a:r>
              <a:rPr lang="it-IT" sz="2400" b="1" dirty="0" smtClean="0">
                <a:solidFill>
                  <a:srgbClr val="3333CC"/>
                </a:solidFill>
              </a:rPr>
              <a:t>il quale deve essere specificamente indicato e risultare </a:t>
            </a:r>
            <a:r>
              <a:rPr lang="it-IT" sz="1600" b="1" dirty="0" smtClean="0">
                <a:solidFill>
                  <a:srgbClr val="3333CC"/>
                </a:solidFill>
              </a:rPr>
              <a:t>congruo</a:t>
            </a:r>
            <a:r>
              <a:rPr lang="it-IT" sz="1600" dirty="0" smtClean="0">
                <a:solidFill>
                  <a:srgbClr val="3333CC"/>
                </a:solidFill>
              </a:rPr>
              <a:t> rispetto all’entità e alle caratteristiche dei lavori, dei servizi o delle forniture. </a:t>
            </a:r>
          </a:p>
          <a:p>
            <a:pPr>
              <a:lnSpc>
                <a:spcPct val="80000"/>
              </a:lnSpc>
              <a:defRPr/>
            </a:pPr>
            <a:r>
              <a:rPr lang="it-IT" sz="2000" b="1" dirty="0" smtClean="0">
                <a:solidFill>
                  <a:srgbClr val="FF0000"/>
                </a:solidFill>
              </a:rPr>
              <a:t>Ai fini del presente comma il costo del lavoro è determinato periodicamente, in apposite tabelle, dal </a:t>
            </a:r>
            <a:r>
              <a:rPr lang="it-IT" sz="2000" b="1" i="1" dirty="0" smtClean="0">
                <a:solidFill>
                  <a:srgbClr val="FF0000"/>
                </a:solidFill>
              </a:rPr>
              <a:t>Ministro del lavoro, della salute e delle politiche sociali</a:t>
            </a:r>
            <a:r>
              <a:rPr lang="it-IT" sz="2000" b="1" dirty="0" smtClean="0">
                <a:solidFill>
                  <a:srgbClr val="FF0000"/>
                </a:solidFill>
              </a:rPr>
              <a:t>, sulla base dei valori economici previsti dalla contrattazione collettiva stipulata dai sindacati comparativamente più rappresentativi, delle norme in materia previdenziale ed assistenziale, dei diversi settori merceologici e delle differenti aree territoriali. </a:t>
            </a:r>
          </a:p>
          <a:p>
            <a:pPr>
              <a:lnSpc>
                <a:spcPct val="80000"/>
              </a:lnSpc>
              <a:defRPr/>
            </a:pPr>
            <a:r>
              <a:rPr lang="it-IT" sz="2400" dirty="0" smtClean="0">
                <a:solidFill>
                  <a:srgbClr val="3333CC"/>
                </a:solidFill>
              </a:rPr>
              <a:t>In mancanza di contratto collettivo applicabile, il costo del lavoro è determinato in relazione al contratto collettivo del settore merceologico più vicino a quello preso in considerazione.</a:t>
            </a:r>
          </a:p>
          <a:p>
            <a:pPr algn="r">
              <a:lnSpc>
                <a:spcPct val="80000"/>
              </a:lnSpc>
              <a:buFont typeface="Wingdings" pitchFamily="2" charset="2"/>
              <a:buNone/>
              <a:defRPr/>
            </a:pPr>
            <a:r>
              <a:rPr lang="it-IT" sz="2400" b="1" i="1" dirty="0" smtClean="0">
                <a:solidFill>
                  <a:srgbClr val="3333CC"/>
                </a:solidFill>
                <a:effectLst>
                  <a:outerShdw blurRad="38100" dist="38100" dir="2700000" algn="tl">
                    <a:srgbClr val="C0C0C0"/>
                  </a:outerShdw>
                </a:effectLst>
                <a:latin typeface="Sylfaen" pitchFamily="18" charset="0"/>
              </a:rPr>
              <a:t>(Era il comma 7 della </a:t>
            </a:r>
            <a:r>
              <a:rPr lang="it-IT" sz="2400" b="1" i="1" dirty="0" smtClean="0">
                <a:solidFill>
                  <a:srgbClr val="3333CC"/>
                </a:solidFill>
                <a:effectLst>
                  <a:outerShdw blurRad="38100" dist="38100" dir="2700000" algn="tl">
                    <a:srgbClr val="C0C0C0"/>
                  </a:outerShdw>
                </a:effectLst>
                <a:latin typeface="Sylfaen" pitchFamily="18" charset="0"/>
                <a:hlinkClick r:id="rId2"/>
              </a:rPr>
              <a:t>l.123/07)</a:t>
            </a:r>
            <a:endParaRPr lang="it-IT" sz="2400" b="1" i="1" dirty="0" smtClean="0">
              <a:solidFill>
                <a:srgbClr val="3333CC"/>
              </a:solidFill>
              <a:effectLst>
                <a:outerShdw blurRad="38100" dist="38100" dir="2700000" algn="tl">
                  <a:srgbClr val="C0C0C0"/>
                </a:outerShdw>
              </a:effectLst>
              <a:latin typeface="Sylfaen" pitchFamily="18" charset="0"/>
            </a:endParaRPr>
          </a:p>
        </p:txBody>
      </p:sp>
    </p:spTree>
    <p:extLst>
      <p:ext uri="{BB962C8B-B14F-4D97-AF65-F5344CB8AC3E}">
        <p14:creationId xmlns="" xmlns:p14="http://schemas.microsoft.com/office/powerpoint/2010/main" val="240736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0" y="0"/>
            <a:ext cx="9108504" cy="1052736"/>
          </a:xfrm>
          <a:solidFill>
            <a:srgbClr val="002060"/>
          </a:solidFill>
          <a:ln>
            <a:solidFill>
              <a:schemeClr val="tx1"/>
            </a:solidFill>
            <a:miter lim="800000"/>
            <a:headEnd/>
            <a:tailEnd/>
          </a:ln>
        </p:spPr>
        <p:txBody>
          <a:bodyPr/>
          <a:lstStyle/>
          <a:p>
            <a:r>
              <a:rPr lang="it-IT" sz="2000" dirty="0" smtClean="0">
                <a:solidFill>
                  <a:schemeClr val="bg1"/>
                </a:solidFill>
              </a:rPr>
              <a:t>Art.</a:t>
            </a:r>
            <a:r>
              <a:rPr lang="it-IT" sz="2400" b="1" dirty="0" smtClean="0">
                <a:solidFill>
                  <a:schemeClr val="bg1"/>
                </a:solidFill>
              </a:rPr>
              <a:t>26</a:t>
            </a:r>
            <a:r>
              <a:rPr lang="it-IT" sz="1800" dirty="0" smtClean="0">
                <a:solidFill>
                  <a:schemeClr val="bg1"/>
                </a:solidFill>
              </a:rPr>
              <a:t> </a:t>
            </a:r>
            <a:r>
              <a:rPr lang="it-IT" sz="1800" b="1" i="1" dirty="0" smtClean="0">
                <a:solidFill>
                  <a:schemeClr val="bg1"/>
                </a:solidFill>
              </a:rPr>
              <a:t>Obblighi connessi ai contratti d’appalto </a:t>
            </a:r>
            <a:r>
              <a:rPr lang="it-IT" sz="1800" i="1" dirty="0" smtClean="0">
                <a:solidFill>
                  <a:schemeClr val="bg1"/>
                </a:solidFill>
              </a:rPr>
              <a:t> </a:t>
            </a:r>
            <a:r>
              <a:rPr lang="it-IT" sz="1400" i="1" dirty="0" smtClean="0">
                <a:solidFill>
                  <a:schemeClr val="bg1"/>
                </a:solidFill>
              </a:rPr>
              <a:t>o d’opera o di somministrazione</a:t>
            </a:r>
            <a:br>
              <a:rPr lang="it-IT" sz="1400" i="1" dirty="0" smtClean="0">
                <a:solidFill>
                  <a:schemeClr val="bg1"/>
                </a:solidFill>
              </a:rPr>
            </a:br>
            <a:r>
              <a:rPr lang="it-IT" sz="1400" i="1" dirty="0">
                <a:solidFill>
                  <a:schemeClr val="bg1"/>
                </a:solidFill>
              </a:rPr>
              <a:t/>
            </a:r>
            <a:br>
              <a:rPr lang="it-IT" sz="1400" i="1" dirty="0">
                <a:solidFill>
                  <a:schemeClr val="bg1"/>
                </a:solidFill>
              </a:rPr>
            </a:br>
            <a:r>
              <a:rPr lang="it-IT" sz="1400" i="1" dirty="0" smtClean="0">
                <a:solidFill>
                  <a:schemeClr val="bg1"/>
                </a:solidFill>
              </a:rPr>
              <a:t>(quarto contatto </a:t>
            </a:r>
            <a:r>
              <a:rPr lang="it-IT" sz="1400" i="1" dirty="0">
                <a:solidFill>
                  <a:schemeClr val="bg1"/>
                </a:solidFill>
              </a:rPr>
              <a:t>con il Codice degli appalti pubblici)</a:t>
            </a:r>
            <a:endParaRPr lang="it-IT" sz="1400" i="1" dirty="0" smtClean="0">
              <a:solidFill>
                <a:schemeClr val="bg1"/>
              </a:solidFill>
            </a:endParaRPr>
          </a:p>
        </p:txBody>
      </p:sp>
      <p:sp>
        <p:nvSpPr>
          <p:cNvPr id="89091" name="Rectangle 3"/>
          <p:cNvSpPr>
            <a:spLocks noGrp="1"/>
          </p:cNvSpPr>
          <p:nvPr>
            <p:ph idx="1"/>
          </p:nvPr>
        </p:nvSpPr>
        <p:spPr>
          <a:xfrm>
            <a:off x="107504" y="1124744"/>
            <a:ext cx="8784976" cy="5400600"/>
          </a:xfrm>
        </p:spPr>
        <p:txBody>
          <a:bodyPr/>
          <a:lstStyle/>
          <a:p>
            <a:pPr>
              <a:lnSpc>
                <a:spcPct val="80000"/>
              </a:lnSpc>
            </a:pPr>
            <a:r>
              <a:rPr lang="it-IT" sz="3200" b="1" i="1" dirty="0" smtClean="0">
                <a:solidFill>
                  <a:srgbClr val="3333CC"/>
                </a:solidFill>
              </a:rPr>
              <a:t>7. Per quanto non diversamente disposto dal </a:t>
            </a:r>
            <a:r>
              <a:rPr lang="it-IT" sz="3200" b="1" i="1" dirty="0" smtClean="0">
                <a:solidFill>
                  <a:srgbClr val="3333CC"/>
                </a:solidFill>
                <a:hlinkClick r:id="rId2"/>
              </a:rPr>
              <a:t>D. </a:t>
            </a:r>
            <a:r>
              <a:rPr lang="it-IT" sz="3200" b="1" i="1" dirty="0" err="1" smtClean="0">
                <a:solidFill>
                  <a:srgbClr val="3333CC"/>
                </a:solidFill>
                <a:hlinkClick r:id="rId2"/>
              </a:rPr>
              <a:t>Lgs</a:t>
            </a:r>
            <a:r>
              <a:rPr lang="it-IT" sz="3200" b="1" i="1" dirty="0" smtClean="0">
                <a:solidFill>
                  <a:srgbClr val="3333CC"/>
                </a:solidFill>
                <a:hlinkClick r:id="rId2"/>
              </a:rPr>
              <a:t>. n. 163/06</a:t>
            </a:r>
            <a:r>
              <a:rPr lang="it-IT" sz="3200" b="1" i="1" dirty="0" smtClean="0">
                <a:solidFill>
                  <a:srgbClr val="3333CC"/>
                </a:solidFill>
              </a:rPr>
              <a:t>, come da ultimo modificate dall</a:t>
            </a:r>
            <a:r>
              <a:rPr lang="it-IT" sz="3200" b="1" i="1" dirty="0" smtClean="0">
                <a:solidFill>
                  <a:srgbClr val="3333CC"/>
                </a:solidFill>
                <a:hlinkClick r:id="rId3"/>
              </a:rPr>
              <a:t>’art. 8, co.1, della L. n. 123/07</a:t>
            </a:r>
            <a:r>
              <a:rPr lang="it-IT" sz="3200" b="1" i="1" dirty="0" smtClean="0">
                <a:solidFill>
                  <a:srgbClr val="3333CC"/>
                </a:solidFill>
              </a:rPr>
              <a:t>, trovano applicazione in materia di appalti pubblici </a:t>
            </a:r>
            <a:r>
              <a:rPr lang="it-IT" sz="2400" b="1" i="1" dirty="0" smtClean="0">
                <a:solidFill>
                  <a:srgbClr val="3333CC"/>
                </a:solidFill>
              </a:rPr>
              <a:t>le disposizioni del presente decreto</a:t>
            </a:r>
          </a:p>
          <a:p>
            <a:pPr>
              <a:lnSpc>
                <a:spcPct val="80000"/>
              </a:lnSpc>
            </a:pPr>
            <a:endParaRPr lang="it-IT" sz="2400" b="1" dirty="0" smtClean="0">
              <a:solidFill>
                <a:srgbClr val="FF0000"/>
              </a:solidFill>
              <a:latin typeface="Agency FB" pitchFamily="34" charset="0"/>
            </a:endParaRPr>
          </a:p>
          <a:p>
            <a:pPr>
              <a:lnSpc>
                <a:spcPct val="80000"/>
              </a:lnSpc>
            </a:pPr>
            <a:r>
              <a:rPr lang="it-IT" sz="2800" b="1" dirty="0" smtClean="0">
                <a:solidFill>
                  <a:srgbClr val="FF0000"/>
                </a:solidFill>
                <a:latin typeface="Agency FB" pitchFamily="34" charset="0"/>
              </a:rPr>
              <a:t>(</a:t>
            </a:r>
            <a:r>
              <a:rPr lang="it-IT" sz="2800" b="1" dirty="0" smtClean="0">
                <a:solidFill>
                  <a:schemeClr val="tx1">
                    <a:lumMod val="85000"/>
                    <a:lumOff val="15000"/>
                  </a:schemeClr>
                </a:solidFill>
                <a:latin typeface="Agency FB" pitchFamily="34" charset="0"/>
              </a:rPr>
              <a:t>Ne consegue……</a:t>
            </a:r>
            <a:r>
              <a:rPr lang="it-IT" sz="2800" b="1" dirty="0" smtClean="0">
                <a:solidFill>
                  <a:srgbClr val="FF0000"/>
                </a:solidFill>
                <a:latin typeface="Agency FB" pitchFamily="34" charset="0"/>
              </a:rPr>
              <a:t>il</a:t>
            </a:r>
            <a:r>
              <a:rPr lang="it-IT" b="1" dirty="0" smtClean="0">
                <a:solidFill>
                  <a:srgbClr val="FF0000"/>
                </a:solidFill>
                <a:latin typeface="Agency FB" pitchFamily="34" charset="0"/>
              </a:rPr>
              <a:t> </a:t>
            </a:r>
            <a:r>
              <a:rPr lang="it-IT" b="1" dirty="0">
                <a:solidFill>
                  <a:srgbClr val="FF0000"/>
                </a:solidFill>
                <a:latin typeface="Agency FB" pitchFamily="34" charset="0"/>
                <a:hlinkClick r:id="rId4"/>
              </a:rPr>
              <a:t>D.lgs. 81/2008 </a:t>
            </a:r>
            <a:r>
              <a:rPr lang="it-IT" b="1" dirty="0" smtClean="0">
                <a:solidFill>
                  <a:srgbClr val="FF0000"/>
                </a:solidFill>
                <a:latin typeface="Agency FB" pitchFamily="34" charset="0"/>
              </a:rPr>
              <a:t>è fonte </a:t>
            </a:r>
            <a:r>
              <a:rPr lang="it-IT" b="1" dirty="0">
                <a:solidFill>
                  <a:srgbClr val="FF0000"/>
                </a:solidFill>
                <a:latin typeface="Agency FB" pitchFamily="34" charset="0"/>
              </a:rPr>
              <a:t>primaria in materia.   </a:t>
            </a:r>
            <a:r>
              <a:rPr lang="it-IT" b="1" dirty="0" smtClean="0">
                <a:solidFill>
                  <a:srgbClr val="FF0000"/>
                </a:solidFill>
                <a:latin typeface="Agency FB" pitchFamily="34" charset="0"/>
              </a:rPr>
              <a:t>       </a:t>
            </a:r>
          </a:p>
          <a:p>
            <a:pPr>
              <a:lnSpc>
                <a:spcPct val="80000"/>
              </a:lnSpc>
            </a:pPr>
            <a:r>
              <a:rPr lang="it-IT" b="1" dirty="0" smtClean="0">
                <a:solidFill>
                  <a:srgbClr val="FF0000"/>
                </a:solidFill>
                <a:latin typeface="Agency FB" pitchFamily="34" charset="0"/>
              </a:rPr>
              <a:t>Il </a:t>
            </a:r>
            <a:r>
              <a:rPr lang="it-IT" b="1" dirty="0">
                <a:solidFill>
                  <a:srgbClr val="FF0000"/>
                </a:solidFill>
                <a:latin typeface="Agency FB" pitchFamily="34" charset="0"/>
              </a:rPr>
              <a:t>Codice dei contratti non </a:t>
            </a:r>
            <a:r>
              <a:rPr lang="it-IT" b="1" dirty="0" smtClean="0">
                <a:solidFill>
                  <a:srgbClr val="FF0000"/>
                </a:solidFill>
                <a:latin typeface="Agency FB" pitchFamily="34" charset="0"/>
              </a:rPr>
              <a:t>ha modificato                                                               </a:t>
            </a:r>
            <a:r>
              <a:rPr lang="it-IT" b="1" dirty="0">
                <a:solidFill>
                  <a:srgbClr val="FF0000"/>
                </a:solidFill>
                <a:latin typeface="Agency FB" pitchFamily="34" charset="0"/>
              </a:rPr>
              <a:t>la struttura e il contenuto del </a:t>
            </a:r>
            <a:r>
              <a:rPr lang="it-IT" b="1" dirty="0" smtClean="0">
                <a:solidFill>
                  <a:srgbClr val="FF0000"/>
                </a:solidFill>
                <a:latin typeface="Agency FB" pitchFamily="34" charset="0"/>
              </a:rPr>
              <a:t>TUS, </a:t>
            </a:r>
            <a:endParaRPr lang="it-IT" b="1" dirty="0">
              <a:solidFill>
                <a:srgbClr val="FF0000"/>
              </a:solidFill>
              <a:latin typeface="Agency FB" pitchFamily="34" charset="0"/>
            </a:endParaRPr>
          </a:p>
          <a:p>
            <a:pPr>
              <a:lnSpc>
                <a:spcPct val="80000"/>
              </a:lnSpc>
            </a:pPr>
            <a:r>
              <a:rPr lang="it-IT" b="1" dirty="0" smtClean="0">
                <a:solidFill>
                  <a:srgbClr val="FF0000"/>
                </a:solidFill>
                <a:latin typeface="Agency FB" pitchFamily="34" charset="0"/>
              </a:rPr>
              <a:t>In </a:t>
            </a:r>
            <a:r>
              <a:rPr lang="it-IT" b="1" dirty="0">
                <a:solidFill>
                  <a:srgbClr val="FF0000"/>
                </a:solidFill>
                <a:latin typeface="Agency FB" pitchFamily="34" charset="0"/>
              </a:rPr>
              <a:t>caso di difformità di disciplina, le disposizioni del Codice </a:t>
            </a:r>
            <a:r>
              <a:rPr lang="it-IT" b="1" dirty="0" smtClean="0">
                <a:solidFill>
                  <a:srgbClr val="FF0000"/>
                </a:solidFill>
                <a:latin typeface="Agency FB" pitchFamily="34" charset="0"/>
              </a:rPr>
              <a:t>dei contratti pubblici prevalgono </a:t>
            </a:r>
            <a:r>
              <a:rPr lang="it-IT" sz="2800" b="1" dirty="0">
                <a:solidFill>
                  <a:srgbClr val="FF0000"/>
                </a:solidFill>
                <a:latin typeface="Agency FB" pitchFamily="34" charset="0"/>
              </a:rPr>
              <a:t>su quelle del</a:t>
            </a:r>
            <a:r>
              <a:rPr lang="it-IT" b="1" dirty="0">
                <a:solidFill>
                  <a:srgbClr val="FF0000"/>
                </a:solidFill>
                <a:latin typeface="Agency FB" pitchFamily="34" charset="0"/>
              </a:rPr>
              <a:t> </a:t>
            </a:r>
            <a:r>
              <a:rPr lang="it-IT" b="1" dirty="0">
                <a:solidFill>
                  <a:srgbClr val="FF0000"/>
                </a:solidFill>
                <a:latin typeface="Agency FB" pitchFamily="34" charset="0"/>
                <a:hlinkClick r:id="rId4"/>
              </a:rPr>
              <a:t>D.lgs. 81/2008 </a:t>
            </a:r>
            <a:r>
              <a:rPr lang="it-IT" b="1" dirty="0">
                <a:solidFill>
                  <a:srgbClr val="FF0000"/>
                </a:solidFill>
                <a:latin typeface="Agency FB" pitchFamily="34" charset="0"/>
              </a:rPr>
              <a:t>e laddove nulla è previsto nel </a:t>
            </a:r>
            <a:r>
              <a:rPr lang="it-IT" b="1" dirty="0">
                <a:solidFill>
                  <a:srgbClr val="FF0000"/>
                </a:solidFill>
                <a:latin typeface="Agency FB" pitchFamily="34" charset="0"/>
                <a:hlinkClick r:id="rId5"/>
              </a:rPr>
              <a:t>D.lgs. 50/2016</a:t>
            </a:r>
            <a:r>
              <a:rPr lang="it-IT" b="1" dirty="0">
                <a:solidFill>
                  <a:srgbClr val="FF0000"/>
                </a:solidFill>
                <a:latin typeface="Agency FB" pitchFamily="34" charset="0"/>
              </a:rPr>
              <a:t>, </a:t>
            </a:r>
            <a:r>
              <a:rPr lang="it-IT" b="1" dirty="0" smtClean="0">
                <a:solidFill>
                  <a:srgbClr val="FF0000"/>
                </a:solidFill>
                <a:latin typeface="Agency FB" pitchFamily="34" charset="0"/>
              </a:rPr>
              <a:t>                                   trovano </a:t>
            </a:r>
            <a:r>
              <a:rPr lang="it-IT" b="1" dirty="0">
                <a:solidFill>
                  <a:srgbClr val="FF0000"/>
                </a:solidFill>
                <a:latin typeface="Agency FB" pitchFamily="34" charset="0"/>
              </a:rPr>
              <a:t>applicazione le norme del </a:t>
            </a:r>
            <a:r>
              <a:rPr lang="it-IT" b="1" dirty="0" smtClean="0">
                <a:solidFill>
                  <a:srgbClr val="FF0000"/>
                </a:solidFill>
                <a:latin typeface="Agency FB" pitchFamily="34" charset="0"/>
              </a:rPr>
              <a:t>TUS</a:t>
            </a:r>
            <a:endParaRPr lang="it-IT" sz="4000" b="1" dirty="0">
              <a:solidFill>
                <a:srgbClr val="FF0000"/>
              </a:solidFill>
              <a:latin typeface="Agency FB" pitchFamily="34" charset="0"/>
            </a:endParaRPr>
          </a:p>
          <a:p>
            <a:pPr>
              <a:lnSpc>
                <a:spcPct val="80000"/>
              </a:lnSpc>
            </a:pPr>
            <a:endParaRPr lang="it-IT" b="1" dirty="0" smtClean="0">
              <a:solidFill>
                <a:srgbClr val="3333CC"/>
              </a:solidFill>
            </a:endParaRPr>
          </a:p>
        </p:txBody>
      </p:sp>
    </p:spTree>
    <p:extLst>
      <p:ext uri="{BB962C8B-B14F-4D97-AF65-F5344CB8AC3E}">
        <p14:creationId xmlns="" xmlns:p14="http://schemas.microsoft.com/office/powerpoint/2010/main" val="2021038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0" y="0"/>
            <a:ext cx="9144000" cy="968375"/>
          </a:xfrm>
          <a:solidFill>
            <a:schemeClr val="bg2"/>
          </a:solidFill>
          <a:ln>
            <a:solidFill>
              <a:schemeClr val="tx1"/>
            </a:solidFill>
            <a:miter lim="800000"/>
            <a:headEnd/>
            <a:tailEnd/>
          </a:ln>
        </p:spPr>
        <p:txBody>
          <a:bodyPr/>
          <a:lstStyle/>
          <a:p>
            <a:pPr algn="ctr"/>
            <a:r>
              <a:rPr lang="it-IT" sz="3200" smtClean="0"/>
              <a:t>Art.</a:t>
            </a:r>
            <a:r>
              <a:rPr lang="it-IT" sz="3600" b="1" smtClean="0">
                <a:solidFill>
                  <a:srgbClr val="FF0000"/>
                </a:solidFill>
              </a:rPr>
              <a:t>26</a:t>
            </a:r>
            <a:r>
              <a:rPr lang="it-IT" sz="2800" smtClean="0"/>
              <a:t> </a:t>
            </a:r>
            <a:r>
              <a:rPr lang="it-IT" sz="2800" b="1" i="1" smtClean="0">
                <a:solidFill>
                  <a:srgbClr val="FF0000"/>
                </a:solidFill>
              </a:rPr>
              <a:t>Obblighi connessi ai contratti d’appalto</a:t>
            </a:r>
            <a:r>
              <a:rPr lang="it-IT" sz="2800" i="1" smtClean="0">
                <a:solidFill>
                  <a:srgbClr val="FF0000"/>
                </a:solidFill>
              </a:rPr>
              <a:t>                           </a:t>
            </a:r>
            <a:r>
              <a:rPr lang="it-IT" sz="2000" i="1" smtClean="0">
                <a:solidFill>
                  <a:srgbClr val="FF0000"/>
                </a:solidFill>
              </a:rPr>
              <a:t>o d’opera o di somministrazione</a:t>
            </a:r>
          </a:p>
        </p:txBody>
      </p:sp>
      <p:sp>
        <p:nvSpPr>
          <p:cNvPr id="90115" name="Rectangle 3" descr="Pergamena"/>
          <p:cNvSpPr>
            <a:spLocks noGrp="1"/>
          </p:cNvSpPr>
          <p:nvPr>
            <p:ph type="body" idx="1"/>
          </p:nvPr>
        </p:nvSpPr>
        <p:spPr>
          <a:xfrm>
            <a:off x="0" y="981075"/>
            <a:ext cx="8964613" cy="5876925"/>
          </a:xfrm>
          <a:blipFill dpi="0" rotWithShape="1">
            <a:blip r:embed="rId2" cstate="print"/>
            <a:srcRect/>
            <a:tile tx="0" ty="0" sx="100000" sy="100000" flip="none" algn="tl"/>
          </a:blipFill>
        </p:spPr>
        <p:txBody>
          <a:bodyPr/>
          <a:lstStyle/>
          <a:p>
            <a:pPr>
              <a:lnSpc>
                <a:spcPct val="80000"/>
              </a:lnSpc>
              <a:tabLst>
                <a:tab pos="6645275" algn="l"/>
              </a:tabLst>
            </a:pPr>
            <a:r>
              <a:rPr lang="it-IT" sz="1700" b="1" dirty="0" smtClean="0"/>
              <a:t>8. Nell’ambito dello svolgimento di attività in regime di appalto o subappalto, il personale occupato dall’impresa appaltatrice o subappaltatrice deve essere munito di apposita tessera di riconoscimento corredata di fotografia, contenente le generalità del lavoratore e l’indicazione del datore di lavoro</a:t>
            </a:r>
          </a:p>
          <a:p>
            <a:pPr algn="ctr">
              <a:lnSpc>
                <a:spcPct val="80000"/>
              </a:lnSpc>
              <a:buFont typeface="Wingdings" pitchFamily="2" charset="2"/>
              <a:buNone/>
              <a:tabLst>
                <a:tab pos="6645275" algn="l"/>
              </a:tabLst>
            </a:pPr>
            <a:r>
              <a:rPr lang="it-IT" sz="1700" b="1" dirty="0" smtClean="0">
                <a:solidFill>
                  <a:srgbClr val="3333CC"/>
                </a:solidFill>
              </a:rPr>
              <a:t>Articolo 18</a:t>
            </a:r>
            <a:r>
              <a:rPr lang="it-IT" sz="2100" b="1" dirty="0" smtClean="0">
                <a:solidFill>
                  <a:srgbClr val="3333CC"/>
                </a:solidFill>
              </a:rPr>
              <a:t>  </a:t>
            </a:r>
            <a:r>
              <a:rPr lang="it-IT" sz="1400" b="1" i="1" dirty="0" smtClean="0">
                <a:solidFill>
                  <a:srgbClr val="3333CC"/>
                </a:solidFill>
              </a:rPr>
              <a:t>Obblighi del datore di lavoro e del dirigente</a:t>
            </a:r>
          </a:p>
          <a:p>
            <a:pPr>
              <a:lnSpc>
                <a:spcPct val="80000"/>
              </a:lnSpc>
              <a:tabLst>
                <a:tab pos="6645275" algn="l"/>
              </a:tabLst>
            </a:pPr>
            <a:r>
              <a:rPr lang="it-IT" sz="1500" b="1" i="1" dirty="0" smtClean="0"/>
              <a:t>1. Il datore di lavoro, che esercita le attività di cui all’articolo 3 e i</a:t>
            </a:r>
            <a:r>
              <a:rPr lang="it-IT" sz="2500" b="1" i="1" dirty="0" smtClean="0"/>
              <a:t> </a:t>
            </a:r>
            <a:r>
              <a:rPr lang="it-IT" sz="2000" b="1" i="1" dirty="0" smtClean="0"/>
              <a:t>dirigenti</a:t>
            </a:r>
            <a:r>
              <a:rPr lang="it-IT" sz="2500" b="1" i="1" dirty="0" smtClean="0"/>
              <a:t>, </a:t>
            </a:r>
            <a:r>
              <a:rPr lang="it-IT" sz="1200" b="1" i="1" dirty="0" smtClean="0"/>
              <a:t>che organizzano e dirigono le stesse attività secondo le attribuzioni e competenze ad essi conferite, devono:</a:t>
            </a:r>
          </a:p>
          <a:p>
            <a:pPr algn="just">
              <a:lnSpc>
                <a:spcPct val="80000"/>
              </a:lnSpc>
              <a:tabLst>
                <a:tab pos="6645275" algn="l"/>
              </a:tabLst>
            </a:pPr>
            <a:r>
              <a:rPr lang="it-IT" sz="2100" b="1" i="1" dirty="0" smtClean="0">
                <a:solidFill>
                  <a:srgbClr val="000099"/>
                </a:solidFill>
              </a:rPr>
              <a:t>u) </a:t>
            </a:r>
            <a:r>
              <a:rPr lang="it-IT" sz="1900" b="1" i="1" dirty="0" smtClean="0">
                <a:solidFill>
                  <a:srgbClr val="000099"/>
                </a:solidFill>
              </a:rPr>
              <a:t>nell’ambito dello svolgimento di attività in regime di appalto e di subappalto, munire i lavoratori</a:t>
            </a:r>
            <a:r>
              <a:rPr lang="it-IT" sz="2100" b="1" i="1" dirty="0" smtClean="0">
                <a:solidFill>
                  <a:srgbClr val="000099"/>
                </a:solidFill>
              </a:rPr>
              <a:t> di apposita tessera di riconoscimento, corredata di fotografia, contenente le generalità del lavoratore e l’indicazione del datore di lavoro;</a:t>
            </a:r>
          </a:p>
          <a:p>
            <a:pPr algn="just">
              <a:lnSpc>
                <a:spcPct val="80000"/>
              </a:lnSpc>
              <a:tabLst>
                <a:tab pos="6645275" algn="l"/>
              </a:tabLst>
            </a:pPr>
            <a:r>
              <a:rPr lang="it-IT" sz="1500" b="1" i="1" dirty="0" smtClean="0"/>
              <a:t>Con l’art.5 della l. 13 agosto 2010, n. 136 (Piano straordinario contro le mafie, nonché delega al Governo in materia di normativa antimafia) entrata in vigore il 7 settembre 2010</a:t>
            </a:r>
            <a:r>
              <a:rPr lang="it-IT" sz="2500" b="1" i="1" dirty="0" smtClean="0"/>
              <a:t> </a:t>
            </a:r>
            <a:r>
              <a:rPr lang="it-IT" sz="2500" b="1" i="1" dirty="0" smtClean="0">
                <a:solidFill>
                  <a:schemeClr val="accent2"/>
                </a:solidFill>
              </a:rPr>
              <a:t>anche la data di assunzione e, in caso di subappalto, la relativa autorizzazione;</a:t>
            </a:r>
          </a:p>
          <a:p>
            <a:pPr algn="ctr">
              <a:lnSpc>
                <a:spcPct val="80000"/>
              </a:lnSpc>
              <a:buFont typeface="Wingdings" pitchFamily="2" charset="2"/>
              <a:buNone/>
              <a:tabLst>
                <a:tab pos="6645275" algn="l"/>
              </a:tabLst>
            </a:pPr>
            <a:r>
              <a:rPr lang="it-IT" sz="1500" b="1" dirty="0" smtClean="0"/>
              <a:t>Articolo 20  </a:t>
            </a:r>
            <a:r>
              <a:rPr lang="it-IT" sz="1500" b="1" i="1" dirty="0" smtClean="0"/>
              <a:t>Obblighi dei lavoratori</a:t>
            </a:r>
          </a:p>
          <a:p>
            <a:pPr>
              <a:lnSpc>
                <a:spcPct val="80000"/>
              </a:lnSpc>
              <a:tabLst>
                <a:tab pos="6645275" algn="l"/>
              </a:tabLst>
            </a:pPr>
            <a:r>
              <a:rPr lang="it-IT" sz="1700" b="1" dirty="0" smtClean="0">
                <a:solidFill>
                  <a:srgbClr val="990000"/>
                </a:solidFill>
              </a:rPr>
              <a:t>3. I lavoratori di aziende che svolgono attività in regime di appalto o subappalto, devono esporre apposita      </a:t>
            </a:r>
            <a:r>
              <a:rPr lang="it-IT" sz="1900" b="1" dirty="0" smtClean="0">
                <a:solidFill>
                  <a:srgbClr val="990000"/>
                </a:solidFill>
              </a:rPr>
              <a:t>tessera di riconoscimento, corredata di fotografia</a:t>
            </a:r>
            <a:r>
              <a:rPr lang="it-IT" sz="1700" b="1" dirty="0" smtClean="0">
                <a:solidFill>
                  <a:srgbClr val="990000"/>
                </a:solidFill>
              </a:rPr>
              <a:t>, contenente le generalità del lavoratore e l’indicazione del datore di lavoro. </a:t>
            </a:r>
          </a:p>
          <a:p>
            <a:pPr>
              <a:lnSpc>
                <a:spcPct val="80000"/>
              </a:lnSpc>
              <a:tabLst>
                <a:tab pos="6645275" algn="l"/>
              </a:tabLst>
            </a:pPr>
            <a:r>
              <a:rPr lang="it-IT" sz="1700" b="1" dirty="0" smtClean="0">
                <a:solidFill>
                  <a:srgbClr val="990000"/>
                </a:solidFill>
              </a:rPr>
              <a:t>Tale obbligo grava anche in capo ai lavoratori autonomi che esercitano direttamente la propria attività nel medesimo luogo di lavoro, i quali sono tenuti a provvedervi per proprio conto.</a:t>
            </a:r>
          </a:p>
          <a:p>
            <a:pPr>
              <a:lnSpc>
                <a:spcPct val="80000"/>
              </a:lnSpc>
              <a:tabLst>
                <a:tab pos="6645275" algn="l"/>
              </a:tabLst>
            </a:pPr>
            <a:r>
              <a:rPr lang="it-IT" altLang="zh-CN" sz="1900" b="1" dirty="0" smtClean="0">
                <a:ea typeface="SimSun" pitchFamily="2" charset="-122"/>
              </a:rPr>
              <a:t>sanzione amministrativa pecuniaria da 54,80 a 328,80 euro</a:t>
            </a:r>
            <a:endParaRPr lang="it-IT" sz="1300" dirty="0" smtClean="0"/>
          </a:p>
          <a:p>
            <a:pPr>
              <a:lnSpc>
                <a:spcPct val="80000"/>
              </a:lnSpc>
              <a:tabLst>
                <a:tab pos="6645275" algn="l"/>
              </a:tabLst>
            </a:pPr>
            <a:endParaRPr lang="it-IT" sz="1300" dirty="0" smtClean="0"/>
          </a:p>
          <a:p>
            <a:pPr>
              <a:lnSpc>
                <a:spcPct val="80000"/>
              </a:lnSpc>
              <a:tabLst>
                <a:tab pos="6645275" algn="l"/>
              </a:tabLst>
            </a:pPr>
            <a:endParaRPr lang="it-IT" sz="1500" dirty="0" smtClean="0"/>
          </a:p>
        </p:txBody>
      </p:sp>
    </p:spTree>
    <p:extLst>
      <p:ext uri="{BB962C8B-B14F-4D97-AF65-F5344CB8AC3E}">
        <p14:creationId xmlns="" xmlns:p14="http://schemas.microsoft.com/office/powerpoint/2010/main" val="605214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olo 1"/>
          <p:cNvSpPr>
            <a:spLocks noGrp="1"/>
          </p:cNvSpPr>
          <p:nvPr>
            <p:ph type="title" idx="4294967295"/>
          </p:nvPr>
        </p:nvSpPr>
        <p:spPr>
          <a:xfrm>
            <a:off x="0" y="0"/>
            <a:ext cx="9144000" cy="1285875"/>
          </a:xfrm>
          <a:solidFill>
            <a:srgbClr val="002060"/>
          </a:solidFill>
        </p:spPr>
        <p:txBody>
          <a:bodyPr/>
          <a:lstStyle/>
          <a:p>
            <a:pPr algn="ctr" eaLnBrk="1" hangingPunct="1">
              <a:defRPr/>
            </a:pPr>
            <a:r>
              <a:rPr lang="it-IT" sz="2400" b="1" dirty="0" smtClean="0">
                <a:solidFill>
                  <a:schemeClr val="bg1"/>
                </a:solidFill>
              </a:rPr>
              <a:t>Titolo IV Cantieri temporanei o mobili – Capo I</a:t>
            </a:r>
            <a:br>
              <a:rPr lang="it-IT" sz="2400" b="1" dirty="0" smtClean="0">
                <a:solidFill>
                  <a:schemeClr val="bg1"/>
                </a:solidFill>
              </a:rPr>
            </a:br>
            <a:r>
              <a:rPr lang="it-IT" sz="2400" b="1" dirty="0" smtClean="0">
                <a:solidFill>
                  <a:schemeClr val="bg1"/>
                </a:solidFill>
              </a:rPr>
              <a:t>Articolo 96 - Obblighi dei datori di lavoro, dei dirigenti e dei preposti</a:t>
            </a:r>
            <a:br>
              <a:rPr lang="it-IT" sz="2400" b="1" dirty="0" smtClean="0">
                <a:solidFill>
                  <a:schemeClr val="bg1"/>
                </a:solidFill>
              </a:rPr>
            </a:br>
            <a:endParaRPr lang="it-IT" sz="2400" dirty="0" smtClean="0">
              <a:solidFill>
                <a:schemeClr val="bg1"/>
              </a:solidFill>
            </a:endParaRPr>
          </a:p>
        </p:txBody>
      </p:sp>
      <p:sp>
        <p:nvSpPr>
          <p:cNvPr id="60419" name="Segnaposto contenuto 2"/>
          <p:cNvSpPr>
            <a:spLocks noGrp="1"/>
          </p:cNvSpPr>
          <p:nvPr>
            <p:ph idx="4294967295"/>
          </p:nvPr>
        </p:nvSpPr>
        <p:spPr>
          <a:xfrm>
            <a:off x="214313" y="1628801"/>
            <a:ext cx="8929687" cy="5229200"/>
          </a:xfrm>
          <a:ln>
            <a:solidFill>
              <a:srgbClr val="00FF00"/>
            </a:solidFill>
            <a:miter lim="800000"/>
            <a:headEnd/>
            <a:tailEnd/>
          </a:ln>
        </p:spPr>
        <p:txBody>
          <a:bodyPr/>
          <a:lstStyle/>
          <a:p>
            <a:pPr eaLnBrk="1" hangingPunct="1"/>
            <a:r>
              <a:rPr lang="it-IT" sz="1900" smtClean="0">
                <a:solidFill>
                  <a:srgbClr val="3333CC"/>
                </a:solidFill>
              </a:rPr>
              <a:t>2. L'accettazione da parte di ciascun datore di lavoro delle imprese esecutrici del piano di sicurezza e di coordinamento </a:t>
            </a:r>
            <a:r>
              <a:rPr lang="it-IT" sz="1700" smtClean="0">
                <a:solidFill>
                  <a:srgbClr val="3333CC"/>
                </a:solidFill>
              </a:rPr>
              <a:t>di cui all'art.</a:t>
            </a:r>
            <a:r>
              <a:rPr lang="it-IT" sz="1900" smtClean="0">
                <a:solidFill>
                  <a:srgbClr val="3333CC"/>
                </a:solidFill>
              </a:rPr>
              <a:t> 100 </a:t>
            </a:r>
          </a:p>
          <a:p>
            <a:pPr eaLnBrk="1" hangingPunct="1"/>
            <a:r>
              <a:rPr lang="it-IT" sz="1900" smtClean="0">
                <a:solidFill>
                  <a:srgbClr val="3333CC"/>
                </a:solidFill>
              </a:rPr>
              <a:t>e la redazione del piano operativo di sicurezza costituiscono, </a:t>
            </a:r>
          </a:p>
          <a:p>
            <a:pPr eaLnBrk="1" hangingPunct="1"/>
            <a:r>
              <a:rPr lang="it-IT" sz="1900" smtClean="0">
                <a:solidFill>
                  <a:srgbClr val="3333CC"/>
                </a:solidFill>
              </a:rPr>
              <a:t>limitatamente al singolo cantiere interessato, </a:t>
            </a:r>
          </a:p>
          <a:p>
            <a:pPr eaLnBrk="1" hangingPunct="1"/>
            <a:r>
              <a:rPr lang="it-IT" sz="1900" b="1" smtClean="0">
                <a:solidFill>
                  <a:srgbClr val="3333CC"/>
                </a:solidFill>
              </a:rPr>
              <a:t>adempimento alle disposizioni di cui all'articolo 17 co. 1, lett. a)</a:t>
            </a:r>
            <a:r>
              <a:rPr lang="it-IT" sz="1900" smtClean="0">
                <a:solidFill>
                  <a:srgbClr val="3333CC"/>
                </a:solidFill>
              </a:rPr>
              <a:t>, </a:t>
            </a:r>
            <a:r>
              <a:rPr lang="it-IT" sz="1700" i="1" smtClean="0">
                <a:solidFill>
                  <a:srgbClr val="3333CC"/>
                </a:solidFill>
                <a:latin typeface="Century Gothic" pitchFamily="34" charset="0"/>
              </a:rPr>
              <a:t>(valutazione di tutti i rischi con la conseguente elaborazione del documento)</a:t>
            </a:r>
            <a:endParaRPr lang="it-IT" sz="1900" i="1" smtClean="0">
              <a:solidFill>
                <a:srgbClr val="3333CC"/>
              </a:solidFill>
              <a:latin typeface="Century Gothic" pitchFamily="34" charset="0"/>
            </a:endParaRPr>
          </a:p>
          <a:p>
            <a:pPr eaLnBrk="1" hangingPunct="1"/>
            <a:r>
              <a:rPr lang="it-IT" sz="3700" b="1" smtClean="0">
                <a:solidFill>
                  <a:srgbClr val="FF0000"/>
                </a:solidFill>
              </a:rPr>
              <a:t>e all’art. 26, co. 1, lett. b) </a:t>
            </a:r>
            <a:r>
              <a:rPr lang="it-IT" sz="3300" smtClean="0">
                <a:solidFill>
                  <a:srgbClr val="FF0000"/>
                </a:solidFill>
                <a:latin typeface="Century Gothic" pitchFamily="34" charset="0"/>
              </a:rPr>
              <a:t>(fornire dettagliate informazioni sui rischi)</a:t>
            </a:r>
            <a:r>
              <a:rPr lang="it-IT" sz="3700" smtClean="0">
                <a:solidFill>
                  <a:srgbClr val="FF0000"/>
                </a:solidFill>
              </a:rPr>
              <a:t>, e </a:t>
            </a:r>
            <a:r>
              <a:rPr lang="it-IT" sz="3700" b="1" smtClean="0">
                <a:solidFill>
                  <a:srgbClr val="FF0000"/>
                </a:solidFill>
              </a:rPr>
              <a:t>2</a:t>
            </a:r>
            <a:r>
              <a:rPr lang="it-IT" sz="3700" smtClean="0">
                <a:solidFill>
                  <a:srgbClr val="FF0000"/>
                </a:solidFill>
              </a:rPr>
              <a:t>, </a:t>
            </a:r>
            <a:r>
              <a:rPr lang="it-IT" sz="3700" b="1" smtClean="0">
                <a:solidFill>
                  <a:srgbClr val="FF0000"/>
                </a:solidFill>
              </a:rPr>
              <a:t>3, 5</a:t>
            </a:r>
            <a:r>
              <a:rPr lang="it-IT" sz="3700" smtClean="0">
                <a:solidFill>
                  <a:srgbClr val="FF0000"/>
                </a:solidFill>
              </a:rPr>
              <a:t> </a:t>
            </a:r>
            <a:r>
              <a:rPr lang="it-IT" sz="3300" smtClean="0">
                <a:solidFill>
                  <a:srgbClr val="FF0000"/>
                </a:solidFill>
                <a:latin typeface="Century Gothic" pitchFamily="34" charset="0"/>
              </a:rPr>
              <a:t>(promozione della cooperazione e coordinamento).</a:t>
            </a:r>
          </a:p>
          <a:p>
            <a:pPr eaLnBrk="1" hangingPunct="1"/>
            <a:r>
              <a:rPr lang="it-IT" sz="1900" smtClean="0">
                <a:solidFill>
                  <a:srgbClr val="3333CC"/>
                </a:solidFill>
                <a:latin typeface="Century Gothic" pitchFamily="34" charset="0"/>
              </a:rPr>
              <a:t>e all’art.29, co.3 (rielaborazione del DVR…)</a:t>
            </a:r>
            <a:endParaRPr lang="it-IT" sz="2100" smtClean="0">
              <a:solidFill>
                <a:srgbClr val="3333CC"/>
              </a:solidFill>
              <a:latin typeface="Century Gothic" pitchFamily="34" charset="0"/>
            </a:endParaRPr>
          </a:p>
          <a:p>
            <a:pPr eaLnBrk="1" hangingPunct="1"/>
            <a:endParaRPr lang="it-IT" sz="1700" smtClean="0">
              <a:solidFill>
                <a:srgbClr val="3333CC"/>
              </a:solidFill>
            </a:endParaRPr>
          </a:p>
        </p:txBody>
      </p:sp>
    </p:spTree>
    <p:extLst>
      <p:ext uri="{BB962C8B-B14F-4D97-AF65-F5344CB8AC3E}">
        <p14:creationId xmlns="" xmlns:p14="http://schemas.microsoft.com/office/powerpoint/2010/main" val="2927188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p:cTn id="13"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p:cTn id="19"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04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0419">
                                            <p:txEl>
                                              <p:pRg st="2" end="2"/>
                                            </p:txEl>
                                          </p:spTgt>
                                        </p:tgtEl>
                                        <p:attrNameLst>
                                          <p:attrName>style.visibility</p:attrName>
                                        </p:attrNameLst>
                                      </p:cBhvr>
                                      <p:to>
                                        <p:strVal val="visible"/>
                                      </p:to>
                                    </p:set>
                                    <p:anim calcmode="lin" valueType="num">
                                      <p:cBhvr>
                                        <p:cTn id="25"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04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 calcmode="lin" valueType="num">
                                      <p:cBhvr>
                                        <p:cTn id="31"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04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0419">
                                            <p:txEl>
                                              <p:pRg st="4" end="4"/>
                                            </p:txEl>
                                          </p:spTgt>
                                        </p:tgtEl>
                                        <p:attrNameLst>
                                          <p:attrName>style.visibility</p:attrName>
                                        </p:attrNameLst>
                                      </p:cBhvr>
                                      <p:to>
                                        <p:strVal val="visible"/>
                                      </p:to>
                                    </p:set>
                                    <p:anim calcmode="lin" valueType="num">
                                      <p:cBhvr>
                                        <p:cTn id="37" dur="5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04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0419">
                                            <p:txEl>
                                              <p:pRg st="5" end="5"/>
                                            </p:txEl>
                                          </p:spTgt>
                                        </p:tgtEl>
                                        <p:attrNameLst>
                                          <p:attrName>style.visibility</p:attrName>
                                        </p:attrNameLst>
                                      </p:cBhvr>
                                      <p:to>
                                        <p:strVal val="visible"/>
                                      </p:to>
                                    </p:set>
                                    <p:anim calcmode="lin" valueType="num">
                                      <p:cBhvr>
                                        <p:cTn id="43" dur="5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041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604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narVert">
          <a:fgClr>
            <a:schemeClr val="bg1"/>
          </a:fgClr>
          <a:bgClr>
            <a:schemeClr val="accent2"/>
          </a:bgClr>
        </a:pattFill>
        <a:effectLst/>
      </p:bgPr>
    </p:bg>
    <p:spTree>
      <p:nvGrpSpPr>
        <p:cNvPr id="1" name=""/>
        <p:cNvGrpSpPr/>
        <p:nvPr/>
      </p:nvGrpSpPr>
      <p:grpSpPr>
        <a:xfrm>
          <a:off x="0" y="0"/>
          <a:ext cx="0" cy="0"/>
          <a:chOff x="0" y="0"/>
          <a:chExt cx="0" cy="0"/>
        </a:xfrm>
      </p:grpSpPr>
      <p:sp>
        <p:nvSpPr>
          <p:cNvPr id="92162" name="WordArt 4"/>
          <p:cNvSpPr>
            <a:spLocks noChangeArrowheads="1" noChangeShapeType="1" noTextEdit="1"/>
          </p:cNvSpPr>
          <p:nvPr/>
        </p:nvSpPr>
        <p:spPr bwMode="auto">
          <a:xfrm>
            <a:off x="952500" y="3048000"/>
            <a:ext cx="7239000" cy="762000"/>
          </a:xfrm>
          <a:prstGeom prst="rect">
            <a:avLst/>
          </a:prstGeom>
        </p:spPr>
        <p:txBody>
          <a:bodyPr wrap="none" fromWordArt="1">
            <a:prstTxWarp prst="textDeflate">
              <a:avLst>
                <a:gd name="adj" fmla="val 26227"/>
              </a:avLst>
            </a:prstTxWarp>
          </a:bodyPr>
          <a:lstStyle/>
          <a:p>
            <a:pPr algn="ctr" fontAlgn="base">
              <a:spcBef>
                <a:spcPct val="0"/>
              </a:spcBef>
              <a:spcAft>
                <a:spcPct val="0"/>
              </a:spcAft>
            </a:pPr>
            <a:r>
              <a:rPr lang="it-IT" sz="3600" kern="10" smtClean="0">
                <a:ln w="9525">
                  <a:solidFill>
                    <a:srgbClr val="000000"/>
                  </a:solidFill>
                  <a:round/>
                  <a:headEnd/>
                  <a:tailEnd/>
                </a:ln>
                <a:solidFill>
                  <a:srgbClr val="000000"/>
                </a:solidFill>
                <a:latin typeface="Impact"/>
              </a:rPr>
              <a:t>Il contratto di appalto nel Codice civile</a:t>
            </a:r>
          </a:p>
        </p:txBody>
      </p:sp>
    </p:spTree>
    <p:extLst>
      <p:ext uri="{BB962C8B-B14F-4D97-AF65-F5344CB8AC3E}">
        <p14:creationId xmlns="" xmlns:p14="http://schemas.microsoft.com/office/powerpoint/2010/main" val="383738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Carta riciclata"/>
          <p:cNvSpPr>
            <a:spLocks noGrp="1" noChangeArrowheads="1"/>
          </p:cNvSpPr>
          <p:nvPr>
            <p:ph type="title"/>
          </p:nvPr>
        </p:nvSpPr>
        <p:spPr>
          <a:xfrm>
            <a:off x="0" y="0"/>
            <a:ext cx="9144000" cy="1844675"/>
          </a:xfrm>
          <a:blipFill dpi="0" rotWithShape="1">
            <a:blip r:embed="rId3" cstate="print"/>
            <a:srcRect/>
            <a:tile tx="0" ty="0" sx="100000" sy="100000" flip="none" algn="tl"/>
          </a:blipFill>
        </p:spPr>
        <p:txBody>
          <a:bodyPr/>
          <a:lstStyle/>
          <a:p>
            <a:pPr algn="ctr" eaLnBrk="1" hangingPunct="1"/>
            <a:r>
              <a:rPr lang="it-IT" sz="2000" smtClean="0"/>
              <a:t/>
            </a:r>
            <a:br>
              <a:rPr lang="it-IT" sz="2000" smtClean="0"/>
            </a:br>
            <a:r>
              <a:rPr lang="it-IT" sz="2000" smtClean="0"/>
              <a:t/>
            </a:r>
            <a:br>
              <a:rPr lang="it-IT" sz="2000" smtClean="0"/>
            </a:br>
            <a:r>
              <a:rPr lang="it-IT" sz="2000" smtClean="0"/>
              <a:t/>
            </a:r>
            <a:br>
              <a:rPr lang="it-IT" sz="2000" smtClean="0"/>
            </a:br>
            <a:r>
              <a:rPr lang="it-IT" sz="2000" smtClean="0"/>
              <a:t/>
            </a:r>
            <a:br>
              <a:rPr lang="it-IT" sz="2000" smtClean="0"/>
            </a:br>
            <a:r>
              <a:rPr lang="it-IT" sz="2000" smtClean="0"/>
              <a:t>Codice Civile </a:t>
            </a:r>
            <a:br>
              <a:rPr lang="it-IT" sz="2000" smtClean="0"/>
            </a:br>
            <a:r>
              <a:rPr lang="it-IT" sz="2000" smtClean="0"/>
              <a:t>Libro IV(Delle obbligazioni)</a:t>
            </a:r>
            <a:br>
              <a:rPr lang="it-IT" sz="2000" smtClean="0"/>
            </a:br>
            <a:r>
              <a:rPr lang="it-IT" sz="2000" smtClean="0"/>
              <a:t>Titolo III (Dei singoli contratti)</a:t>
            </a:r>
            <a:br>
              <a:rPr lang="it-IT" sz="2000" smtClean="0"/>
            </a:br>
            <a:r>
              <a:rPr lang="it-IT" sz="2000" smtClean="0"/>
              <a:t>Capo VII (Dell’Appalto)</a:t>
            </a:r>
            <a:br>
              <a:rPr lang="it-IT" sz="2000" smtClean="0"/>
            </a:br>
            <a:r>
              <a:rPr lang="it-IT" sz="2000" smtClean="0"/>
              <a:t>art.1655 (Nozione)</a:t>
            </a:r>
            <a:br>
              <a:rPr lang="it-IT" sz="2000" smtClean="0"/>
            </a:br>
            <a:endParaRPr lang="it-IT" sz="2000" smtClean="0"/>
          </a:p>
        </p:txBody>
      </p:sp>
      <p:sp>
        <p:nvSpPr>
          <p:cNvPr id="93187" name="Rectangle 3"/>
          <p:cNvSpPr>
            <a:spLocks noGrp="1" noChangeArrowheads="1"/>
          </p:cNvSpPr>
          <p:nvPr>
            <p:ph type="body" sz="half" idx="1"/>
          </p:nvPr>
        </p:nvSpPr>
        <p:spPr>
          <a:xfrm>
            <a:off x="323850" y="2017713"/>
            <a:ext cx="8569325" cy="4840287"/>
          </a:xfrm>
          <a:ln>
            <a:solidFill>
              <a:schemeClr val="accent2"/>
            </a:solidFill>
            <a:miter lim="800000"/>
            <a:headEnd/>
            <a:tailEnd/>
          </a:ln>
        </p:spPr>
        <p:txBody>
          <a:bodyPr/>
          <a:lstStyle/>
          <a:p>
            <a:pPr eaLnBrk="1" hangingPunct="1"/>
            <a:r>
              <a:rPr lang="it-IT" sz="3700" smtClean="0">
                <a:solidFill>
                  <a:srgbClr val="3333CC"/>
                </a:solidFill>
              </a:rPr>
              <a:t>“L’appalto è il contratto col quale </a:t>
            </a:r>
          </a:p>
          <a:p>
            <a:pPr eaLnBrk="1" hangingPunct="1"/>
            <a:r>
              <a:rPr lang="it-IT" sz="3700" smtClean="0">
                <a:solidFill>
                  <a:srgbClr val="3333CC"/>
                </a:solidFill>
              </a:rPr>
              <a:t>una parte assume, </a:t>
            </a:r>
          </a:p>
          <a:p>
            <a:pPr eaLnBrk="1" hangingPunct="1"/>
            <a:r>
              <a:rPr lang="it-IT" sz="3300" smtClean="0">
                <a:solidFill>
                  <a:srgbClr val="3333CC"/>
                </a:solidFill>
              </a:rPr>
              <a:t>con organizzazione dei mezzi necessari e con gestione a proprio rischio, </a:t>
            </a:r>
          </a:p>
          <a:p>
            <a:pPr eaLnBrk="1" hangingPunct="1"/>
            <a:r>
              <a:rPr lang="it-IT" sz="2900" smtClean="0">
                <a:solidFill>
                  <a:srgbClr val="3333CC"/>
                </a:solidFill>
              </a:rPr>
              <a:t>il compimento</a:t>
            </a:r>
            <a:r>
              <a:rPr lang="it-IT" sz="3300" smtClean="0">
                <a:solidFill>
                  <a:srgbClr val="3333CC"/>
                </a:solidFill>
              </a:rPr>
              <a:t> di un’</a:t>
            </a:r>
            <a:r>
              <a:rPr lang="it-IT" sz="3300" b="1" smtClean="0">
                <a:solidFill>
                  <a:srgbClr val="3333CC"/>
                </a:solidFill>
              </a:rPr>
              <a:t>opera </a:t>
            </a:r>
            <a:r>
              <a:rPr lang="it-IT" sz="3300" smtClean="0">
                <a:solidFill>
                  <a:srgbClr val="3333CC"/>
                </a:solidFill>
              </a:rPr>
              <a:t>o di un servizio</a:t>
            </a:r>
          </a:p>
          <a:p>
            <a:pPr eaLnBrk="1" hangingPunct="1"/>
            <a:r>
              <a:rPr lang="it-IT" sz="3700" smtClean="0">
                <a:solidFill>
                  <a:srgbClr val="3333CC"/>
                </a:solidFill>
              </a:rPr>
              <a:t> verso un corrispettivo in danaro</a:t>
            </a:r>
          </a:p>
          <a:p>
            <a:pPr eaLnBrk="1" hangingPunct="1"/>
            <a:endParaRPr lang="it-IT" sz="1800" smtClean="0"/>
          </a:p>
        </p:txBody>
      </p:sp>
      <p:graphicFrame>
        <p:nvGraphicFramePr>
          <p:cNvPr id="93188" name="Object 2"/>
          <p:cNvGraphicFramePr>
            <a:graphicFrameLocks noGrp="1" noChangeAspect="1"/>
          </p:cNvGraphicFramePr>
          <p:nvPr>
            <p:ph sz="half" idx="2"/>
          </p:nvPr>
        </p:nvGraphicFramePr>
        <p:xfrm>
          <a:off x="6877050" y="476250"/>
          <a:ext cx="1465263" cy="1123950"/>
        </p:xfrm>
        <a:graphic>
          <a:graphicData uri="http://schemas.openxmlformats.org/presentationml/2006/ole">
            <p:oleObj spid="_x0000_s2057" name="ClipArt" r:id="rId4" imgW="4519613" imgH="3467100" progId="">
              <p:embed/>
            </p:oleObj>
          </a:graphicData>
        </a:graphic>
      </p:graphicFrame>
    </p:spTree>
    <p:extLst>
      <p:ext uri="{BB962C8B-B14F-4D97-AF65-F5344CB8AC3E}">
        <p14:creationId xmlns="" xmlns:p14="http://schemas.microsoft.com/office/powerpoint/2010/main" val="232230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4210" name="WordArt 4"/>
          <p:cNvSpPr>
            <a:spLocks noChangeArrowheads="1" noChangeShapeType="1" noTextEdit="1"/>
          </p:cNvSpPr>
          <p:nvPr/>
        </p:nvSpPr>
        <p:spPr bwMode="auto">
          <a:xfrm>
            <a:off x="755650" y="2708275"/>
            <a:ext cx="7272338" cy="208438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fontAlgn="base">
              <a:spcBef>
                <a:spcPct val="0"/>
              </a:spcBef>
              <a:spcAft>
                <a:spcPct val="0"/>
              </a:spcAft>
            </a:pPr>
            <a:r>
              <a:rPr lang="it-IT" sz="3600" kern="10" smtClean="0">
                <a:solidFill>
                  <a:srgbClr val="3333CC"/>
                </a:solidFill>
                <a:effectLst>
                  <a:outerShdw dist="35921" dir="2700000" algn="ctr" rotWithShape="0">
                    <a:srgbClr val="C0C0C0">
                      <a:alpha val="79999"/>
                    </a:srgbClr>
                  </a:outerShdw>
                </a:effectLst>
                <a:latin typeface="Impact"/>
              </a:rPr>
              <a:t>il lavoratore autonomo</a:t>
            </a:r>
          </a:p>
        </p:txBody>
      </p:sp>
    </p:spTree>
    <p:extLst>
      <p:ext uri="{BB962C8B-B14F-4D97-AF65-F5344CB8AC3E}">
        <p14:creationId xmlns="" xmlns:p14="http://schemas.microsoft.com/office/powerpoint/2010/main" val="382317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 xmlns:p14="http://schemas.microsoft.com/office/powerpoint/2010/main" val="653648694"/>
              </p:ext>
            </p:extLst>
          </p:nvPr>
        </p:nvGraphicFramePr>
        <p:xfrm>
          <a:off x="323528"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6572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50825" y="1844675"/>
            <a:ext cx="8713788" cy="4419600"/>
          </a:xfrm>
          <a:ln>
            <a:solidFill>
              <a:srgbClr val="666699"/>
            </a:solidFill>
            <a:miter lim="800000"/>
            <a:headEnd/>
            <a:tailEnd/>
          </a:ln>
        </p:spPr>
        <p:txBody>
          <a:bodyPr/>
          <a:lstStyle/>
          <a:p>
            <a:pPr marL="819150" lvl="1">
              <a:lnSpc>
                <a:spcPct val="85000"/>
              </a:lnSpc>
              <a:buFontTx/>
              <a:buNone/>
            </a:pPr>
            <a:r>
              <a:rPr lang="it-IT" sz="2000" smtClean="0"/>
              <a:t>“Quando una persona si obbliga a compiere verso </a:t>
            </a:r>
          </a:p>
          <a:p>
            <a:pPr marL="819150" lvl="1">
              <a:lnSpc>
                <a:spcPct val="85000"/>
              </a:lnSpc>
              <a:buFontTx/>
              <a:buNone/>
            </a:pPr>
            <a:r>
              <a:rPr lang="it-IT" sz="2000" smtClean="0"/>
              <a:t>un corrispettivo</a:t>
            </a:r>
          </a:p>
          <a:p>
            <a:pPr marL="819150" lvl="1">
              <a:lnSpc>
                <a:spcPct val="85000"/>
              </a:lnSpc>
              <a:buFontTx/>
              <a:buNone/>
            </a:pPr>
            <a:r>
              <a:rPr lang="it-IT" sz="2000" smtClean="0"/>
              <a:t>un’opera o un servizio </a:t>
            </a:r>
          </a:p>
          <a:p>
            <a:pPr marL="819150" lvl="1">
              <a:lnSpc>
                <a:spcPct val="85000"/>
              </a:lnSpc>
              <a:buFontTx/>
              <a:buNone/>
            </a:pPr>
            <a:r>
              <a:rPr lang="it-IT" sz="2000" smtClean="0"/>
              <a:t>con lavoro prevalentemente proprio </a:t>
            </a:r>
          </a:p>
          <a:p>
            <a:pPr marL="819150" lvl="1">
              <a:lnSpc>
                <a:spcPct val="85000"/>
              </a:lnSpc>
              <a:buFontTx/>
              <a:buNone/>
            </a:pPr>
            <a:r>
              <a:rPr lang="it-IT" sz="2000" smtClean="0"/>
              <a:t>e senza vincolo di subordinazione nei confronti del committente, </a:t>
            </a:r>
          </a:p>
          <a:p>
            <a:pPr marL="819150" lvl="1">
              <a:lnSpc>
                <a:spcPct val="85000"/>
              </a:lnSpc>
              <a:buFontTx/>
              <a:buNone/>
            </a:pPr>
            <a:r>
              <a:rPr lang="it-IT" sz="2000" smtClean="0"/>
              <a:t>si applicano le norme di questo capo,</a:t>
            </a:r>
          </a:p>
          <a:p>
            <a:pPr>
              <a:lnSpc>
                <a:spcPct val="80000"/>
              </a:lnSpc>
            </a:pPr>
            <a:r>
              <a:rPr lang="it-IT" sz="2000" smtClean="0"/>
              <a:t>salvo che il rapporto abbia una disciplina </a:t>
            </a:r>
            <a:r>
              <a:rPr lang="it-IT" sz="1600" smtClean="0"/>
              <a:t>particolare nel libro IV </a:t>
            </a:r>
          </a:p>
          <a:p>
            <a:pPr>
              <a:lnSpc>
                <a:spcPct val="80000"/>
              </a:lnSpc>
            </a:pPr>
            <a:endParaRPr lang="it-IT" sz="1800" b="1" smtClean="0">
              <a:solidFill>
                <a:srgbClr val="000099"/>
              </a:solidFill>
              <a:latin typeface="Tahoma" pitchFamily="34" charset="0"/>
            </a:endParaRPr>
          </a:p>
          <a:p>
            <a:pPr>
              <a:lnSpc>
                <a:spcPct val="80000"/>
              </a:lnSpc>
            </a:pPr>
            <a:r>
              <a:rPr lang="it-IT" sz="2000" b="1" smtClean="0">
                <a:solidFill>
                  <a:srgbClr val="000099"/>
                </a:solidFill>
                <a:latin typeface="Tahoma" pitchFamily="34" charset="0"/>
              </a:rPr>
              <a:t>Nel  TUS, Titolo IV, art. 89 co.1 lett.d) lavoratore autonomo:</a:t>
            </a:r>
            <a:r>
              <a:rPr lang="it-IT" sz="1800" b="1" smtClean="0">
                <a:solidFill>
                  <a:srgbClr val="000099"/>
                </a:solidFill>
                <a:latin typeface="Georgia" pitchFamily="18" charset="0"/>
              </a:rPr>
              <a:t> </a:t>
            </a:r>
          </a:p>
          <a:p>
            <a:pPr>
              <a:lnSpc>
                <a:spcPct val="80000"/>
              </a:lnSpc>
            </a:pPr>
            <a:r>
              <a:rPr lang="it-IT" sz="2800" b="1" smtClean="0">
                <a:solidFill>
                  <a:srgbClr val="000099"/>
                </a:solidFill>
                <a:latin typeface="Georgia" pitchFamily="18" charset="0"/>
              </a:rPr>
              <a:t>“persona fisica la cui attività professionale concorre alla realizzazione dell'opera  senza vincolo di subordinazione”</a:t>
            </a:r>
            <a:endParaRPr lang="it-IT" sz="2000" smtClean="0"/>
          </a:p>
        </p:txBody>
      </p:sp>
      <p:sp>
        <p:nvSpPr>
          <p:cNvPr id="5124" name="Rectangle 10"/>
          <p:cNvSpPr>
            <a:spLocks noGrp="1" noChangeArrowheads="1"/>
          </p:cNvSpPr>
          <p:nvPr>
            <p:ph type="title"/>
          </p:nvPr>
        </p:nvSpPr>
        <p:spPr>
          <a:xfrm>
            <a:off x="500063" y="285750"/>
            <a:ext cx="8229600" cy="1371600"/>
          </a:xfrm>
          <a:solidFill>
            <a:schemeClr val="accent6">
              <a:lumMod val="20000"/>
              <a:lumOff val="80000"/>
            </a:schemeClr>
          </a:solidFill>
        </p:spPr>
        <p:txBody>
          <a:bodyPr/>
          <a:lstStyle/>
          <a:p>
            <a:pPr algn="ctr">
              <a:defRPr/>
            </a:pPr>
            <a:r>
              <a:rPr lang="it-IT" sz="2800" smtClean="0"/>
              <a:t/>
            </a:r>
            <a:br>
              <a:rPr lang="it-IT" sz="2800" smtClean="0"/>
            </a:br>
            <a:r>
              <a:rPr lang="it-IT" sz="2800" smtClean="0"/>
              <a:t>Lavoro Autonomo  codice civile</a:t>
            </a:r>
            <a:br>
              <a:rPr lang="it-IT" sz="2800" smtClean="0"/>
            </a:br>
            <a:r>
              <a:rPr lang="it-IT" sz="2000" smtClean="0"/>
              <a:t>Libro V (Del Lavoro), </a:t>
            </a:r>
            <a:br>
              <a:rPr lang="it-IT" sz="2000" smtClean="0"/>
            </a:br>
            <a:r>
              <a:rPr lang="it-IT" sz="2000" smtClean="0"/>
              <a:t>Titolo III, Capo </a:t>
            </a:r>
            <a:r>
              <a:rPr lang="it-IT" sz="1800" smtClean="0"/>
              <a:t>I</a:t>
            </a:r>
            <a:r>
              <a:rPr lang="it-IT" sz="3600" smtClean="0"/>
              <a:t>   </a:t>
            </a:r>
            <a:r>
              <a:rPr lang="it-IT" sz="3600" b="1" smtClean="0"/>
              <a:t>art.2222</a:t>
            </a:r>
            <a:br>
              <a:rPr lang="it-IT" sz="3600" b="1" smtClean="0"/>
            </a:br>
            <a:endParaRPr lang="it-IT" sz="3600" b="1" smtClean="0"/>
          </a:p>
        </p:txBody>
      </p:sp>
      <p:graphicFrame>
        <p:nvGraphicFramePr>
          <p:cNvPr id="95236" name="Object 2"/>
          <p:cNvGraphicFramePr>
            <a:graphicFrameLocks noChangeAspect="1"/>
          </p:cNvGraphicFramePr>
          <p:nvPr/>
        </p:nvGraphicFramePr>
        <p:xfrm>
          <a:off x="6786563" y="2214563"/>
          <a:ext cx="1306512" cy="601662"/>
        </p:xfrm>
        <a:graphic>
          <a:graphicData uri="http://schemas.openxmlformats.org/presentationml/2006/ole">
            <p:oleObj spid="_x0000_s3081" name="ClipArt" r:id="rId3" imgW="5448300" imgH="2506663" progId="">
              <p:embed/>
            </p:oleObj>
          </a:graphicData>
        </a:graphic>
      </p:graphicFrame>
    </p:spTree>
    <p:extLst>
      <p:ext uri="{BB962C8B-B14F-4D97-AF65-F5344CB8AC3E}">
        <p14:creationId xmlns="" xmlns:p14="http://schemas.microsoft.com/office/powerpoint/2010/main" val="1746812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395288" y="620713"/>
            <a:ext cx="7315200" cy="785812"/>
          </a:xfrm>
          <a:solidFill>
            <a:srgbClr val="FFFF00"/>
          </a:solidFill>
          <a:ln>
            <a:solidFill>
              <a:schemeClr val="accent1"/>
            </a:solidFill>
            <a:miter lim="800000"/>
            <a:headEnd/>
            <a:tailEnd/>
          </a:ln>
        </p:spPr>
        <p:txBody>
          <a:bodyPr/>
          <a:lstStyle/>
          <a:p>
            <a:pPr algn="ctr"/>
            <a:r>
              <a:rPr lang="it-IT" sz="3600" smtClean="0">
                <a:solidFill>
                  <a:srgbClr val="7030A0"/>
                </a:solidFill>
              </a:rPr>
              <a:t/>
            </a:r>
            <a:br>
              <a:rPr lang="it-IT" sz="3600" smtClean="0">
                <a:solidFill>
                  <a:srgbClr val="7030A0"/>
                </a:solidFill>
              </a:rPr>
            </a:br>
            <a:r>
              <a:rPr lang="it-IT" sz="3200" smtClean="0">
                <a:solidFill>
                  <a:srgbClr val="7030A0"/>
                </a:solidFill>
              </a:rPr>
              <a:t>Ritorniamo </a:t>
            </a:r>
            <a:r>
              <a:rPr lang="it-IT" sz="2400" smtClean="0">
                <a:solidFill>
                  <a:srgbClr val="7030A0"/>
                </a:solidFill>
              </a:rPr>
              <a:t>alla</a:t>
            </a:r>
            <a:r>
              <a:rPr lang="it-IT" sz="3200" smtClean="0">
                <a:solidFill>
                  <a:srgbClr val="7030A0"/>
                </a:solidFill>
              </a:rPr>
              <a:t> </a:t>
            </a:r>
            <a:r>
              <a:rPr lang="it-IT" sz="2800" smtClean="0">
                <a:solidFill>
                  <a:srgbClr val="7030A0"/>
                </a:solidFill>
              </a:rPr>
              <a:t>DIRETTIVA MADRE 89/391</a:t>
            </a:r>
            <a:r>
              <a:rPr lang="it-IT" sz="4000" smtClean="0">
                <a:solidFill>
                  <a:srgbClr val="7030A0"/>
                </a:solidFill>
              </a:rPr>
              <a:t/>
            </a:r>
            <a:br>
              <a:rPr lang="it-IT" sz="4000" smtClean="0">
                <a:solidFill>
                  <a:srgbClr val="7030A0"/>
                </a:solidFill>
              </a:rPr>
            </a:br>
            <a:endParaRPr lang="it-IT" sz="4000" smtClean="0">
              <a:solidFill>
                <a:srgbClr val="7030A0"/>
              </a:solidFill>
            </a:endParaRPr>
          </a:p>
        </p:txBody>
      </p:sp>
      <p:sp>
        <p:nvSpPr>
          <p:cNvPr id="65539" name="Rectangle 3"/>
          <p:cNvSpPr>
            <a:spLocks noGrp="1" noChangeArrowheads="1"/>
          </p:cNvSpPr>
          <p:nvPr>
            <p:ph type="body" idx="4294967295"/>
          </p:nvPr>
        </p:nvSpPr>
        <p:spPr>
          <a:xfrm>
            <a:off x="1000125" y="1628775"/>
            <a:ext cx="7543800" cy="5086350"/>
          </a:xfrm>
          <a:ln>
            <a:solidFill>
              <a:schemeClr val="accent1"/>
            </a:solidFill>
            <a:miter lim="800000"/>
            <a:headEnd/>
            <a:tailEnd/>
          </a:ln>
        </p:spPr>
        <p:txBody>
          <a:bodyPr/>
          <a:lstStyle/>
          <a:p>
            <a:r>
              <a:rPr lang="it-IT" sz="4000" b="1" smtClean="0">
                <a:solidFill>
                  <a:srgbClr val="3333CC"/>
                </a:solidFill>
                <a:latin typeface="Poor Richard" pitchFamily="18" charset="0"/>
              </a:rPr>
              <a:t>e dalla direttiva particolare di cui</a:t>
            </a:r>
            <a:endParaRPr lang="it-IT" sz="4000" b="1" i="1" smtClean="0">
              <a:solidFill>
                <a:srgbClr val="3333CC"/>
              </a:solidFill>
              <a:latin typeface="Poor Richard" pitchFamily="18" charset="0"/>
            </a:endParaRPr>
          </a:p>
          <a:p>
            <a:r>
              <a:rPr lang="it-IT" sz="4000" b="1" smtClean="0">
                <a:solidFill>
                  <a:srgbClr val="3333CC"/>
                </a:solidFill>
                <a:latin typeface="Poor Richard" pitchFamily="18" charset="0"/>
              </a:rPr>
              <a:t> all’art.16</a:t>
            </a:r>
          </a:p>
          <a:p>
            <a:r>
              <a:rPr lang="it-IT" b="1" smtClean="0"/>
              <a:t>La direttiva92/57/CEE</a:t>
            </a:r>
            <a:endParaRPr lang="it-IT" sz="4000" b="1" smtClean="0">
              <a:solidFill>
                <a:srgbClr val="3333CC"/>
              </a:solidFill>
              <a:latin typeface="Poor Richard" pitchFamily="18" charset="0"/>
            </a:endParaRPr>
          </a:p>
          <a:p>
            <a:r>
              <a:rPr lang="it-IT" sz="4000" b="1" smtClean="0">
                <a:solidFill>
                  <a:srgbClr val="3333CC"/>
                </a:solidFill>
                <a:latin typeface="Poor Richard" pitchFamily="18" charset="0"/>
              </a:rPr>
              <a:t>nel settore : ”</a:t>
            </a:r>
            <a:r>
              <a:rPr lang="it-IT" sz="4800" b="1" smtClean="0">
                <a:solidFill>
                  <a:srgbClr val="3333CC"/>
                </a:solidFill>
                <a:latin typeface="Poor Richard" pitchFamily="18" charset="0"/>
              </a:rPr>
              <a:t>CANTIERI TEMPORANEI  E  MOBILI”</a:t>
            </a:r>
          </a:p>
        </p:txBody>
      </p:sp>
      <p:pic>
        <p:nvPicPr>
          <p:cNvPr id="96260" name="Picture 4" descr="C:\Documents and Settings\Nunzio\Documenti\Immagini\op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8125" y="571500"/>
            <a:ext cx="12858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1" name="Picture 12" descr="http://tbn3.google.com/images?q=tbn:NRH3HpFY3aiP_M:http://mytermoli.com/public/casco.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8038" y="5229225"/>
            <a:ext cx="2087562"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4140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5538">
                                            <p:txEl>
                                              <p:charRg st="4294967295" end="4294967295"/>
                                            </p:txEl>
                                          </p:spTgt>
                                        </p:tgtEl>
                                        <p:attrNameLst>
                                          <p:attrName>style.visibility</p:attrName>
                                        </p:attrNameLst>
                                      </p:cBhvr>
                                      <p:to>
                                        <p:strVal val="visible"/>
                                      </p:to>
                                    </p:set>
                                    <p:anim calcmode="lin" valueType="num">
                                      <p:cBhvr>
                                        <p:cTn id="7" dur="500" fill="hold"/>
                                        <p:tgtEl>
                                          <p:spTgt spid="65538">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65538">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p:cTn id="13"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5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p:cTn id="19" dur="5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55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p:cTn id="25" dur="500" fill="hold"/>
                                        <p:tgtEl>
                                          <p:spTgt spid="655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55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5539">
                                            <p:txEl>
                                              <p:pRg st="3" end="3"/>
                                            </p:txEl>
                                          </p:spTgt>
                                        </p:tgtEl>
                                        <p:attrNameLst>
                                          <p:attrName>style.visibility</p:attrName>
                                        </p:attrNameLst>
                                      </p:cBhvr>
                                      <p:to>
                                        <p:strVal val="visible"/>
                                      </p:to>
                                    </p:set>
                                    <p:anim calcmode="lin" valueType="num">
                                      <p:cBhvr>
                                        <p:cTn id="31" dur="500" fill="hold"/>
                                        <p:tgtEl>
                                          <p:spTgt spid="655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553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9575" y="0"/>
            <a:ext cx="8483600" cy="652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8240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86756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Freccia a destra 1"/>
          <p:cNvSpPr/>
          <p:nvPr/>
        </p:nvSpPr>
        <p:spPr>
          <a:xfrm>
            <a:off x="5580112" y="2389299"/>
            <a:ext cx="86409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353712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12775" y="228600"/>
            <a:ext cx="8153400" cy="990600"/>
          </a:xfrm>
        </p:spPr>
        <p:txBody>
          <a:bodyPr/>
          <a:lstStyle/>
          <a:p>
            <a:pPr algn="ctr" eaLnBrk="1" hangingPunct="1"/>
            <a:r>
              <a:rPr lang="it-IT" sz="5700" smtClean="0"/>
              <a:t>La direttiva Cantieri</a:t>
            </a:r>
          </a:p>
        </p:txBody>
      </p:sp>
      <p:graphicFrame>
        <p:nvGraphicFramePr>
          <p:cNvPr id="4" name="Segnaposto contenuto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356" name="Rectangle 5"/>
          <p:cNvSpPr>
            <a:spLocks noChangeArrowheads="1"/>
          </p:cNvSpPr>
          <p:nvPr/>
        </p:nvSpPr>
        <p:spPr bwMode="auto">
          <a:xfrm>
            <a:off x="5724525" y="4581525"/>
            <a:ext cx="2520950" cy="2066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it-IT" smtClean="0">
                <a:solidFill>
                  <a:prstClr val="black"/>
                </a:solidFill>
                <a:latin typeface="Arial" pitchFamily="34" charset="0"/>
              </a:rPr>
              <a:t>ATTUAZIONE </a:t>
            </a:r>
          </a:p>
          <a:p>
            <a:pPr algn="ctr" fontAlgn="base">
              <a:spcBef>
                <a:spcPct val="0"/>
              </a:spcBef>
              <a:spcAft>
                <a:spcPct val="0"/>
              </a:spcAft>
            </a:pPr>
            <a:r>
              <a:rPr lang="it-IT" smtClean="0">
                <a:solidFill>
                  <a:prstClr val="black"/>
                </a:solidFill>
                <a:latin typeface="Arial" pitchFamily="34" charset="0"/>
              </a:rPr>
              <a:t>DELLA </a:t>
            </a:r>
          </a:p>
          <a:p>
            <a:pPr algn="ctr" fontAlgn="base">
              <a:spcBef>
                <a:spcPct val="0"/>
              </a:spcBef>
              <a:spcAft>
                <a:spcPct val="0"/>
              </a:spcAft>
            </a:pPr>
            <a:r>
              <a:rPr lang="it-IT" smtClean="0">
                <a:solidFill>
                  <a:prstClr val="black"/>
                </a:solidFill>
                <a:latin typeface="Arial" pitchFamily="34" charset="0"/>
              </a:rPr>
              <a:t>DIRETTIVA </a:t>
            </a:r>
          </a:p>
          <a:p>
            <a:pPr algn="ctr" fontAlgn="base">
              <a:spcBef>
                <a:spcPct val="0"/>
              </a:spcBef>
              <a:spcAft>
                <a:spcPct val="0"/>
              </a:spcAft>
            </a:pPr>
            <a:r>
              <a:rPr lang="it-IT" smtClean="0">
                <a:solidFill>
                  <a:prstClr val="black"/>
                </a:solidFill>
                <a:latin typeface="Arial" pitchFamily="34" charset="0"/>
              </a:rPr>
              <a:t>PARTICOLARE</a:t>
            </a:r>
          </a:p>
          <a:p>
            <a:pPr algn="ctr" fontAlgn="base">
              <a:spcBef>
                <a:spcPct val="0"/>
              </a:spcBef>
              <a:spcAft>
                <a:spcPct val="0"/>
              </a:spcAft>
            </a:pPr>
            <a:r>
              <a:rPr lang="it-IT" sz="2800" b="1" smtClean="0">
                <a:solidFill>
                  <a:prstClr val="black"/>
                </a:solidFill>
                <a:latin typeface="Arial" pitchFamily="34" charset="0"/>
              </a:rPr>
              <a:t>92/57/CEE</a:t>
            </a:r>
          </a:p>
        </p:txBody>
      </p:sp>
    </p:spTree>
    <p:extLst>
      <p:ext uri="{BB962C8B-B14F-4D97-AF65-F5344CB8AC3E}">
        <p14:creationId xmlns="" xmlns:p14="http://schemas.microsoft.com/office/powerpoint/2010/main" val="3517608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idx="4294967295"/>
          </p:nvPr>
        </p:nvSpPr>
        <p:spPr>
          <a:xfrm>
            <a:off x="611188" y="1125538"/>
            <a:ext cx="7772400" cy="5308600"/>
          </a:xfrm>
          <a:gradFill rotWithShape="1">
            <a:gsLst>
              <a:gs pos="0">
                <a:schemeClr val="folHlink"/>
              </a:gs>
              <a:gs pos="100000">
                <a:schemeClr val="folHlink">
                  <a:gamma/>
                  <a:shade val="66275"/>
                  <a:invGamma/>
                </a:schemeClr>
              </a:gs>
            </a:gsLst>
            <a:lin ang="2700000" scaled="1"/>
          </a:gradFill>
          <a:ln>
            <a:solidFill>
              <a:schemeClr val="tx1"/>
            </a:solidFill>
            <a:miter lim="800000"/>
            <a:headEnd/>
            <a:tailEnd/>
          </a:ln>
        </p:spPr>
        <p:txBody>
          <a:bodyPr/>
          <a:lstStyle/>
          <a:p>
            <a:pPr marL="0" indent="0" algn="just">
              <a:buFontTx/>
              <a:buNone/>
              <a:defRPr/>
            </a:pPr>
            <a:endParaRPr lang="it-IT" sz="2500" b="1" dirty="0" smtClean="0"/>
          </a:p>
          <a:p>
            <a:pPr marL="0" indent="0" algn="ctr">
              <a:lnSpc>
                <a:spcPct val="130000"/>
              </a:lnSpc>
              <a:buFontTx/>
              <a:buNone/>
              <a:defRPr/>
            </a:pPr>
            <a:r>
              <a:rPr lang="it-IT" sz="3300" dirty="0" smtClean="0">
                <a:solidFill>
                  <a:srgbClr val="FFFF00"/>
                </a:solidFill>
              </a:rPr>
              <a:t>La disciplina in materia di                       </a:t>
            </a:r>
            <a:r>
              <a:rPr lang="it-IT" sz="3700" b="1" dirty="0" smtClean="0">
                <a:solidFill>
                  <a:srgbClr val="FFFF00"/>
                </a:solidFill>
              </a:rPr>
              <a:t>cantieri temporanei o mobili</a:t>
            </a:r>
            <a:endParaRPr lang="it-IT" sz="3300" b="1" dirty="0" smtClean="0">
              <a:solidFill>
                <a:srgbClr val="FFFF00"/>
              </a:solidFill>
            </a:endParaRPr>
          </a:p>
          <a:p>
            <a:pPr marL="0" indent="0" algn="ctr">
              <a:lnSpc>
                <a:spcPct val="130000"/>
              </a:lnSpc>
              <a:buFontTx/>
              <a:buNone/>
              <a:defRPr/>
            </a:pPr>
            <a:r>
              <a:rPr lang="it-IT" sz="3300" dirty="0" smtClean="0">
                <a:solidFill>
                  <a:srgbClr val="FFFF00"/>
                </a:solidFill>
              </a:rPr>
              <a:t>contenuta nel d. </a:t>
            </a:r>
            <a:r>
              <a:rPr lang="it-IT" sz="3300" dirty="0" err="1" smtClean="0">
                <a:solidFill>
                  <a:srgbClr val="FFFF00"/>
                </a:solidFill>
              </a:rPr>
              <a:t>lgs</a:t>
            </a:r>
            <a:r>
              <a:rPr lang="it-IT" sz="3300" dirty="0" smtClean="0">
                <a:solidFill>
                  <a:srgbClr val="FFFF00"/>
                </a:solidFill>
              </a:rPr>
              <a:t>. n. </a:t>
            </a:r>
            <a:r>
              <a:rPr lang="it-IT" sz="3300" dirty="0" smtClean="0">
                <a:solidFill>
                  <a:srgbClr val="FFFF00"/>
                </a:solidFill>
                <a:hlinkClick r:id="rId2"/>
              </a:rPr>
              <a:t>494/1996</a:t>
            </a:r>
            <a:endParaRPr lang="it-IT" sz="3300" dirty="0" smtClean="0">
              <a:solidFill>
                <a:srgbClr val="FFFF00"/>
              </a:solidFill>
            </a:endParaRPr>
          </a:p>
          <a:p>
            <a:pPr marL="0" indent="0" algn="ctr">
              <a:lnSpc>
                <a:spcPct val="130000"/>
              </a:lnSpc>
              <a:buFontTx/>
              <a:buNone/>
              <a:defRPr/>
            </a:pPr>
            <a:r>
              <a:rPr lang="it-IT" sz="3300" dirty="0" smtClean="0">
                <a:solidFill>
                  <a:srgbClr val="FFFF00"/>
                </a:solidFill>
              </a:rPr>
              <a:t>è confluita nel Titolo IV del TUS</a:t>
            </a:r>
          </a:p>
          <a:p>
            <a:pPr marL="0" indent="0" algn="ctr">
              <a:lnSpc>
                <a:spcPct val="130000"/>
              </a:lnSpc>
              <a:buFontTx/>
              <a:buNone/>
              <a:defRPr/>
            </a:pPr>
            <a:r>
              <a:rPr lang="it-IT" sz="3300" dirty="0" smtClean="0">
                <a:solidFill>
                  <a:srgbClr val="FFFF00"/>
                </a:solidFill>
                <a:hlinkClick r:id="rId3"/>
              </a:rPr>
              <a:t>artt. 88 </a:t>
            </a:r>
            <a:r>
              <a:rPr lang="it-IT" sz="3300" dirty="0" smtClean="0">
                <a:solidFill>
                  <a:srgbClr val="FFFF00"/>
                </a:solidFill>
              </a:rPr>
              <a:t>e ss.</a:t>
            </a:r>
          </a:p>
        </p:txBody>
      </p:sp>
      <p:pic>
        <p:nvPicPr>
          <p:cNvPr id="104451" name="Picture 4" descr="http://tbn1.google.com/images?q=tbn:U0RxGU0b7V-DGM:http://www.brevettigandolfo.com/immagini/100_1085.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5750" y="214313"/>
            <a:ext cx="1450975"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2" name="Picture 6" descr="http://tbn3.google.com/images?q=tbn:2Q8zApQqSu41yM:http://www.cptfoggia.it/images/attivitaservizi_clip_image006.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72375" y="214313"/>
            <a:ext cx="1211263"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96947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olo 1"/>
          <p:cNvSpPr>
            <a:spLocks noGrp="1"/>
          </p:cNvSpPr>
          <p:nvPr>
            <p:ph type="title"/>
          </p:nvPr>
        </p:nvSpPr>
        <p:spPr/>
        <p:txBody>
          <a:bodyPr/>
          <a:lstStyle/>
          <a:p>
            <a:pPr algn="ctr"/>
            <a:r>
              <a:rPr lang="it-IT" sz="2400" b="1" smtClean="0"/>
              <a:t/>
            </a:r>
            <a:br>
              <a:rPr lang="it-IT" sz="2400" b="1" smtClean="0"/>
            </a:br>
            <a:r>
              <a:rPr lang="it-IT" sz="2400" b="1" smtClean="0">
                <a:solidFill>
                  <a:srgbClr val="C00000"/>
                </a:solidFill>
              </a:rPr>
              <a:t>Titolo IV  CANTIERI TEMPORANEI O MOBILI</a:t>
            </a:r>
            <a:br>
              <a:rPr lang="it-IT" sz="2400" b="1" smtClean="0">
                <a:solidFill>
                  <a:srgbClr val="C00000"/>
                </a:solidFill>
              </a:rPr>
            </a:br>
            <a:r>
              <a:rPr lang="it-IT" sz="2400" b="1" smtClean="0">
                <a:solidFill>
                  <a:srgbClr val="C00000"/>
                </a:solidFill>
              </a:rPr>
              <a:t>Capo I - Misure per la salute e sicurezza nei cantieri temporanei o mobili </a:t>
            </a:r>
            <a:r>
              <a:rPr lang="it-IT" b="1" smtClean="0"/>
              <a:t/>
            </a:r>
            <a:br>
              <a:rPr lang="it-IT" b="1" smtClean="0"/>
            </a:br>
            <a:endParaRPr lang="it-IT" smtClean="0"/>
          </a:p>
        </p:txBody>
      </p:sp>
      <p:sp>
        <p:nvSpPr>
          <p:cNvPr id="109571" name="Segnaposto contenuto 2"/>
          <p:cNvSpPr>
            <a:spLocks noGrp="1"/>
          </p:cNvSpPr>
          <p:nvPr>
            <p:ph idx="1"/>
          </p:nvPr>
        </p:nvSpPr>
        <p:spPr>
          <a:xfrm>
            <a:off x="539750" y="2205038"/>
            <a:ext cx="8229600" cy="4238625"/>
          </a:xfrm>
          <a:gradFill rotWithShape="1">
            <a:gsLst>
              <a:gs pos="0">
                <a:schemeClr val="accent1"/>
              </a:gs>
              <a:gs pos="100000">
                <a:srgbClr val="71BB96"/>
              </a:gs>
            </a:gsLst>
            <a:lin ang="5400000" scaled="1"/>
          </a:gradFill>
          <a:ln>
            <a:solidFill>
              <a:schemeClr val="accent2"/>
            </a:solidFill>
            <a:miter lim="800000"/>
            <a:headEnd/>
            <a:tailEnd/>
          </a:ln>
        </p:spPr>
        <p:txBody>
          <a:bodyPr/>
          <a:lstStyle/>
          <a:p>
            <a:pPr algn="ctr">
              <a:buFont typeface="Wingdings" pitchFamily="2" charset="2"/>
              <a:buNone/>
            </a:pPr>
            <a:r>
              <a:rPr lang="it-IT" b="1" dirty="0" smtClean="0"/>
              <a:t>Art. 88  </a:t>
            </a:r>
            <a:r>
              <a:rPr lang="it-IT" dirty="0" smtClean="0"/>
              <a:t> </a:t>
            </a:r>
            <a:r>
              <a:rPr lang="it-IT" b="1" dirty="0" smtClean="0"/>
              <a:t>Campo di applicazione</a:t>
            </a:r>
          </a:p>
          <a:p>
            <a:r>
              <a:rPr lang="it-IT" b="1" dirty="0" smtClean="0"/>
              <a:t>1. </a:t>
            </a:r>
            <a:r>
              <a:rPr lang="it-IT" dirty="0" smtClean="0"/>
              <a:t>Il presente capo contiene disposizioni specifiche relative alle</a:t>
            </a:r>
          </a:p>
          <a:p>
            <a:r>
              <a:rPr lang="it-IT" dirty="0" smtClean="0"/>
              <a:t>misure per la tutela della salute e per la sicurezza dei lavoratori</a:t>
            </a:r>
          </a:p>
          <a:p>
            <a:r>
              <a:rPr lang="it-IT" dirty="0" smtClean="0"/>
              <a:t>nei cantieri temporanei o mobili </a:t>
            </a:r>
          </a:p>
          <a:p>
            <a:r>
              <a:rPr lang="it-IT" dirty="0" smtClean="0"/>
              <a:t>quali definiti </a:t>
            </a:r>
            <a:r>
              <a:rPr lang="it-IT" dirty="0" err="1" smtClean="0">
                <a:solidFill>
                  <a:srgbClr val="C00000"/>
                </a:solidFill>
              </a:rPr>
              <a:t>all</a:t>
            </a:r>
            <a:r>
              <a:rPr lang="it-IT" dirty="0" smtClean="0">
                <a:solidFill>
                  <a:srgbClr val="C00000"/>
                </a:solidFill>
              </a:rPr>
              <a:t> ‘art.89, </a:t>
            </a:r>
            <a:r>
              <a:rPr lang="it-IT" dirty="0" err="1" smtClean="0"/>
              <a:t>co</a:t>
            </a:r>
            <a:r>
              <a:rPr lang="it-IT" dirty="0" smtClean="0"/>
              <a:t>. 1, lett. a). </a:t>
            </a:r>
          </a:p>
        </p:txBody>
      </p:sp>
      <p:pic>
        <p:nvPicPr>
          <p:cNvPr id="109572" name="Picture 14" descr="http://tbn0.google.com/images?q=tbn:7I8IaOtKRJdKOM:http://www.sambenedettoggi.it/wp-content/uploads/2006/10/sicurezza.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6688" y="1285875"/>
            <a:ext cx="1357312" cy="140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52469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olo 1"/>
          <p:cNvSpPr>
            <a:spLocks noGrp="1"/>
          </p:cNvSpPr>
          <p:nvPr>
            <p:ph type="title"/>
          </p:nvPr>
        </p:nvSpPr>
        <p:spPr>
          <a:xfrm>
            <a:off x="0" y="0"/>
            <a:ext cx="9144000" cy="692150"/>
          </a:xfrm>
          <a:solidFill>
            <a:srgbClr val="FFFFCC"/>
          </a:solidFill>
        </p:spPr>
        <p:txBody>
          <a:bodyPr/>
          <a:lstStyle/>
          <a:p>
            <a:pPr algn="ctr"/>
            <a:r>
              <a:rPr lang="it-IT" sz="2400" b="1" smtClean="0"/>
              <a:t/>
            </a:r>
            <a:br>
              <a:rPr lang="it-IT" sz="2400" b="1" smtClean="0"/>
            </a:br>
            <a:r>
              <a:rPr lang="it-IT" sz="2400" b="1" smtClean="0"/>
              <a:t/>
            </a:r>
            <a:br>
              <a:rPr lang="it-IT" sz="2400" b="1" smtClean="0"/>
            </a:br>
            <a:r>
              <a:rPr lang="it-IT" sz="1800" b="1" smtClean="0">
                <a:solidFill>
                  <a:srgbClr val="FF0000"/>
                </a:solidFill>
              </a:rPr>
              <a:t>Titolo IV  CANTIERI TEMPORANEI O MOBILI</a:t>
            </a:r>
            <a:br>
              <a:rPr lang="it-IT" sz="1800" b="1" smtClean="0">
                <a:solidFill>
                  <a:srgbClr val="FF0000"/>
                </a:solidFill>
              </a:rPr>
            </a:br>
            <a:r>
              <a:rPr lang="it-IT" sz="1800" b="1" smtClean="0">
                <a:solidFill>
                  <a:srgbClr val="C00000"/>
                </a:solidFill>
              </a:rPr>
              <a:t>Capo I - Misure per la salute e sicurezza nei cantieri temporanei o mobili</a:t>
            </a:r>
            <a:r>
              <a:rPr lang="it-IT" sz="2400" b="1" smtClean="0">
                <a:solidFill>
                  <a:srgbClr val="C00000"/>
                </a:solidFill>
              </a:rPr>
              <a:t> </a:t>
            </a:r>
            <a:r>
              <a:rPr lang="it-IT" b="1" smtClean="0"/>
              <a:t/>
            </a:r>
            <a:br>
              <a:rPr lang="it-IT" b="1" smtClean="0"/>
            </a:br>
            <a:endParaRPr lang="it-IT" smtClean="0"/>
          </a:p>
        </p:txBody>
      </p:sp>
      <p:sp>
        <p:nvSpPr>
          <p:cNvPr id="79875" name="Segnaposto contenuto 2"/>
          <p:cNvSpPr>
            <a:spLocks noGrp="1"/>
          </p:cNvSpPr>
          <p:nvPr>
            <p:ph idx="1"/>
          </p:nvPr>
        </p:nvSpPr>
        <p:spPr>
          <a:xfrm>
            <a:off x="0" y="692150"/>
            <a:ext cx="9144000" cy="6165850"/>
          </a:xfrm>
        </p:spPr>
        <p:txBody>
          <a:bodyPr/>
          <a:lstStyle/>
          <a:p>
            <a:pPr algn="ctr">
              <a:buFont typeface="Wingdings" pitchFamily="2" charset="2"/>
              <a:buNone/>
              <a:defRPr/>
            </a:pPr>
            <a:r>
              <a:rPr lang="it-IT" sz="2000" b="1" dirty="0" smtClean="0"/>
              <a:t>Art. 88  </a:t>
            </a:r>
            <a:r>
              <a:rPr lang="it-IT" sz="2000" dirty="0" smtClean="0"/>
              <a:t> </a:t>
            </a:r>
            <a:r>
              <a:rPr lang="it-IT" sz="2000" b="1" dirty="0" smtClean="0"/>
              <a:t>Campo di applicazione</a:t>
            </a:r>
          </a:p>
          <a:p>
            <a:pPr>
              <a:defRPr/>
            </a:pPr>
            <a:r>
              <a:rPr lang="it-IT" sz="2400" b="1" dirty="0" smtClean="0"/>
              <a:t>2.</a:t>
            </a:r>
            <a:r>
              <a:rPr lang="it-IT" sz="2400" dirty="0" smtClean="0"/>
              <a:t> </a:t>
            </a:r>
            <a:r>
              <a:rPr lang="it-IT" sz="1800" dirty="0" smtClean="0"/>
              <a:t>Le disposizioni del presente capo non si applicano</a:t>
            </a:r>
            <a:r>
              <a:rPr lang="it-IT" dirty="0" smtClean="0"/>
              <a:t/>
            </a:r>
            <a:br>
              <a:rPr lang="it-IT" dirty="0" smtClean="0"/>
            </a:br>
            <a:r>
              <a:rPr lang="it-IT" sz="1400" b="1" dirty="0" smtClean="0">
                <a:solidFill>
                  <a:srgbClr val="C00000"/>
                </a:solidFill>
              </a:rPr>
              <a:t>a) ai lavori di prospezione, ricerca e coltivazione delle sostanze minerali; </a:t>
            </a:r>
          </a:p>
          <a:p>
            <a:pPr>
              <a:defRPr/>
            </a:pPr>
            <a:r>
              <a:rPr lang="it-IT" sz="1400" b="1" dirty="0" smtClean="0">
                <a:solidFill>
                  <a:srgbClr val="C00000"/>
                </a:solidFill>
              </a:rPr>
              <a:t>b) ai lavori svolti negli impianti connessi alle attività minerarie esistenti entro il perimetro dei permessi di ricerca, delle concessioni o delle autorizzazioni; </a:t>
            </a:r>
          </a:p>
          <a:p>
            <a:pPr>
              <a:defRPr/>
            </a:pPr>
            <a:r>
              <a:rPr lang="it-IT" sz="1400" b="1" dirty="0" smtClean="0">
                <a:solidFill>
                  <a:srgbClr val="C00000"/>
                </a:solidFill>
              </a:rPr>
              <a:t>c) ai lavori svolti negli impianti che costituiscono pertinenze della miniera: gli impianti fissi interni o esterni, i pozzi, le gallerie, nonché i macchinari, gli apparecchi e utensili destinati alla coltivazione della miniera, le opere e gli impianti destinati all'arricchimento dei minerali, anche se ubicati fuori del perimetro delle concessioni; </a:t>
            </a:r>
          </a:p>
          <a:p>
            <a:pPr>
              <a:defRPr/>
            </a:pPr>
            <a:r>
              <a:rPr lang="it-IT" sz="1400" b="1" dirty="0" smtClean="0">
                <a:solidFill>
                  <a:srgbClr val="C00000"/>
                </a:solidFill>
              </a:rPr>
              <a:t>d) ai lavori di frantumazione, vagliatura, squadratura e trasporto dei prodotti delle cave ed alle operazioni di caricamento di tali prodotti dai piazzali; </a:t>
            </a:r>
          </a:p>
          <a:p>
            <a:pPr>
              <a:defRPr/>
            </a:pPr>
            <a:r>
              <a:rPr lang="it-IT" sz="1400" b="1" dirty="0" smtClean="0">
                <a:solidFill>
                  <a:srgbClr val="C00000"/>
                </a:solidFill>
              </a:rPr>
              <a:t>e) alle attività di prospezione, ricerca, coltivazione e stoccaggio degli idrocarburi liquidi e gassosi nel territorio nazionale, nel mare territoriale e nella piattaforma continentale e nelle altre aree sottomarine comunque soggette ai poteri dello Stato; </a:t>
            </a:r>
          </a:p>
          <a:p>
            <a:pPr>
              <a:defRPr/>
            </a:pPr>
            <a:r>
              <a:rPr lang="it-IT" sz="1400" b="1" dirty="0" smtClean="0">
                <a:solidFill>
                  <a:srgbClr val="C00000"/>
                </a:solidFill>
              </a:rPr>
              <a:t>f) ai lavori svolti in mare; </a:t>
            </a:r>
          </a:p>
          <a:p>
            <a:pPr>
              <a:defRPr/>
            </a:pPr>
            <a:r>
              <a:rPr lang="it-IT" sz="1400" b="1" dirty="0" smtClean="0">
                <a:solidFill>
                  <a:srgbClr val="C00000"/>
                </a:solidFill>
              </a:rPr>
              <a:t>g) alle attività svolte in studi teatrali, cinematografici, televisivi o in altri luoghi in cui si effettuino riprese, purché tali </a:t>
            </a:r>
            <a:r>
              <a:rPr lang="it-IT" sz="1400" b="1" dirty="0" err="1" smtClean="0">
                <a:solidFill>
                  <a:srgbClr val="C00000"/>
                </a:solidFill>
              </a:rPr>
              <a:t>attivita'</a:t>
            </a:r>
            <a:r>
              <a:rPr lang="it-IT" sz="1400" b="1" dirty="0" smtClean="0">
                <a:solidFill>
                  <a:srgbClr val="C00000"/>
                </a:solidFill>
              </a:rPr>
              <a:t> non implichino l'allestimento di un cantiere temporaneo o mobile. </a:t>
            </a:r>
          </a:p>
          <a:p>
            <a:pPr>
              <a:defRPr/>
            </a:pPr>
            <a:r>
              <a:rPr lang="it-IT" altLang="zh-CN" sz="1400" b="1" dirty="0" smtClean="0">
                <a:solidFill>
                  <a:srgbClr val="006633"/>
                </a:solidFill>
                <a:ea typeface="SimSun" pitchFamily="2" charset="-122"/>
              </a:rPr>
              <a:t>g-bis) ai lavori relativi a impianti elettrici, reti informatiche, gas, acqua, condizionamento e riscaldamento che non comportino lavori edili o di ingegneria civile di cui all’allegato X </a:t>
            </a:r>
            <a:r>
              <a:rPr lang="it-IT" altLang="zh-CN" sz="1400" b="1" dirty="0" smtClean="0">
                <a:solidFill>
                  <a:srgbClr val="FF0000"/>
                </a:solidFill>
                <a:ea typeface="SimSun" pitchFamily="2" charset="-122"/>
              </a:rPr>
              <a:t>(modifica del decreto del fare…)</a:t>
            </a:r>
            <a:r>
              <a:rPr lang="it-IT" sz="1400" b="1" dirty="0" smtClean="0">
                <a:solidFill>
                  <a:srgbClr val="CC3300"/>
                </a:solidFill>
                <a:latin typeface="Arial"/>
              </a:rPr>
              <a:t> </a:t>
            </a:r>
            <a:r>
              <a:rPr lang="it-IT" sz="1050" b="1" dirty="0" smtClean="0">
                <a:solidFill>
                  <a:srgbClr val="CC3300"/>
                </a:solidFill>
                <a:latin typeface="Arial"/>
              </a:rPr>
              <a:t>nonché ai piccoli lavori la cui durata presunta non è superiore ai dieci uomini giorno, finalizzati  alla realizzazione o alla manutenzione  delle infrastrutture per servizi,  che non espongano i lavoratori ai rischi di cui all’allegato XI</a:t>
            </a:r>
            <a:r>
              <a:rPr lang="it-IT" altLang="zh-CN" sz="1400" b="1" dirty="0" smtClean="0">
                <a:solidFill>
                  <a:srgbClr val="FF0000"/>
                </a:solidFill>
                <a:ea typeface="SimSun" pitchFamily="2" charset="-122"/>
              </a:rPr>
              <a:t>;</a:t>
            </a:r>
          </a:p>
          <a:p>
            <a:pPr>
              <a:defRPr/>
            </a:pPr>
            <a:r>
              <a:rPr lang="it-IT" altLang="zh-CN" sz="1200" b="1" dirty="0" smtClean="0">
                <a:solidFill>
                  <a:srgbClr val="006633"/>
                </a:solidFill>
                <a:ea typeface="SimSun" pitchFamily="2" charset="-122"/>
              </a:rPr>
              <a:t>g-ter), alle attività di cui al</a:t>
            </a:r>
            <a:r>
              <a:rPr lang="it-IT" altLang="zh-CN" sz="1200" b="1" dirty="0" smtClean="0">
                <a:solidFill>
                  <a:srgbClr val="006633"/>
                </a:solidFill>
                <a:ea typeface="SimSun" pitchFamily="2" charset="-122"/>
                <a:hlinkClick r:id="rId2"/>
              </a:rPr>
              <a:t> decreto legislativo 27 luglio 1999, n. 272</a:t>
            </a:r>
            <a:r>
              <a:rPr lang="it-IT" altLang="zh-CN" sz="1200" b="1" dirty="0" smtClean="0">
                <a:solidFill>
                  <a:srgbClr val="006633"/>
                </a:solidFill>
                <a:ea typeface="SimSun" pitchFamily="2" charset="-122"/>
              </a:rPr>
              <a:t>, </a:t>
            </a:r>
            <a:r>
              <a:rPr lang="it-IT" sz="900" b="1" dirty="0" smtClean="0">
                <a:latin typeface="Tahoma" pitchFamily="34" charset="0"/>
              </a:rPr>
              <a:t>Adeguamento della normativa sulla sicurezza e salute dei lavoratori nell'espletamento di operazioni e servizi portuali, nonché di operazioni di manutenzione, riparazione e trasformazione delle</a:t>
            </a:r>
            <a:r>
              <a:rPr lang="it-IT" sz="600" b="1" dirty="0" smtClean="0">
                <a:latin typeface="Tahoma" pitchFamily="34" charset="0"/>
              </a:rPr>
              <a:t> </a:t>
            </a:r>
            <a:r>
              <a:rPr lang="it-IT" sz="800" b="1" dirty="0" smtClean="0">
                <a:latin typeface="Tahoma" pitchFamily="34" charset="0"/>
              </a:rPr>
              <a:t>navi in ambito portuale, a norma della </a:t>
            </a:r>
            <a:r>
              <a:rPr lang="it-IT" sz="800" b="1" dirty="0" smtClean="0">
                <a:latin typeface="Tahoma" pitchFamily="34" charset="0"/>
                <a:hlinkClick r:id="rId3"/>
              </a:rPr>
              <a:t>legge 31 dicembre 1998, n. 485</a:t>
            </a:r>
            <a:r>
              <a:rPr lang="it-IT" sz="2800" dirty="0" smtClean="0">
                <a:hlinkClick r:id="rId3"/>
              </a:rPr>
              <a:t> </a:t>
            </a:r>
            <a:r>
              <a:rPr lang="it-IT" altLang="zh-CN" sz="1100" b="1" dirty="0" smtClean="0">
                <a:solidFill>
                  <a:srgbClr val="006633"/>
                </a:solidFill>
                <a:ea typeface="SimSun" pitchFamily="2" charset="-122"/>
              </a:rPr>
              <a:t>che non comportino lavori edili o di ingegneria civile di cui all’allegato X.</a:t>
            </a:r>
            <a:endParaRPr lang="it-IT" sz="1100" b="1" dirty="0" smtClean="0">
              <a:solidFill>
                <a:srgbClr val="006633"/>
              </a:solidFill>
            </a:endParaRPr>
          </a:p>
        </p:txBody>
      </p:sp>
      <p:pic>
        <p:nvPicPr>
          <p:cNvPr id="110596" name="Immagine 3" descr="http://static.bakeca.it/immagini/f79/f79aedbb9907427ff43605d0a498c28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4025" y="765175"/>
            <a:ext cx="2327275"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04181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AutoShape 8"/>
          <p:cNvSpPr>
            <a:spLocks noChangeArrowheads="1"/>
          </p:cNvSpPr>
          <p:nvPr/>
        </p:nvSpPr>
        <p:spPr bwMode="auto">
          <a:xfrm>
            <a:off x="900113" y="4365625"/>
            <a:ext cx="8007350" cy="2122488"/>
          </a:xfrm>
          <a:prstGeom prst="roundRect">
            <a:avLst>
              <a:gd name="adj" fmla="val 3995"/>
            </a:avLst>
          </a:prstGeom>
          <a:gradFill rotWithShape="1">
            <a:gsLst>
              <a:gs pos="0">
                <a:srgbClr val="F8E9AA"/>
              </a:gs>
              <a:gs pos="100000">
                <a:srgbClr val="FFFFFF"/>
              </a:gs>
            </a:gsLst>
            <a:path path="rect">
              <a:fillToRect r="100000" b="100000"/>
            </a:path>
          </a:gradFill>
          <a:ln w="9525" algn="ctr">
            <a:solidFill>
              <a:srgbClr val="000000"/>
            </a:solidFill>
            <a:round/>
            <a:headEnd/>
            <a:tailEnd/>
          </a:ln>
        </p:spPr>
        <p:txBody>
          <a:bodyPr anchor="b"/>
          <a:lstStyle/>
          <a:p>
            <a:pPr fontAlgn="base">
              <a:spcBef>
                <a:spcPct val="0"/>
              </a:spcBef>
              <a:spcAft>
                <a:spcPts val="600"/>
              </a:spcAft>
              <a:defRPr/>
            </a:pPr>
            <a:r>
              <a:rPr lang="it-IT" sz="1600" b="1">
                <a:solidFill>
                  <a:srgbClr val="FF0000"/>
                </a:solidFill>
                <a:latin typeface="Trebuchet MS" pitchFamily="34" charset="0"/>
                <a:cs typeface="Arial" charset="0"/>
              </a:rPr>
              <a:t>“Le disposizioni del presente capo si applicano a:</a:t>
            </a:r>
          </a:p>
          <a:p>
            <a:pPr fontAlgn="base">
              <a:spcBef>
                <a:spcPct val="0"/>
              </a:spcBef>
              <a:spcAft>
                <a:spcPts val="600"/>
              </a:spcAft>
              <a:buFont typeface="Wingdings" pitchFamily="2" charset="2"/>
              <a:buChar char="q"/>
              <a:defRPr/>
            </a:pPr>
            <a:r>
              <a:rPr lang="it-IT" sz="1600" b="1">
                <a:solidFill>
                  <a:srgbClr val="FF0000"/>
                </a:solidFill>
                <a:latin typeface="Trebuchet MS" pitchFamily="34" charset="0"/>
                <a:cs typeface="Arial" charset="0"/>
              </a:rPr>
              <a:t> Spettacoli musicali, cinematografici e teatrali</a:t>
            </a:r>
          </a:p>
          <a:p>
            <a:pPr fontAlgn="base">
              <a:spcBef>
                <a:spcPct val="0"/>
              </a:spcBef>
              <a:spcAft>
                <a:spcPts val="600"/>
              </a:spcAft>
              <a:buFont typeface="Wingdings" pitchFamily="2" charset="2"/>
              <a:buChar char="q"/>
              <a:defRPr/>
            </a:pPr>
            <a:r>
              <a:rPr lang="it-IT" sz="1600" b="1">
                <a:solidFill>
                  <a:srgbClr val="FF0000"/>
                </a:solidFill>
                <a:latin typeface="Trebuchet MS" pitchFamily="34" charset="0"/>
                <a:cs typeface="Arial" charset="0"/>
              </a:rPr>
              <a:t> Manifestazioni fieristiche”</a:t>
            </a:r>
          </a:p>
          <a:p>
            <a:pPr algn="ctr" fontAlgn="base">
              <a:spcBef>
                <a:spcPct val="0"/>
              </a:spcBef>
              <a:spcAft>
                <a:spcPct val="0"/>
              </a:spcAft>
              <a:defRPr/>
            </a:pPr>
            <a:r>
              <a:rPr lang="it-IT" sz="1400" b="1">
                <a:solidFill>
                  <a:srgbClr val="000000"/>
                </a:solidFill>
                <a:effectLst>
                  <a:outerShdw blurRad="38100" dist="38100" dir="2700000" algn="tl">
                    <a:srgbClr val="FFFFFF"/>
                  </a:outerShdw>
                </a:effectLst>
                <a:latin typeface="Sylfaen" pitchFamily="18" charset="0"/>
                <a:cs typeface="Arial" charset="0"/>
              </a:rPr>
              <a:t>Si deve tener conto delle particolari esigenze di tali attività, da individuare con decreto attuativo</a:t>
            </a:r>
          </a:p>
        </p:txBody>
      </p:sp>
      <p:sp>
        <p:nvSpPr>
          <p:cNvPr id="59395" name="Titolo 1"/>
          <p:cNvSpPr>
            <a:spLocks noGrp="1"/>
          </p:cNvSpPr>
          <p:nvPr>
            <p:ph type="title" idx="4294967295"/>
          </p:nvPr>
        </p:nvSpPr>
        <p:spPr>
          <a:xfrm>
            <a:off x="0" y="115888"/>
            <a:ext cx="9144000" cy="504825"/>
          </a:xfrm>
          <a:solidFill>
            <a:srgbClr val="CC3300"/>
          </a:solidFill>
        </p:spPr>
        <p:txBody>
          <a:bodyPr/>
          <a:lstStyle/>
          <a:p>
            <a:pPr eaLnBrk="1" hangingPunct="1"/>
            <a:r>
              <a:rPr lang="it-IT" sz="2800" smtClean="0">
                <a:solidFill>
                  <a:schemeClr val="bg1"/>
                </a:solidFill>
              </a:rPr>
              <a:t>IL “DECRETO DEL FARE” E IL TESTO UNICO</a:t>
            </a:r>
          </a:p>
        </p:txBody>
      </p:sp>
      <p:sp>
        <p:nvSpPr>
          <p:cNvPr id="111620" name="Rettangolo 3"/>
          <p:cNvSpPr>
            <a:spLocks noChangeArrowheads="1"/>
          </p:cNvSpPr>
          <p:nvPr/>
        </p:nvSpPr>
        <p:spPr bwMode="auto">
          <a:xfrm>
            <a:off x="1908175" y="1628775"/>
            <a:ext cx="5148263" cy="554038"/>
          </a:xfrm>
          <a:prstGeom prst="rect">
            <a:avLst/>
          </a:prstGeom>
          <a:solidFill>
            <a:srgbClr val="663300"/>
          </a:solidFill>
          <a:ln w="9525" algn="ctr">
            <a:solidFill>
              <a:schemeClr val="bg2"/>
            </a:solidFill>
            <a:round/>
            <a:headEnd/>
            <a:tailEnd/>
          </a:ln>
        </p:spPr>
        <p:txBody>
          <a:bodyPr anchor="ctr"/>
          <a:lstStyle/>
          <a:p>
            <a:pPr algn="ctr" fontAlgn="base">
              <a:spcBef>
                <a:spcPct val="0"/>
              </a:spcBef>
              <a:spcAft>
                <a:spcPts val="600"/>
              </a:spcAft>
            </a:pPr>
            <a:r>
              <a:rPr lang="it-IT" sz="1600" b="1" smtClean="0">
                <a:solidFill>
                  <a:srgbClr val="FFFFFF"/>
                </a:solidFill>
                <a:latin typeface="Tahoma" pitchFamily="34" charset="0"/>
                <a:cs typeface="Arial" pitchFamily="34" charset="0"/>
              </a:rPr>
              <a:t>Sostituita la lettera g-bis)</a:t>
            </a:r>
          </a:p>
          <a:p>
            <a:pPr algn="ctr" fontAlgn="base">
              <a:spcBef>
                <a:spcPct val="0"/>
              </a:spcBef>
              <a:spcAft>
                <a:spcPts val="600"/>
              </a:spcAft>
            </a:pPr>
            <a:r>
              <a:rPr lang="it-IT" sz="1600" b="1" smtClean="0">
                <a:solidFill>
                  <a:srgbClr val="FFFFFF"/>
                </a:solidFill>
                <a:latin typeface="Tahoma" pitchFamily="34" charset="0"/>
                <a:cs typeface="Arial" pitchFamily="34" charset="0"/>
              </a:rPr>
              <a:t>(nell’elenco delle attività ESCLUSE)</a:t>
            </a:r>
          </a:p>
        </p:txBody>
      </p:sp>
      <p:sp>
        <p:nvSpPr>
          <p:cNvPr id="111621" name="Rettangolo 5"/>
          <p:cNvSpPr>
            <a:spLocks noChangeArrowheads="1"/>
          </p:cNvSpPr>
          <p:nvPr/>
        </p:nvSpPr>
        <p:spPr bwMode="auto">
          <a:xfrm>
            <a:off x="1692275" y="4532313"/>
            <a:ext cx="5903913" cy="390525"/>
          </a:xfrm>
          <a:prstGeom prst="rect">
            <a:avLst/>
          </a:prstGeom>
          <a:solidFill>
            <a:srgbClr val="663300"/>
          </a:solidFill>
          <a:ln w="9525" algn="ctr">
            <a:solidFill>
              <a:srgbClr val="003399"/>
            </a:solidFill>
            <a:round/>
            <a:headEnd/>
            <a:tailEnd/>
          </a:ln>
        </p:spPr>
        <p:txBody>
          <a:bodyPr anchor="ctr"/>
          <a:lstStyle/>
          <a:p>
            <a:pPr algn="ctr" fontAlgn="base">
              <a:spcBef>
                <a:spcPct val="0"/>
              </a:spcBef>
              <a:spcAft>
                <a:spcPts val="600"/>
              </a:spcAft>
            </a:pPr>
            <a:r>
              <a:rPr lang="it-IT" sz="2400" b="1" i="1" smtClean="0">
                <a:solidFill>
                  <a:srgbClr val="FFFFFF"/>
                </a:solidFill>
                <a:latin typeface="Times New Roman" pitchFamily="18" charset="0"/>
                <a:cs typeface="Arial" pitchFamily="34" charset="0"/>
              </a:rPr>
              <a:t>Aggiunto il comma 2-bis</a:t>
            </a:r>
          </a:p>
        </p:txBody>
      </p:sp>
      <p:sp>
        <p:nvSpPr>
          <p:cNvPr id="111622" name="Rectangle 8"/>
          <p:cNvSpPr>
            <a:spLocks noChangeArrowheads="1"/>
          </p:cNvSpPr>
          <p:nvPr/>
        </p:nvSpPr>
        <p:spPr bwMode="auto">
          <a:xfrm>
            <a:off x="900113" y="836613"/>
            <a:ext cx="7272337" cy="431800"/>
          </a:xfrm>
          <a:prstGeom prst="rect">
            <a:avLst/>
          </a:prstGeom>
          <a:solidFill>
            <a:srgbClr val="663300"/>
          </a:solidFill>
          <a:ln w="9525">
            <a:solidFill>
              <a:srgbClr val="0033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it-IT" sz="2400" b="1" smtClean="0">
                <a:solidFill>
                  <a:srgbClr val="FFFFFF"/>
                </a:solidFill>
              </a:rPr>
              <a:t>Art. 88 Campo di applicazione del Titolo IV</a:t>
            </a:r>
          </a:p>
        </p:txBody>
      </p:sp>
      <p:sp>
        <p:nvSpPr>
          <p:cNvPr id="111623" name="Rectangle 9" descr="Pergamena"/>
          <p:cNvSpPr>
            <a:spLocks noChangeArrowheads="1"/>
          </p:cNvSpPr>
          <p:nvPr/>
        </p:nvSpPr>
        <p:spPr bwMode="auto">
          <a:xfrm>
            <a:off x="179388" y="2420938"/>
            <a:ext cx="8964612" cy="1728787"/>
          </a:xfrm>
          <a:prstGeom prst="rect">
            <a:avLst/>
          </a:prstGeom>
          <a:blipFill dpi="0" rotWithShape="1">
            <a:blip r:embed="rId2" cstate="print"/>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it-IT" sz="1600" b="1" smtClean="0">
                <a:solidFill>
                  <a:srgbClr val="003399"/>
                </a:solidFill>
              </a:rPr>
              <a:t>“Le disposizioni del presente capo non si applicano:</a:t>
            </a:r>
          </a:p>
          <a:p>
            <a:pPr fontAlgn="base">
              <a:spcBef>
                <a:spcPct val="0"/>
              </a:spcBef>
              <a:spcAft>
                <a:spcPct val="0"/>
              </a:spcAft>
            </a:pPr>
            <a:r>
              <a:rPr lang="it-IT" sz="2000" smtClean="0">
                <a:solidFill>
                  <a:srgbClr val="003399"/>
                </a:solidFill>
              </a:rPr>
              <a:t>g - bis) ai lavori relativi a impianti elettrici, reti informatiche, gas, acqua,</a:t>
            </a:r>
          </a:p>
          <a:p>
            <a:pPr fontAlgn="base">
              <a:spcBef>
                <a:spcPct val="0"/>
              </a:spcBef>
              <a:spcAft>
                <a:spcPct val="0"/>
              </a:spcAft>
            </a:pPr>
            <a:r>
              <a:rPr lang="it-IT" sz="2000" smtClean="0">
                <a:solidFill>
                  <a:srgbClr val="003399"/>
                </a:solidFill>
              </a:rPr>
              <a:t>condizionamento e riscaldamento, </a:t>
            </a:r>
            <a:r>
              <a:rPr lang="it-IT" sz="2000" b="1" smtClean="0">
                <a:solidFill>
                  <a:srgbClr val="CC3300"/>
                </a:solidFill>
              </a:rPr>
              <a:t>nonché ai piccoli lavori la cui durata</a:t>
            </a:r>
          </a:p>
          <a:p>
            <a:pPr fontAlgn="base">
              <a:spcBef>
                <a:spcPct val="0"/>
              </a:spcBef>
              <a:spcAft>
                <a:spcPct val="0"/>
              </a:spcAft>
            </a:pPr>
            <a:r>
              <a:rPr lang="it-IT" sz="2000" b="1" smtClean="0">
                <a:solidFill>
                  <a:srgbClr val="CC3300"/>
                </a:solidFill>
              </a:rPr>
              <a:t>presunta non è superiore ai dieci uomini giorno, finalizzati </a:t>
            </a:r>
          </a:p>
          <a:p>
            <a:pPr fontAlgn="base">
              <a:spcBef>
                <a:spcPct val="0"/>
              </a:spcBef>
              <a:spcAft>
                <a:spcPct val="0"/>
              </a:spcAft>
            </a:pPr>
            <a:r>
              <a:rPr lang="it-IT" sz="2000" b="1" smtClean="0">
                <a:solidFill>
                  <a:srgbClr val="CC3300"/>
                </a:solidFill>
              </a:rPr>
              <a:t>alla realizzazione o alla manutenzione  delle infrastrutture per servizi,</a:t>
            </a:r>
          </a:p>
          <a:p>
            <a:pPr fontAlgn="base">
              <a:spcBef>
                <a:spcPct val="0"/>
              </a:spcBef>
              <a:spcAft>
                <a:spcPct val="0"/>
              </a:spcAft>
            </a:pPr>
            <a:r>
              <a:rPr lang="it-IT" sz="2000" b="1" smtClean="0">
                <a:solidFill>
                  <a:srgbClr val="CC3300"/>
                </a:solidFill>
              </a:rPr>
              <a:t> che non espongano i lavoratori ai rischi di cui all’allegato XI</a:t>
            </a:r>
          </a:p>
        </p:txBody>
      </p:sp>
    </p:spTree>
    <p:extLst>
      <p:ext uri="{BB962C8B-B14F-4D97-AF65-F5344CB8AC3E}">
        <p14:creationId xmlns="" xmlns:p14="http://schemas.microsoft.com/office/powerpoint/2010/main" val="2514330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395">
                                            <p:txEl>
                                              <p:charRg st="4294967295" end="4294967295"/>
                                            </p:txEl>
                                          </p:spTgt>
                                        </p:tgtEl>
                                        <p:attrNameLst>
                                          <p:attrName>style.visibility</p:attrName>
                                        </p:attrNameLst>
                                      </p:cBhvr>
                                      <p:to>
                                        <p:strVal val="visible"/>
                                      </p:to>
                                    </p:set>
                                    <p:anim calcmode="lin" valueType="num">
                                      <p:cBhvr>
                                        <p:cTn id="7" dur="500" fill="hold"/>
                                        <p:tgtEl>
                                          <p:spTgt spid="59395">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5939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olo 1"/>
          <p:cNvSpPr>
            <a:spLocks noGrp="1"/>
          </p:cNvSpPr>
          <p:nvPr>
            <p:ph type="title"/>
          </p:nvPr>
        </p:nvSpPr>
        <p:spPr>
          <a:xfrm>
            <a:off x="0" y="0"/>
            <a:ext cx="9144000" cy="692150"/>
          </a:xfrm>
          <a:solidFill>
            <a:srgbClr val="FFFFCC"/>
          </a:solidFill>
        </p:spPr>
        <p:txBody>
          <a:bodyPr/>
          <a:lstStyle/>
          <a:p>
            <a:r>
              <a:rPr lang="it-IT" sz="2400" b="1" smtClean="0"/>
              <a:t/>
            </a:r>
            <a:br>
              <a:rPr lang="it-IT" sz="2400" b="1" smtClean="0"/>
            </a:br>
            <a:r>
              <a:rPr lang="it-IT" sz="2400" b="1" smtClean="0"/>
              <a:t/>
            </a:r>
            <a:br>
              <a:rPr lang="it-IT" sz="2400" b="1" smtClean="0"/>
            </a:br>
            <a:r>
              <a:rPr lang="it-IT" sz="1800" b="1" smtClean="0">
                <a:solidFill>
                  <a:srgbClr val="FF0000"/>
                </a:solidFill>
              </a:rPr>
              <a:t>Titolo IV  CANTIERI TEMPORANEI O MOBILI</a:t>
            </a:r>
            <a:br>
              <a:rPr lang="it-IT" sz="1800" b="1" smtClean="0">
                <a:solidFill>
                  <a:srgbClr val="FF0000"/>
                </a:solidFill>
              </a:rPr>
            </a:br>
            <a:r>
              <a:rPr lang="it-IT" sz="1800" b="1" smtClean="0">
                <a:solidFill>
                  <a:srgbClr val="C00000"/>
                </a:solidFill>
              </a:rPr>
              <a:t>Capo I - Misure per la salute e sicurezza nei cantieri temporanei o mobili</a:t>
            </a:r>
            <a:r>
              <a:rPr lang="it-IT" sz="2400" b="1" smtClean="0">
                <a:solidFill>
                  <a:srgbClr val="C00000"/>
                </a:solidFill>
              </a:rPr>
              <a:t> </a:t>
            </a:r>
            <a:r>
              <a:rPr lang="it-IT" b="1" smtClean="0"/>
              <a:t/>
            </a:r>
            <a:br>
              <a:rPr lang="it-IT" b="1" smtClean="0"/>
            </a:br>
            <a:endParaRPr lang="it-IT" smtClean="0"/>
          </a:p>
        </p:txBody>
      </p:sp>
      <p:sp>
        <p:nvSpPr>
          <p:cNvPr id="79875" name="Segnaposto contenuto 2"/>
          <p:cNvSpPr>
            <a:spLocks noGrp="1"/>
          </p:cNvSpPr>
          <p:nvPr>
            <p:ph idx="1"/>
          </p:nvPr>
        </p:nvSpPr>
        <p:spPr>
          <a:xfrm>
            <a:off x="0" y="692150"/>
            <a:ext cx="9144000" cy="6165850"/>
          </a:xfrm>
        </p:spPr>
        <p:txBody>
          <a:bodyPr/>
          <a:lstStyle/>
          <a:p>
            <a:pPr algn="ctr">
              <a:buFont typeface="Wingdings" pitchFamily="2" charset="2"/>
              <a:buNone/>
              <a:defRPr/>
            </a:pPr>
            <a:r>
              <a:rPr lang="it-IT" sz="2000" b="1" dirty="0" smtClean="0"/>
              <a:t>Art. 88  </a:t>
            </a:r>
            <a:r>
              <a:rPr lang="it-IT" sz="2000" dirty="0" smtClean="0"/>
              <a:t> </a:t>
            </a:r>
            <a:r>
              <a:rPr lang="it-IT" sz="2000" b="1" dirty="0" smtClean="0"/>
              <a:t>Campo di applicazione</a:t>
            </a:r>
          </a:p>
          <a:p>
            <a:pPr>
              <a:defRPr/>
            </a:pPr>
            <a:r>
              <a:rPr lang="it-IT" sz="2400" b="1" dirty="0" smtClean="0">
                <a:solidFill>
                  <a:srgbClr val="FF0000"/>
                </a:solidFill>
              </a:rPr>
              <a:t>2.</a:t>
            </a:r>
            <a:r>
              <a:rPr lang="it-IT" sz="2400" dirty="0" smtClean="0">
                <a:solidFill>
                  <a:srgbClr val="FF0000"/>
                </a:solidFill>
              </a:rPr>
              <a:t> bis </a:t>
            </a:r>
            <a:r>
              <a:rPr lang="it-IT" sz="1600" b="1" dirty="0" smtClean="0">
                <a:solidFill>
                  <a:srgbClr val="FF0000"/>
                </a:solidFill>
              </a:rPr>
              <a:t>(comma </a:t>
            </a:r>
            <a:r>
              <a:rPr lang="it-IT" sz="1600" b="1" dirty="0">
                <a:solidFill>
                  <a:srgbClr val="FF0000"/>
                </a:solidFill>
              </a:rPr>
              <a:t>inserito </a:t>
            </a:r>
            <a:r>
              <a:rPr lang="it-IT" sz="1600" b="1" dirty="0">
                <a:solidFill>
                  <a:srgbClr val="FF0000"/>
                </a:solidFill>
                <a:hlinkClick r:id="rId2"/>
              </a:rPr>
              <a:t>dall’art. 32 del Decreto-Legge 21/06/2013, n. 69 </a:t>
            </a:r>
            <a:r>
              <a:rPr lang="it-IT" sz="1600" b="1" dirty="0">
                <a:solidFill>
                  <a:srgbClr val="FF0000"/>
                </a:solidFill>
              </a:rPr>
              <a:t>recante “Disposizioni urgenti per il rilancio dell'economia” </a:t>
            </a:r>
            <a:r>
              <a:rPr lang="it-IT" sz="1600" b="1" dirty="0" smtClean="0">
                <a:solidFill>
                  <a:srgbClr val="FF0000"/>
                </a:solidFill>
              </a:rPr>
              <a:t>- G.U</a:t>
            </a:r>
            <a:r>
              <a:rPr lang="it-IT" sz="1600" b="1" dirty="0">
                <a:solidFill>
                  <a:srgbClr val="FF0000"/>
                </a:solidFill>
              </a:rPr>
              <a:t>. n.144 del </a:t>
            </a:r>
            <a:r>
              <a:rPr lang="it-IT" sz="1600" b="1" dirty="0" smtClean="0">
                <a:solidFill>
                  <a:srgbClr val="FF0000"/>
                </a:solidFill>
              </a:rPr>
              <a:t>21/6/2013 - S.O</a:t>
            </a:r>
            <a:r>
              <a:rPr lang="it-IT" sz="1600" b="1" dirty="0">
                <a:solidFill>
                  <a:srgbClr val="FF0000"/>
                </a:solidFill>
              </a:rPr>
              <a:t>. n. </a:t>
            </a:r>
            <a:r>
              <a:rPr lang="it-IT" sz="1600" b="1" dirty="0" smtClean="0">
                <a:solidFill>
                  <a:srgbClr val="FF0000"/>
                </a:solidFill>
              </a:rPr>
              <a:t>50 - </a:t>
            </a:r>
            <a:r>
              <a:rPr lang="it-IT" sz="1400" b="1" dirty="0">
                <a:solidFill>
                  <a:srgbClr val="FF0000"/>
                </a:solidFill>
              </a:rPr>
              <a:t>convertito con modificazioni dalla </a:t>
            </a:r>
            <a:r>
              <a:rPr lang="it-IT" sz="1600" b="1" dirty="0">
                <a:solidFill>
                  <a:srgbClr val="FF0000"/>
                </a:solidFill>
                <a:hlinkClick r:id="rId3"/>
              </a:rPr>
              <a:t>Legge 9/08/2013, n. 98 </a:t>
            </a:r>
            <a:r>
              <a:rPr lang="it-IT" sz="1600" b="1" dirty="0">
                <a:solidFill>
                  <a:srgbClr val="FF0000"/>
                </a:solidFill>
              </a:rPr>
              <a:t>(G.U. n. 194 </a:t>
            </a:r>
            <a:r>
              <a:rPr lang="it-IT" sz="1400" b="1" dirty="0">
                <a:solidFill>
                  <a:srgbClr val="FF0000"/>
                </a:solidFill>
              </a:rPr>
              <a:t>del 20/08/2013 - S.O. n. 63</a:t>
            </a:r>
            <a:r>
              <a:rPr lang="it-IT" sz="1400" b="1" dirty="0" smtClean="0">
                <a:solidFill>
                  <a:srgbClr val="FF0000"/>
                </a:solidFill>
              </a:rPr>
              <a:t>);</a:t>
            </a:r>
          </a:p>
          <a:p>
            <a:pPr marL="0" indent="0">
              <a:buFontTx/>
              <a:buNone/>
              <a:defRPr/>
            </a:pPr>
            <a:endParaRPr lang="it-IT" sz="2000" b="1" dirty="0" smtClean="0">
              <a:solidFill>
                <a:srgbClr val="FF0000"/>
              </a:solidFill>
            </a:endParaRPr>
          </a:p>
          <a:p>
            <a:pPr>
              <a:defRPr/>
            </a:pPr>
            <a:r>
              <a:rPr lang="it-IT" sz="2800" b="1" dirty="0" smtClean="0">
                <a:solidFill>
                  <a:srgbClr val="3333CC"/>
                </a:solidFill>
                <a:latin typeface="Agency FB" pitchFamily="34" charset="0"/>
              </a:rPr>
              <a:t>Le </a:t>
            </a:r>
            <a:r>
              <a:rPr lang="it-IT" sz="2800" b="1" dirty="0">
                <a:solidFill>
                  <a:srgbClr val="3333CC"/>
                </a:solidFill>
                <a:latin typeface="Agency FB" pitchFamily="34" charset="0"/>
              </a:rPr>
              <a:t>disposizioni di cui al presente Titolo si applicano agli spettacoli musicali, cinematografici e teatrali e </a:t>
            </a:r>
            <a:r>
              <a:rPr lang="it-IT" sz="2800" b="1" dirty="0" smtClean="0">
                <a:solidFill>
                  <a:srgbClr val="3333CC"/>
                </a:solidFill>
                <a:latin typeface="Agency FB" pitchFamily="34" charset="0"/>
              </a:rPr>
              <a:t>alle manifestazioni </a:t>
            </a:r>
            <a:r>
              <a:rPr lang="it-IT" sz="2800" b="1" dirty="0">
                <a:solidFill>
                  <a:srgbClr val="3333CC"/>
                </a:solidFill>
                <a:latin typeface="Agency FB" pitchFamily="34" charset="0"/>
              </a:rPr>
              <a:t>fieristiche tenendo conto delle particolari esigenze connesse allo svolgimento delle relative attività</a:t>
            </a:r>
            <a:r>
              <a:rPr lang="it-IT" sz="2800" b="1" dirty="0" smtClean="0">
                <a:solidFill>
                  <a:srgbClr val="3333CC"/>
                </a:solidFill>
                <a:latin typeface="Agency FB" pitchFamily="34" charset="0"/>
              </a:rPr>
              <a:t>, individuate </a:t>
            </a:r>
            <a:r>
              <a:rPr lang="it-IT" sz="2800" b="1" dirty="0">
                <a:solidFill>
                  <a:srgbClr val="3333CC"/>
                </a:solidFill>
                <a:latin typeface="Agency FB" pitchFamily="34" charset="0"/>
              </a:rPr>
              <a:t>con decreto del Ministro del lavoro e delle politiche sociali, di concerto con il Ministro della salute</a:t>
            </a:r>
            <a:r>
              <a:rPr lang="it-IT" sz="2800" b="1" dirty="0" smtClean="0">
                <a:solidFill>
                  <a:srgbClr val="3333CC"/>
                </a:solidFill>
                <a:latin typeface="Agency FB" pitchFamily="34" charset="0"/>
              </a:rPr>
              <a:t>, sentita </a:t>
            </a:r>
            <a:r>
              <a:rPr lang="it-IT" sz="2800" b="1" dirty="0">
                <a:solidFill>
                  <a:srgbClr val="3333CC"/>
                </a:solidFill>
                <a:latin typeface="Agency FB" pitchFamily="34" charset="0"/>
              </a:rPr>
              <a:t>la Commissione consultiva permanente per la salute e sicurezza sul lavoro, che deve essere adottato </a:t>
            </a:r>
            <a:r>
              <a:rPr lang="it-IT" sz="2800" b="1" dirty="0" smtClean="0">
                <a:solidFill>
                  <a:srgbClr val="3333CC"/>
                </a:solidFill>
                <a:latin typeface="Agency FB" pitchFamily="34" charset="0"/>
              </a:rPr>
              <a:t>entro il </a:t>
            </a:r>
            <a:r>
              <a:rPr lang="it-IT" sz="2800" b="1" dirty="0">
                <a:solidFill>
                  <a:srgbClr val="3333CC"/>
                </a:solidFill>
                <a:latin typeface="Agency FB" pitchFamily="34" charset="0"/>
              </a:rPr>
              <a:t>31 dicembre 2013</a:t>
            </a:r>
            <a:r>
              <a:rPr lang="it-IT" sz="2800" b="1" dirty="0" smtClean="0">
                <a:solidFill>
                  <a:srgbClr val="3333CC"/>
                </a:solidFill>
                <a:latin typeface="Agency FB" pitchFamily="34" charset="0"/>
              </a:rPr>
              <a:t>.</a:t>
            </a:r>
          </a:p>
          <a:p>
            <a:pPr marL="0" indent="0">
              <a:buFontTx/>
              <a:buNone/>
              <a:defRPr/>
            </a:pPr>
            <a:endParaRPr lang="it-IT" sz="2800" b="1" dirty="0" smtClean="0">
              <a:solidFill>
                <a:srgbClr val="3333CC"/>
              </a:solidFill>
              <a:latin typeface="Agency FB" pitchFamily="34" charset="0"/>
            </a:endParaRPr>
          </a:p>
          <a:p>
            <a:pPr marL="0" indent="0" algn="ctr">
              <a:buFontTx/>
              <a:buNone/>
              <a:defRPr/>
            </a:pPr>
            <a:r>
              <a:rPr lang="it-IT" sz="2400" dirty="0" smtClean="0">
                <a:solidFill>
                  <a:srgbClr val="C00000"/>
                </a:solidFill>
                <a:latin typeface="Aharoni" pitchFamily="2" charset="-79"/>
                <a:cs typeface="Aharoni" pitchFamily="2" charset="-79"/>
              </a:rPr>
              <a:t>(Decreto </a:t>
            </a:r>
            <a:r>
              <a:rPr lang="it-IT" sz="2400" dirty="0">
                <a:solidFill>
                  <a:srgbClr val="C00000"/>
                </a:solidFill>
                <a:latin typeface="Aharoni" pitchFamily="2" charset="-79"/>
                <a:cs typeface="Aharoni" pitchFamily="2" charset="-79"/>
              </a:rPr>
              <a:t>Interministeriale 22 luglio 2014 - cd. Decreto </a:t>
            </a:r>
            <a:r>
              <a:rPr lang="it-IT" sz="2400" dirty="0" smtClean="0">
                <a:solidFill>
                  <a:srgbClr val="C00000"/>
                </a:solidFill>
                <a:latin typeface="Aharoni" pitchFamily="2" charset="-79"/>
                <a:cs typeface="Aharoni" pitchFamily="2" charset="-79"/>
              </a:rPr>
              <a:t>Palchi)</a:t>
            </a:r>
            <a:endParaRPr lang="it-IT" sz="2400" b="1" dirty="0">
              <a:solidFill>
                <a:srgbClr val="C00000"/>
              </a:solidFill>
              <a:latin typeface="Aharoni" pitchFamily="2" charset="-79"/>
              <a:cs typeface="Aharoni" pitchFamily="2" charset="-79"/>
            </a:endParaRPr>
          </a:p>
        </p:txBody>
      </p:sp>
    </p:spTree>
    <p:extLst>
      <p:ext uri="{BB962C8B-B14F-4D97-AF65-F5344CB8AC3E}">
        <p14:creationId xmlns="" xmlns:p14="http://schemas.microsoft.com/office/powerpoint/2010/main" val="205232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b="1" dirty="0" smtClean="0"/>
              <a:t>ALLEGATO XIV</a:t>
            </a:r>
            <a:br>
              <a:rPr lang="it-IT" sz="3600" b="1" dirty="0" smtClean="0"/>
            </a:br>
            <a:r>
              <a:rPr lang="it-IT" sz="3200" dirty="0" smtClean="0">
                <a:latin typeface="Agency FB" pitchFamily="34" charset="0"/>
              </a:rPr>
              <a:t>Contenuti </a:t>
            </a:r>
            <a:r>
              <a:rPr lang="it-IT" sz="3200" dirty="0">
                <a:latin typeface="Agency FB" pitchFamily="34" charset="0"/>
              </a:rPr>
              <a:t>minimi del corso di formazione per i coordinatori per la progettazione e per l'esecuzione dei lavori</a:t>
            </a:r>
          </a:p>
        </p:txBody>
      </p:sp>
      <p:sp>
        <p:nvSpPr>
          <p:cNvPr id="3" name="Segnaposto contenuto 2"/>
          <p:cNvSpPr>
            <a:spLocks noGrp="1"/>
          </p:cNvSpPr>
          <p:nvPr>
            <p:ph idx="1"/>
          </p:nvPr>
        </p:nvSpPr>
        <p:spPr>
          <a:xfrm>
            <a:off x="107504" y="3789040"/>
            <a:ext cx="8856984" cy="25202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marL="0" indent="0" algn="ctr">
              <a:buNone/>
            </a:pPr>
            <a:r>
              <a:rPr lang="it-IT" sz="2400" b="1" dirty="0" smtClean="0"/>
              <a:t>Parte teorica</a:t>
            </a:r>
          </a:p>
          <a:p>
            <a:pPr marL="0" indent="0" algn="ctr">
              <a:buNone/>
            </a:pPr>
            <a:r>
              <a:rPr lang="it-IT" sz="2400" dirty="0"/>
              <a:t> Modulo giuridico per complessive 28 </a:t>
            </a:r>
            <a:r>
              <a:rPr lang="it-IT" sz="2400" dirty="0" smtClean="0"/>
              <a:t>ore</a:t>
            </a:r>
          </a:p>
          <a:p>
            <a:pPr marL="0" indent="0" algn="ctr">
              <a:buNone/>
            </a:pPr>
            <a:r>
              <a:rPr lang="it-IT" dirty="0"/>
              <a:t> </a:t>
            </a:r>
            <a:r>
              <a:rPr lang="it-IT" sz="4000" b="1" dirty="0">
                <a:solidFill>
                  <a:srgbClr val="002060"/>
                </a:solidFill>
              </a:rPr>
              <a:t>La legge quadro in materia di lavori pubblici ed i principali decreti attuativi</a:t>
            </a:r>
            <a:endParaRPr lang="it-IT" sz="3600" b="1" dirty="0">
              <a:solidFill>
                <a:srgbClr val="002060"/>
              </a:solidFill>
            </a:endParaRPr>
          </a:p>
        </p:txBody>
      </p:sp>
      <p:pic>
        <p:nvPicPr>
          <p:cNvPr id="5122" name="Picture 2" descr="Risultati immagini per dlgs 81/0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845"/>
            <a:ext cx="9144000" cy="15945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tangolo arrotondato 3"/>
          <p:cNvSpPr/>
          <p:nvPr/>
        </p:nvSpPr>
        <p:spPr>
          <a:xfrm>
            <a:off x="2195736" y="6525344"/>
            <a:ext cx="4608512" cy="2788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CHI RICORDA QUAL’ERA LA LEGGE QUADRO?</a:t>
            </a:r>
            <a:endParaRPr lang="it-IT" dirty="0"/>
          </a:p>
        </p:txBody>
      </p:sp>
    </p:spTree>
    <p:extLst>
      <p:ext uri="{BB962C8B-B14F-4D97-AF65-F5344CB8AC3E}">
        <p14:creationId xmlns="" xmlns:p14="http://schemas.microsoft.com/office/powerpoint/2010/main" val="3944930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olo 1"/>
          <p:cNvSpPr>
            <a:spLocks noGrp="1"/>
          </p:cNvSpPr>
          <p:nvPr>
            <p:ph type="title"/>
          </p:nvPr>
        </p:nvSpPr>
        <p:spPr/>
        <p:txBody>
          <a:bodyPr/>
          <a:lstStyle/>
          <a:p>
            <a:pPr algn="ctr"/>
            <a:r>
              <a:rPr lang="it-IT" b="1" smtClean="0"/>
              <a:t/>
            </a:r>
            <a:br>
              <a:rPr lang="it-IT" b="1" smtClean="0"/>
            </a:br>
            <a:r>
              <a:rPr lang="it-IT" b="1" smtClean="0"/>
              <a:t>Art. 89.</a:t>
            </a:r>
            <a:r>
              <a:rPr lang="it-IT" smtClean="0"/>
              <a:t> </a:t>
            </a:r>
            <a:r>
              <a:rPr lang="it-IT" b="1" smtClean="0"/>
              <a:t>Definizioni </a:t>
            </a:r>
            <a:r>
              <a:rPr lang="it-IT" sz="2000" b="1" i="1" smtClean="0">
                <a:solidFill>
                  <a:schemeClr val="bg2"/>
                </a:solidFill>
                <a:latin typeface="Century Schoolbook" pitchFamily="18" charset="0"/>
              </a:rPr>
              <a:t>(sono 11)</a:t>
            </a:r>
            <a:r>
              <a:rPr lang="it-IT" sz="2000" i="1" smtClean="0">
                <a:solidFill>
                  <a:schemeClr val="bg2"/>
                </a:solidFill>
                <a:latin typeface="Century Schoolbook" pitchFamily="18" charset="0"/>
              </a:rPr>
              <a:t/>
            </a:r>
            <a:br>
              <a:rPr lang="it-IT" sz="2000" i="1" smtClean="0">
                <a:solidFill>
                  <a:schemeClr val="bg2"/>
                </a:solidFill>
                <a:latin typeface="Century Schoolbook" pitchFamily="18" charset="0"/>
              </a:rPr>
            </a:br>
            <a:r>
              <a:rPr lang="it-IT" smtClean="0"/>
              <a:t/>
            </a:r>
            <a:br>
              <a:rPr lang="it-IT" smtClean="0"/>
            </a:br>
            <a:endParaRPr lang="it-IT" smtClean="0"/>
          </a:p>
        </p:txBody>
      </p:sp>
      <p:sp>
        <p:nvSpPr>
          <p:cNvPr id="113667" name="Segnaposto contenuto 2"/>
          <p:cNvSpPr>
            <a:spLocks noGrp="1"/>
          </p:cNvSpPr>
          <p:nvPr>
            <p:ph idx="1"/>
          </p:nvPr>
        </p:nvSpPr>
        <p:spPr>
          <a:xfrm>
            <a:off x="457200" y="1628775"/>
            <a:ext cx="8229600" cy="4824561"/>
          </a:xfrm>
          <a:solidFill>
            <a:srgbClr val="FFFFCC"/>
          </a:solidFill>
          <a:ln>
            <a:solidFill>
              <a:schemeClr val="accent2"/>
            </a:solidFill>
            <a:miter lim="800000"/>
            <a:headEnd/>
            <a:tailEnd/>
          </a:ln>
        </p:spPr>
        <p:txBody>
          <a:bodyPr/>
          <a:lstStyle/>
          <a:p>
            <a:r>
              <a:rPr lang="it-IT" b="1" dirty="0" smtClean="0"/>
              <a:t>1.</a:t>
            </a:r>
            <a:r>
              <a:rPr lang="it-IT" dirty="0" smtClean="0"/>
              <a:t> Agli effetti delle disposizioni di cui al </a:t>
            </a:r>
            <a:r>
              <a:rPr lang="it-IT" sz="4000" b="1" dirty="0" smtClean="0">
                <a:solidFill>
                  <a:srgbClr val="009900"/>
                </a:solidFill>
              </a:rPr>
              <a:t>presente capo</a:t>
            </a:r>
            <a:r>
              <a:rPr lang="it-IT" dirty="0" smtClean="0"/>
              <a:t> si intendono per: </a:t>
            </a:r>
          </a:p>
          <a:p>
            <a:r>
              <a:rPr lang="it-IT" sz="4400" b="1" dirty="0" smtClean="0">
                <a:solidFill>
                  <a:srgbClr val="1818FF"/>
                </a:solidFill>
              </a:rPr>
              <a:t>a)</a:t>
            </a:r>
            <a:r>
              <a:rPr lang="it-IT" b="1" dirty="0" smtClean="0">
                <a:solidFill>
                  <a:srgbClr val="C00000"/>
                </a:solidFill>
              </a:rPr>
              <a:t> </a:t>
            </a:r>
            <a:r>
              <a:rPr lang="it-IT" sz="4000" b="1" dirty="0" smtClean="0">
                <a:solidFill>
                  <a:srgbClr val="C00000"/>
                </a:solidFill>
              </a:rPr>
              <a:t>cantiere temporaneo o mobile, </a:t>
            </a:r>
            <a:r>
              <a:rPr lang="it-IT" sz="2000" b="1" dirty="0" smtClean="0">
                <a:solidFill>
                  <a:srgbClr val="C00000"/>
                </a:solidFill>
              </a:rPr>
              <a:t>di seguito denominato</a:t>
            </a:r>
            <a:r>
              <a:rPr lang="it-IT" sz="3600" b="1" dirty="0" smtClean="0">
                <a:solidFill>
                  <a:srgbClr val="C00000"/>
                </a:solidFill>
              </a:rPr>
              <a:t> </a:t>
            </a:r>
            <a:r>
              <a:rPr lang="it-IT" sz="3600" b="1" dirty="0" smtClean="0">
                <a:solidFill>
                  <a:srgbClr val="1818FF"/>
                </a:solidFill>
                <a:latin typeface="Arial Black" pitchFamily="34" charset="0"/>
              </a:rPr>
              <a:t>«cantiere»</a:t>
            </a:r>
            <a:r>
              <a:rPr lang="it-IT" b="1" dirty="0" smtClean="0">
                <a:solidFill>
                  <a:srgbClr val="C00000"/>
                </a:solidFill>
              </a:rPr>
              <a:t>:</a:t>
            </a:r>
            <a:endParaRPr lang="it-IT" b="1" dirty="0" smtClean="0">
              <a:solidFill>
                <a:srgbClr val="1818FF"/>
              </a:solidFill>
              <a:latin typeface="Arial Black" pitchFamily="34" charset="0"/>
            </a:endParaRPr>
          </a:p>
          <a:p>
            <a:r>
              <a:rPr lang="it-IT" dirty="0" smtClean="0">
                <a:solidFill>
                  <a:srgbClr val="002060"/>
                </a:solidFill>
              </a:rPr>
              <a:t>qualunque luogo in cui si effettuano lavori edili o di ingegneria civile il cui elenco e' riportato </a:t>
            </a:r>
            <a:r>
              <a:rPr lang="it-IT" b="1" dirty="0" smtClean="0">
                <a:solidFill>
                  <a:schemeClr val="bg2"/>
                </a:solidFill>
              </a:rPr>
              <a:t>nell’allegato X</a:t>
            </a:r>
          </a:p>
        </p:txBody>
      </p:sp>
      <p:sp>
        <p:nvSpPr>
          <p:cNvPr id="2" name="Freccia a destra 1"/>
          <p:cNvSpPr/>
          <p:nvPr/>
        </p:nvSpPr>
        <p:spPr>
          <a:xfrm>
            <a:off x="6516216" y="5373216"/>
            <a:ext cx="1080120" cy="40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404363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3600" dirty="0" smtClean="0"/>
              <a:t/>
            </a:r>
            <a:br>
              <a:rPr lang="it-IT" sz="3600" dirty="0" smtClean="0"/>
            </a:br>
            <a:r>
              <a:rPr lang="it-IT" sz="2400" b="1" dirty="0" smtClean="0"/>
              <a:t>ALLEGATO X</a:t>
            </a:r>
            <a:br>
              <a:rPr lang="it-IT" sz="2400" b="1" dirty="0" smtClean="0"/>
            </a:br>
            <a:r>
              <a:rPr lang="it-IT" sz="2000" dirty="0">
                <a:latin typeface="Agency FB" pitchFamily="34" charset="0"/>
              </a:rPr>
              <a:t> Elenco dei lavori edili o di ingegneria civile di cui all'articolo 89 comma 1, lettera a)</a:t>
            </a:r>
          </a:p>
        </p:txBody>
      </p:sp>
      <p:sp>
        <p:nvSpPr>
          <p:cNvPr id="3" name="Segnaposto contenuto 2"/>
          <p:cNvSpPr>
            <a:spLocks noGrp="1"/>
          </p:cNvSpPr>
          <p:nvPr>
            <p:ph idx="1"/>
          </p:nvPr>
        </p:nvSpPr>
        <p:spPr>
          <a:xfrm>
            <a:off x="107504" y="2348880"/>
            <a:ext cx="8856984" cy="446449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marL="0" indent="0">
              <a:buNone/>
            </a:pPr>
            <a:r>
              <a:rPr lang="it-IT" sz="1600" b="1" dirty="0"/>
              <a:t>1. </a:t>
            </a:r>
            <a:r>
              <a:rPr lang="it-IT" sz="2400" b="1" dirty="0"/>
              <a:t>I lavori di costruzione, manutenzione, riparazione, demolizione, conservazione, risanamento, ristrutturazione o equipaggiamento, la trasformazione, il rinnovamento o lo smantellamento di opere fisse, permanenti o temporanee, in muratura, in cemento armato, in metallo, in legno o in altri materiali, comprese le parti strutturali delle linee elettriche e le parti strutturali degli impianti elettrici, le opere stradali, ferroviarie, idrauliche, marittime, idroelettriche e, solo per la parte che comporta lavori edili o di ingegneria civile, le opere di bonifica, di sistemazione forestale e di sterro.</a:t>
            </a:r>
          </a:p>
          <a:p>
            <a:pPr marL="0" indent="0">
              <a:buNone/>
            </a:pPr>
            <a:endParaRPr lang="it-IT" sz="1600" b="1" dirty="0"/>
          </a:p>
          <a:p>
            <a:pPr marL="0" indent="0">
              <a:buNone/>
            </a:pPr>
            <a:r>
              <a:rPr lang="it-IT" sz="1600" b="1" dirty="0"/>
              <a:t>2. Sono, inoltre, lavori di costruzione edile o di ingegneria civile gli scavi, ed il montaggio e lo smontaggio di elementi prefabbricati utilizzati per la realizzazione di lavori edili o di ingegneria civile.</a:t>
            </a:r>
            <a:endParaRPr lang="it-IT" sz="3600" b="1" dirty="0">
              <a:solidFill>
                <a:srgbClr val="002060"/>
              </a:solidFill>
            </a:endParaRPr>
          </a:p>
        </p:txBody>
      </p:sp>
      <p:pic>
        <p:nvPicPr>
          <p:cNvPr id="5122" name="Picture 2" descr="Risultati immagini per dlgs 81/0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845"/>
            <a:ext cx="9144000" cy="14296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7654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rot="256667">
            <a:off x="3019468" y="765838"/>
            <a:ext cx="5846407" cy="1066800"/>
          </a:xfrm>
          <a:solidFill>
            <a:srgbClr val="002060"/>
          </a:solidFill>
        </p:spPr>
        <p:txBody>
          <a:bodyPr/>
          <a:lstStyle/>
          <a:p>
            <a:pPr algn="ctr">
              <a:defRPr/>
            </a:pPr>
            <a:r>
              <a:rPr lang="it-IT" b="1" dirty="0" smtClean="0"/>
              <a:t/>
            </a:r>
            <a:br>
              <a:rPr lang="it-IT" b="1" dirty="0" smtClean="0"/>
            </a:br>
            <a:r>
              <a:rPr lang="it-IT" b="1" dirty="0" smtClean="0"/>
              <a:t/>
            </a:r>
            <a:br>
              <a:rPr lang="it-IT" b="1" dirty="0" smtClean="0"/>
            </a:br>
            <a:r>
              <a:rPr lang="it-IT" sz="3600" b="1" dirty="0" smtClean="0">
                <a:solidFill>
                  <a:srgbClr val="FFFF00"/>
                </a:solidFill>
              </a:rPr>
              <a:t>Art. 89.</a:t>
            </a:r>
            <a:r>
              <a:rPr lang="it-IT" sz="3600" dirty="0" smtClean="0">
                <a:solidFill>
                  <a:srgbClr val="FFFF00"/>
                </a:solidFill>
              </a:rPr>
              <a:t> </a:t>
            </a:r>
            <a:r>
              <a:rPr lang="it-IT" sz="3600" b="1" dirty="0" smtClean="0">
                <a:solidFill>
                  <a:srgbClr val="FFFF00"/>
                </a:solidFill>
              </a:rPr>
              <a:t>Definizioni</a:t>
            </a:r>
            <a:r>
              <a:rPr lang="it-IT" sz="3600" dirty="0" smtClean="0"/>
              <a:t/>
            </a:r>
            <a:br>
              <a:rPr lang="it-IT" sz="3600" dirty="0" smtClean="0"/>
            </a:br>
            <a:r>
              <a:rPr lang="it-IT" sz="3600" dirty="0" smtClean="0"/>
              <a:t/>
            </a:r>
            <a:br>
              <a:rPr lang="it-IT" sz="3600" dirty="0" smtClean="0"/>
            </a:br>
            <a:endParaRPr lang="it-IT" dirty="0" smtClean="0"/>
          </a:p>
        </p:txBody>
      </p:sp>
      <p:sp>
        <p:nvSpPr>
          <p:cNvPr id="115715" name="Segnaposto contenuto 2"/>
          <p:cNvSpPr>
            <a:spLocks noGrp="1"/>
          </p:cNvSpPr>
          <p:nvPr>
            <p:ph idx="1"/>
          </p:nvPr>
        </p:nvSpPr>
        <p:spPr>
          <a:xfrm>
            <a:off x="457200" y="1722438"/>
            <a:ext cx="8507288" cy="4946921"/>
          </a:xfrm>
        </p:spPr>
        <p:txBody>
          <a:bodyPr/>
          <a:lstStyle/>
          <a:p>
            <a:r>
              <a:rPr lang="it-IT" b="1" dirty="0" smtClean="0"/>
              <a:t>1.</a:t>
            </a:r>
            <a:r>
              <a:rPr lang="it-IT" dirty="0" smtClean="0"/>
              <a:t> </a:t>
            </a:r>
            <a:r>
              <a:rPr lang="it-IT" sz="1800" dirty="0" smtClean="0"/>
              <a:t>Agli effetti delle disposizioni di cui al presente capo si intendono per </a:t>
            </a:r>
            <a:r>
              <a:rPr lang="it-IT" dirty="0" smtClean="0"/>
              <a:t/>
            </a:r>
            <a:br>
              <a:rPr lang="it-IT" dirty="0" smtClean="0"/>
            </a:br>
            <a:r>
              <a:rPr lang="it-IT" sz="2800" b="1" dirty="0" smtClean="0">
                <a:solidFill>
                  <a:srgbClr val="1818FF"/>
                </a:solidFill>
              </a:rPr>
              <a:t>b)</a:t>
            </a:r>
            <a:r>
              <a:rPr lang="it-IT" sz="2400" b="1" dirty="0" smtClean="0"/>
              <a:t> </a:t>
            </a:r>
            <a:r>
              <a:rPr lang="it-IT" sz="2400" b="1" dirty="0" smtClean="0">
                <a:solidFill>
                  <a:srgbClr val="1818FF"/>
                </a:solidFill>
              </a:rPr>
              <a:t>committente:       </a:t>
            </a:r>
            <a:r>
              <a:rPr lang="it-IT" sz="2400" dirty="0" smtClean="0"/>
              <a:t>il soggetto per conto del quale l'intera opera viene realizzata,  </a:t>
            </a:r>
            <a:r>
              <a:rPr lang="it-IT" sz="1800" dirty="0" smtClean="0"/>
              <a:t>indipendentemente da </a:t>
            </a:r>
            <a:r>
              <a:rPr lang="it-IT" sz="2400" dirty="0" smtClean="0"/>
              <a:t>eventuali frazionamenti della  sua realizzazione.</a:t>
            </a:r>
            <a:r>
              <a:rPr lang="it-IT" sz="2000" dirty="0" smtClean="0"/>
              <a:t> </a:t>
            </a:r>
          </a:p>
          <a:p>
            <a:r>
              <a:rPr lang="it-IT" sz="4000" b="1" dirty="0" smtClean="0">
                <a:solidFill>
                  <a:schemeClr val="bg2">
                    <a:lumMod val="60000"/>
                    <a:lumOff val="40000"/>
                  </a:schemeClr>
                </a:solidFill>
              </a:rPr>
              <a:t>Nel caso di appalto di opera pubblica, il committente e' </a:t>
            </a:r>
            <a:r>
              <a:rPr lang="it-IT" sz="3600" b="1" dirty="0" smtClean="0">
                <a:solidFill>
                  <a:schemeClr val="bg2">
                    <a:lumMod val="60000"/>
                    <a:lumOff val="40000"/>
                  </a:schemeClr>
                </a:solidFill>
              </a:rPr>
              <a:t>il soggetto titolare del potere</a:t>
            </a:r>
            <a:r>
              <a:rPr lang="it-IT" sz="4000" b="1" dirty="0" smtClean="0">
                <a:solidFill>
                  <a:schemeClr val="bg2">
                    <a:lumMod val="60000"/>
                    <a:lumOff val="40000"/>
                  </a:schemeClr>
                </a:solidFill>
              </a:rPr>
              <a:t> decisionale e di spesa relativo a</a:t>
            </a:r>
            <a:r>
              <a:rPr lang="it-IT" sz="3600" b="1" dirty="0" smtClean="0">
                <a:solidFill>
                  <a:schemeClr val="bg2">
                    <a:lumMod val="60000"/>
                    <a:lumOff val="40000"/>
                  </a:schemeClr>
                </a:solidFill>
              </a:rPr>
              <a:t>lla gestione</a:t>
            </a:r>
            <a:r>
              <a:rPr lang="it-IT" sz="4000" b="1" dirty="0" smtClean="0">
                <a:solidFill>
                  <a:schemeClr val="bg2">
                    <a:lumMod val="60000"/>
                    <a:lumOff val="40000"/>
                  </a:schemeClr>
                </a:solidFill>
              </a:rPr>
              <a:t> </a:t>
            </a:r>
            <a:r>
              <a:rPr lang="it-IT" b="1" dirty="0" smtClean="0">
                <a:solidFill>
                  <a:schemeClr val="bg2">
                    <a:lumMod val="60000"/>
                    <a:lumOff val="40000"/>
                  </a:schemeClr>
                </a:solidFill>
              </a:rPr>
              <a:t>dell'appalto</a:t>
            </a:r>
          </a:p>
        </p:txBody>
      </p:sp>
      <p:pic>
        <p:nvPicPr>
          <p:cNvPr id="115716" name="Picture 5" descr="http://www.oikos-group.it/Content/img/10-servizi-01-Progettista-01-955x3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49275"/>
            <a:ext cx="2698750" cy="117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80994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olo 1"/>
          <p:cNvSpPr>
            <a:spLocks noGrp="1"/>
          </p:cNvSpPr>
          <p:nvPr>
            <p:ph type="title"/>
          </p:nvPr>
        </p:nvSpPr>
        <p:spPr>
          <a:xfrm>
            <a:off x="457200" y="457200"/>
            <a:ext cx="8218488" cy="811213"/>
          </a:xfrm>
        </p:spPr>
        <p:txBody>
          <a:bodyPr/>
          <a:lstStyle/>
          <a:p>
            <a:pPr algn="ctr"/>
            <a:r>
              <a:rPr lang="it-IT" b="1" dirty="0" smtClean="0"/>
              <a:t/>
            </a:r>
            <a:br>
              <a:rPr lang="it-IT" b="1" dirty="0" smtClean="0"/>
            </a:br>
            <a:r>
              <a:rPr lang="it-IT" b="1" dirty="0" smtClean="0"/>
              <a:t>Art. 89.</a:t>
            </a:r>
            <a:r>
              <a:rPr lang="it-IT" dirty="0" smtClean="0"/>
              <a:t> </a:t>
            </a:r>
            <a:r>
              <a:rPr lang="it-IT" b="1" dirty="0" smtClean="0"/>
              <a:t>Definizioni</a:t>
            </a:r>
            <a:r>
              <a:rPr lang="it-IT" dirty="0" smtClean="0"/>
              <a:t/>
            </a:r>
            <a:br>
              <a:rPr lang="it-IT" dirty="0" smtClean="0"/>
            </a:br>
            <a:endParaRPr lang="it-IT" sz="2000" dirty="0" smtClean="0">
              <a:solidFill>
                <a:srgbClr val="009900"/>
              </a:solidFill>
            </a:endParaRPr>
          </a:p>
        </p:txBody>
      </p:sp>
      <p:sp>
        <p:nvSpPr>
          <p:cNvPr id="116739" name="Segnaposto contenuto 2"/>
          <p:cNvSpPr>
            <a:spLocks noGrp="1"/>
          </p:cNvSpPr>
          <p:nvPr>
            <p:ph idx="1"/>
          </p:nvPr>
        </p:nvSpPr>
        <p:spPr>
          <a:xfrm>
            <a:off x="0" y="1916112"/>
            <a:ext cx="9252520" cy="4465215"/>
          </a:xfrm>
        </p:spPr>
        <p:txBody>
          <a:bodyPr/>
          <a:lstStyle/>
          <a:p>
            <a:r>
              <a:rPr lang="it-IT" b="1" dirty="0" smtClean="0"/>
              <a:t>1.</a:t>
            </a:r>
            <a:r>
              <a:rPr lang="it-IT" dirty="0" smtClean="0"/>
              <a:t> </a:t>
            </a:r>
            <a:r>
              <a:rPr lang="it-IT" sz="1800" dirty="0" smtClean="0"/>
              <a:t>Agli effetti delle disposizioni di cui al presente capo si intendono per </a:t>
            </a:r>
            <a:r>
              <a:rPr lang="it-IT" dirty="0" smtClean="0"/>
              <a:t/>
            </a:r>
            <a:br>
              <a:rPr lang="it-IT" dirty="0" smtClean="0"/>
            </a:br>
            <a:r>
              <a:rPr lang="it-IT" b="1" dirty="0" smtClean="0">
                <a:solidFill>
                  <a:srgbClr val="1818FF"/>
                </a:solidFill>
              </a:rPr>
              <a:t>c)</a:t>
            </a:r>
            <a:r>
              <a:rPr lang="it-IT" b="1" dirty="0" smtClean="0"/>
              <a:t> </a:t>
            </a:r>
            <a:r>
              <a:rPr lang="it-IT" sz="4400" b="1" dirty="0" smtClean="0">
                <a:solidFill>
                  <a:srgbClr val="1818FF"/>
                </a:solidFill>
              </a:rPr>
              <a:t>responsabile dei lavori:                 </a:t>
            </a:r>
            <a:r>
              <a:rPr lang="it-IT" sz="2400" dirty="0" smtClean="0">
                <a:solidFill>
                  <a:srgbClr val="FF0000"/>
                </a:solidFill>
              </a:rPr>
              <a:t>soggetto che può essere incaricato, dal committente per svolgere i compiti ad esso attribuiti dal presente decreto;</a:t>
            </a:r>
          </a:p>
          <a:p>
            <a:r>
              <a:rPr lang="it-IT" b="1" dirty="0" smtClean="0">
                <a:solidFill>
                  <a:schemeClr val="bg2">
                    <a:lumMod val="60000"/>
                    <a:lumOff val="40000"/>
                  </a:schemeClr>
                </a:solidFill>
              </a:rPr>
              <a:t>Nel campo di applicazione del </a:t>
            </a:r>
            <a:r>
              <a:rPr lang="it-IT" b="1" dirty="0" smtClean="0">
                <a:solidFill>
                  <a:schemeClr val="bg2">
                    <a:lumMod val="60000"/>
                    <a:lumOff val="40000"/>
                  </a:schemeClr>
                </a:solidFill>
                <a:hlinkClick r:id="rId2"/>
              </a:rPr>
              <a:t>d. </a:t>
            </a:r>
            <a:r>
              <a:rPr lang="it-IT" b="1" dirty="0" err="1" smtClean="0">
                <a:solidFill>
                  <a:schemeClr val="bg2">
                    <a:lumMod val="60000"/>
                    <a:lumOff val="40000"/>
                  </a:schemeClr>
                </a:solidFill>
                <a:hlinkClick r:id="rId2"/>
              </a:rPr>
              <a:t>lgs</a:t>
            </a:r>
            <a:r>
              <a:rPr lang="it-IT" b="1" dirty="0" smtClean="0">
                <a:solidFill>
                  <a:schemeClr val="bg2">
                    <a:lumMod val="60000"/>
                    <a:lumOff val="40000"/>
                  </a:schemeClr>
                </a:solidFill>
                <a:hlinkClick r:id="rId2"/>
              </a:rPr>
              <a:t>. 163/06 </a:t>
            </a:r>
            <a:r>
              <a:rPr lang="it-IT" b="1" dirty="0" smtClean="0">
                <a:solidFill>
                  <a:schemeClr val="bg2">
                    <a:lumMod val="60000"/>
                    <a:lumOff val="40000"/>
                  </a:schemeClr>
                </a:solidFill>
              </a:rPr>
              <a:t>(</a:t>
            </a:r>
            <a:r>
              <a:rPr lang="it-IT" b="1" i="1" dirty="0" smtClean="0">
                <a:solidFill>
                  <a:schemeClr val="bg2">
                    <a:lumMod val="60000"/>
                    <a:lumOff val="40000"/>
                  </a:schemeClr>
                </a:solidFill>
              </a:rPr>
              <a:t>Nuovo codice appalti)</a:t>
            </a:r>
            <a:r>
              <a:rPr lang="it-IT" b="1" dirty="0" smtClean="0">
                <a:solidFill>
                  <a:schemeClr val="bg2">
                    <a:lumMod val="60000"/>
                    <a:lumOff val="40000"/>
                  </a:schemeClr>
                </a:solidFill>
              </a:rPr>
              <a:t>  e successive modificazioni, il responsabile dei lavori e' il responsabile unico del procedimento</a:t>
            </a:r>
          </a:p>
        </p:txBody>
      </p:sp>
      <p:pic>
        <p:nvPicPr>
          <p:cNvPr id="116740" name="Immagine 4" descr="http://www.soluzionidimpresa.it/wp-content/uploads/2013/04/corsi_formazione_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4425" y="44450"/>
            <a:ext cx="1619250" cy="194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8131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p:cNvSpPr>
            <a:spLocks noGrp="1"/>
          </p:cNvSpPr>
          <p:nvPr>
            <p:ph type="title"/>
          </p:nvPr>
        </p:nvSpPr>
        <p:spPr>
          <a:xfrm>
            <a:off x="457200" y="457200"/>
            <a:ext cx="5699125" cy="1458913"/>
          </a:xfrm>
          <a:solidFill>
            <a:schemeClr val="accent3">
              <a:lumMod val="85000"/>
            </a:schemeClr>
          </a:solidFill>
        </p:spPr>
        <p:txBody>
          <a:bodyPr/>
          <a:lstStyle/>
          <a:p>
            <a:pPr algn="ctr">
              <a:defRPr/>
            </a:pPr>
            <a:r>
              <a:rPr lang="it-IT" b="1" dirty="0" smtClean="0"/>
              <a:t/>
            </a:r>
            <a:br>
              <a:rPr lang="it-IT" b="1" dirty="0" smtClean="0"/>
            </a:br>
            <a:r>
              <a:rPr lang="it-IT" b="1" dirty="0" smtClean="0"/>
              <a:t/>
            </a:r>
            <a:br>
              <a:rPr lang="it-IT" b="1" dirty="0" smtClean="0"/>
            </a:br>
            <a:r>
              <a:rPr lang="it-IT" sz="3200" b="1" dirty="0" smtClean="0"/>
              <a:t>Art. 89.</a:t>
            </a:r>
            <a:r>
              <a:rPr lang="it-IT" sz="3200" dirty="0" smtClean="0"/>
              <a:t> </a:t>
            </a:r>
            <a:r>
              <a:rPr lang="it-IT" sz="3200" b="1" dirty="0" smtClean="0"/>
              <a:t>Definizioni</a:t>
            </a:r>
            <a:r>
              <a:rPr lang="it-IT" dirty="0" smtClean="0"/>
              <a:t/>
            </a:r>
            <a:br>
              <a:rPr lang="it-IT" dirty="0" smtClean="0"/>
            </a:br>
            <a:r>
              <a:rPr lang="it-IT" dirty="0" smtClean="0"/>
              <a:t/>
            </a:r>
            <a:br>
              <a:rPr lang="it-IT" dirty="0" smtClean="0"/>
            </a:br>
            <a:endParaRPr lang="it-IT" dirty="0" smtClean="0"/>
          </a:p>
        </p:txBody>
      </p:sp>
      <p:sp>
        <p:nvSpPr>
          <p:cNvPr id="91139" name="Segnaposto contenuto 2"/>
          <p:cNvSpPr>
            <a:spLocks noGrp="1"/>
          </p:cNvSpPr>
          <p:nvPr>
            <p:ph idx="1"/>
          </p:nvPr>
        </p:nvSpPr>
        <p:spPr>
          <a:xfrm>
            <a:off x="457200" y="1916113"/>
            <a:ext cx="8656638" cy="4826000"/>
          </a:xfrm>
        </p:spPr>
        <p:txBody>
          <a:bodyPr/>
          <a:lstStyle/>
          <a:p>
            <a:pPr algn="ctr">
              <a:defRPr/>
            </a:pPr>
            <a:r>
              <a:rPr lang="it-IT" b="1" dirty="0" smtClean="0"/>
              <a:t>1.</a:t>
            </a:r>
            <a:r>
              <a:rPr lang="it-IT" dirty="0" smtClean="0"/>
              <a:t> </a:t>
            </a:r>
            <a:r>
              <a:rPr lang="it-IT" sz="1800" dirty="0" smtClean="0"/>
              <a:t>Agli effetti delle disposizioni di cui al presente capo si intendono per </a:t>
            </a:r>
            <a:r>
              <a:rPr lang="it-IT" dirty="0" smtClean="0"/>
              <a:t/>
            </a:r>
            <a:br>
              <a:rPr lang="it-IT" dirty="0" smtClean="0"/>
            </a:br>
            <a:r>
              <a:rPr lang="it-IT" sz="4800" b="1" dirty="0" smtClean="0">
                <a:solidFill>
                  <a:srgbClr val="00B050"/>
                </a:solidFill>
              </a:rPr>
              <a:t>h) piano operativo di sicurezza    </a:t>
            </a:r>
            <a:r>
              <a:rPr lang="it-IT" sz="4800" b="1" dirty="0" smtClean="0">
                <a:solidFill>
                  <a:schemeClr val="bg2">
                    <a:lumMod val="60000"/>
                    <a:lumOff val="40000"/>
                  </a:schemeClr>
                </a:solidFill>
                <a:latin typeface="Aharoni" pitchFamily="2" charset="-79"/>
                <a:cs typeface="Aharoni" pitchFamily="2" charset="-79"/>
              </a:rPr>
              <a:t>(POS)</a:t>
            </a:r>
            <a:endParaRPr lang="it-IT" sz="4000" b="1" dirty="0" smtClean="0">
              <a:solidFill>
                <a:schemeClr val="bg2">
                  <a:lumMod val="60000"/>
                  <a:lumOff val="40000"/>
                </a:schemeClr>
              </a:solidFill>
              <a:latin typeface="Aharoni" pitchFamily="2" charset="-79"/>
              <a:cs typeface="Aharoni" pitchFamily="2" charset="-79"/>
            </a:endParaRPr>
          </a:p>
          <a:p>
            <a:pPr>
              <a:defRPr/>
            </a:pPr>
            <a:r>
              <a:rPr lang="it-IT" dirty="0" smtClean="0"/>
              <a:t>il documento che il datore di lavoro dell'impresa esecutrice redige</a:t>
            </a:r>
          </a:p>
          <a:p>
            <a:pPr>
              <a:defRPr/>
            </a:pPr>
            <a:r>
              <a:rPr lang="it-IT" sz="2400" b="1" i="1" dirty="0" smtClean="0">
                <a:solidFill>
                  <a:schemeClr val="bg2"/>
                </a:solidFill>
                <a:latin typeface="Century Schoolbook" pitchFamily="18" charset="0"/>
              </a:rPr>
              <a:t>in riferimento al singolo cantiere interessato</a:t>
            </a:r>
          </a:p>
          <a:p>
            <a:pPr>
              <a:defRPr/>
            </a:pPr>
            <a:r>
              <a:rPr lang="it-IT" dirty="0" smtClean="0"/>
              <a:t>ai sensi dell'articolo 17 comma 1, lettera a),</a:t>
            </a:r>
          </a:p>
          <a:p>
            <a:pPr>
              <a:defRPr/>
            </a:pPr>
            <a:r>
              <a:rPr lang="it-IT" dirty="0" smtClean="0"/>
              <a:t>i cui contenuti </a:t>
            </a:r>
            <a:r>
              <a:rPr lang="it-IT" sz="2400" dirty="0" smtClean="0"/>
              <a:t>sono riportati</a:t>
            </a:r>
            <a:r>
              <a:rPr lang="it-IT" dirty="0" smtClean="0"/>
              <a:t> nell</a:t>
            </a:r>
            <a:r>
              <a:rPr lang="it-IT" dirty="0" smtClean="0">
                <a:hlinkClick r:id="rId2" action="ppaction://hlinkfile"/>
              </a:rPr>
              <a:t>’</a:t>
            </a:r>
            <a:r>
              <a:rPr lang="it-IT" dirty="0" smtClean="0"/>
              <a:t>allegato XV</a:t>
            </a:r>
          </a:p>
        </p:txBody>
      </p:sp>
      <p:pic>
        <p:nvPicPr>
          <p:cNvPr id="123908" name="Immagine 6" descr="http://www.trapaniok.it/public/7951_cantier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2225" y="0"/>
            <a:ext cx="2771775" cy="206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92172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solidFill>
            <a:srgbClr val="990033"/>
          </a:solidFill>
        </p:spPr>
        <p:txBody>
          <a:bodyPr/>
          <a:lstStyle/>
          <a:p>
            <a:pPr algn="ctr"/>
            <a:r>
              <a:rPr lang="it-IT" sz="2400" b="1" smtClean="0">
                <a:solidFill>
                  <a:srgbClr val="FFFF00"/>
                </a:solidFill>
              </a:rPr>
              <a:t>Articolo 17</a:t>
            </a:r>
            <a:br>
              <a:rPr lang="it-IT" sz="2400" b="1" smtClean="0">
                <a:solidFill>
                  <a:srgbClr val="FFFF00"/>
                </a:solidFill>
              </a:rPr>
            </a:br>
            <a:r>
              <a:rPr lang="it-IT" sz="2400" b="1" smtClean="0">
                <a:solidFill>
                  <a:srgbClr val="FFFF00"/>
                </a:solidFill>
              </a:rPr>
              <a:t>Obblighi del datore di lavoro non delegabili</a:t>
            </a:r>
            <a:br>
              <a:rPr lang="it-IT" sz="2400" b="1" smtClean="0">
                <a:solidFill>
                  <a:srgbClr val="FFFF00"/>
                </a:solidFill>
              </a:rPr>
            </a:br>
            <a:endParaRPr lang="it-IT" sz="2800" b="1" smtClean="0">
              <a:solidFill>
                <a:srgbClr val="FFFF00"/>
              </a:solidFill>
            </a:endParaRPr>
          </a:p>
        </p:txBody>
      </p:sp>
      <p:sp>
        <p:nvSpPr>
          <p:cNvPr id="124931" name="Rectangle 3" descr="Area di disegno"/>
          <p:cNvSpPr>
            <a:spLocks noGrp="1" noChangeArrowheads="1"/>
          </p:cNvSpPr>
          <p:nvPr>
            <p:ph type="body" idx="1"/>
          </p:nvPr>
        </p:nvSpPr>
        <p:spPr>
          <a:xfrm>
            <a:off x="468313" y="1557338"/>
            <a:ext cx="8135937" cy="5300662"/>
          </a:xfrm>
          <a:blipFill dpi="0" rotWithShape="1">
            <a:blip r:embed="rId2" cstate="print"/>
            <a:srcRect/>
            <a:tile tx="0" ty="0" sx="100000" sy="100000" flip="none" algn="tl"/>
          </a:blipFill>
        </p:spPr>
        <p:txBody>
          <a:bodyPr/>
          <a:lstStyle/>
          <a:p>
            <a:pPr marL="609600" indent="-609600"/>
            <a:r>
              <a:rPr lang="it-IT" smtClean="0"/>
              <a:t>Il datore di lavoro non può delegare le seguenti attività</a:t>
            </a:r>
            <a:r>
              <a:rPr lang="it-IT" sz="3600" smtClean="0"/>
              <a:t>:</a:t>
            </a:r>
            <a:endParaRPr lang="it-IT" sz="3600" i="1" smtClean="0"/>
          </a:p>
          <a:p>
            <a:pPr marL="609600" indent="-609600"/>
            <a:r>
              <a:rPr lang="it-IT" sz="4800" b="1" i="1" smtClean="0">
                <a:solidFill>
                  <a:srgbClr val="990033"/>
                </a:solidFill>
              </a:rPr>
              <a:t>a)</a:t>
            </a:r>
            <a:r>
              <a:rPr lang="it-IT" sz="4800" b="1" smtClean="0">
                <a:solidFill>
                  <a:srgbClr val="990033"/>
                </a:solidFill>
              </a:rPr>
              <a:t> la valutazione di tutti i rischi con la </a:t>
            </a:r>
            <a:r>
              <a:rPr lang="it-IT" sz="4400" b="1" smtClean="0">
                <a:solidFill>
                  <a:srgbClr val="990033"/>
                </a:solidFill>
              </a:rPr>
              <a:t>conseguente</a:t>
            </a:r>
            <a:r>
              <a:rPr lang="it-IT" sz="4800" b="1" smtClean="0">
                <a:solidFill>
                  <a:srgbClr val="990033"/>
                </a:solidFill>
              </a:rPr>
              <a:t> adozione dei documenti previsti dall’articolo 28;</a:t>
            </a:r>
            <a:r>
              <a:rPr lang="it-IT" sz="4400" smtClean="0"/>
              <a:t> </a:t>
            </a:r>
          </a:p>
          <a:p>
            <a:pPr marL="609600" indent="-609600"/>
            <a:r>
              <a:rPr lang="it-IT" i="1" smtClean="0">
                <a:solidFill>
                  <a:srgbClr val="00B050"/>
                </a:solidFill>
              </a:rPr>
              <a:t>(oggetto della valutazione dei rischi)</a:t>
            </a:r>
            <a:endParaRPr lang="it-IT" smtClean="0">
              <a:solidFill>
                <a:srgbClr val="00B050"/>
              </a:solidFill>
            </a:endParaRPr>
          </a:p>
          <a:p>
            <a:pPr marL="609600" indent="-609600"/>
            <a:endParaRPr lang="it-IT" sz="4400" i="1" smtClean="0"/>
          </a:p>
        </p:txBody>
      </p:sp>
      <p:pic>
        <p:nvPicPr>
          <p:cNvPr id="1249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 y="115888"/>
            <a:ext cx="1482725"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79471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25954" name="Titolo 1"/>
          <p:cNvSpPr>
            <a:spLocks noGrp="1"/>
          </p:cNvSpPr>
          <p:nvPr>
            <p:ph type="title"/>
          </p:nvPr>
        </p:nvSpPr>
        <p:spPr>
          <a:xfrm>
            <a:off x="457200" y="457200"/>
            <a:ext cx="8229600" cy="811213"/>
          </a:xfrm>
          <a:solidFill>
            <a:schemeClr val="accent2"/>
          </a:solidFill>
        </p:spPr>
        <p:txBody>
          <a:bodyPr/>
          <a:lstStyle/>
          <a:p>
            <a:pPr algn="ctr"/>
            <a:r>
              <a:rPr lang="it-IT" b="1" smtClean="0"/>
              <a:t/>
            </a:r>
            <a:br>
              <a:rPr lang="it-IT" b="1" smtClean="0"/>
            </a:br>
            <a:r>
              <a:rPr lang="it-IT" b="1" smtClean="0"/>
              <a:t/>
            </a:r>
            <a:br>
              <a:rPr lang="it-IT" b="1" smtClean="0"/>
            </a:br>
            <a:r>
              <a:rPr lang="it-IT" sz="3600" b="1" smtClean="0"/>
              <a:t>Art. 89.</a:t>
            </a:r>
            <a:r>
              <a:rPr lang="it-IT" sz="3600" smtClean="0"/>
              <a:t> </a:t>
            </a:r>
            <a:r>
              <a:rPr lang="it-IT" sz="3600" b="1" smtClean="0"/>
              <a:t>Definizioni</a:t>
            </a:r>
            <a:r>
              <a:rPr lang="it-IT" sz="3600" smtClean="0"/>
              <a:t/>
            </a:r>
            <a:br>
              <a:rPr lang="it-IT" sz="3600" smtClean="0"/>
            </a:br>
            <a:r>
              <a:rPr lang="it-IT" sz="3600" smtClean="0"/>
              <a:t/>
            </a:r>
            <a:br>
              <a:rPr lang="it-IT" sz="3600" smtClean="0"/>
            </a:br>
            <a:endParaRPr lang="it-IT" smtClean="0"/>
          </a:p>
        </p:txBody>
      </p:sp>
      <p:sp>
        <p:nvSpPr>
          <p:cNvPr id="125955" name="Segnaposto contenuto 2"/>
          <p:cNvSpPr>
            <a:spLocks noGrp="1"/>
          </p:cNvSpPr>
          <p:nvPr>
            <p:ph idx="1"/>
          </p:nvPr>
        </p:nvSpPr>
        <p:spPr>
          <a:xfrm>
            <a:off x="457200" y="1341438"/>
            <a:ext cx="8362950" cy="5111750"/>
          </a:xfrm>
        </p:spPr>
        <p:txBody>
          <a:bodyPr/>
          <a:lstStyle/>
          <a:p>
            <a:pPr algn="ctr"/>
            <a:r>
              <a:rPr lang="it-IT" b="1" smtClean="0"/>
              <a:t>1.</a:t>
            </a:r>
            <a:r>
              <a:rPr lang="it-IT" smtClean="0"/>
              <a:t> </a:t>
            </a:r>
            <a:r>
              <a:rPr lang="it-IT" sz="1800" smtClean="0"/>
              <a:t>Agli effetti delle disposizioni di cui al presente capo si intendono per </a:t>
            </a:r>
            <a:r>
              <a:rPr lang="it-IT" smtClean="0"/>
              <a:t/>
            </a:r>
            <a:br>
              <a:rPr lang="it-IT" smtClean="0"/>
            </a:br>
            <a:r>
              <a:rPr lang="it-IT" b="1" smtClean="0">
                <a:solidFill>
                  <a:srgbClr val="C00000"/>
                </a:solidFill>
              </a:rPr>
              <a:t>i) impresa affidataria:</a:t>
            </a:r>
            <a:endParaRPr lang="it-IT" sz="2000" b="1" smtClean="0">
              <a:solidFill>
                <a:srgbClr val="C00000"/>
              </a:solidFill>
            </a:endParaRPr>
          </a:p>
          <a:p>
            <a:r>
              <a:rPr lang="it-IT" sz="2000" smtClean="0"/>
              <a:t>impresa titolare del contratto di appalto</a:t>
            </a:r>
            <a:br>
              <a:rPr lang="it-IT" sz="2000" smtClean="0"/>
            </a:br>
            <a:r>
              <a:rPr lang="it-IT" sz="2000" smtClean="0"/>
              <a:t>con il committente che, </a:t>
            </a:r>
          </a:p>
          <a:p>
            <a:r>
              <a:rPr lang="it-IT" sz="2000" smtClean="0"/>
              <a:t>nell'esecuzione dell'opera appaltata, </a:t>
            </a:r>
          </a:p>
          <a:p>
            <a:r>
              <a:rPr lang="it-IT" sz="2000" smtClean="0"/>
              <a:t>può avvalersi di imprese subappaltatrici o</a:t>
            </a:r>
          </a:p>
          <a:p>
            <a:r>
              <a:rPr lang="it-IT" sz="2000" smtClean="0"/>
              <a:t>di lavoratori autonomi; </a:t>
            </a:r>
          </a:p>
          <a:p>
            <a:r>
              <a:rPr lang="it-IT" sz="1600" b="1" i="1" smtClean="0">
                <a:solidFill>
                  <a:srgbClr val="FF0000"/>
                </a:solidFill>
              </a:rPr>
              <a:t>Nel caso in cui titolare del contratto di appalto sia un consorzio tra imprese che svolga la funzione di promuovere la partecipazione delle imprese aderenti agli appalti pubblici o privati, anche privo di personale deputato alla esecuzione dei lavori, l’impresa affidataria è l’impresa consorziata assegnataria dei lavori oggetto del contratto di appalto individuata dal consorzio nell’atto di assegnazione dei lavori comunicato al committente o, in caso di pluralità di imprese consorziate assegnatarie di lavori, quella indicata nell’atto di assegnazione dei lavori come affidataria, sempre che abbia espressamente accettato tale individuazione”;</a:t>
            </a:r>
            <a:endParaRPr lang="it-IT" sz="1600" b="1" smtClean="0">
              <a:solidFill>
                <a:srgbClr val="FF0000"/>
              </a:solidFill>
            </a:endParaRPr>
          </a:p>
          <a:p>
            <a:endParaRPr lang="it-IT" sz="1600" smtClean="0">
              <a:solidFill>
                <a:srgbClr val="FF0000"/>
              </a:solidFill>
            </a:endParaRPr>
          </a:p>
        </p:txBody>
      </p:sp>
      <p:pic>
        <p:nvPicPr>
          <p:cNvPr id="12595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1863" y="2636838"/>
            <a:ext cx="2667000"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1900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94210" name="Titolo 1"/>
          <p:cNvSpPr>
            <a:spLocks noGrp="1"/>
          </p:cNvSpPr>
          <p:nvPr>
            <p:ph type="title" idx="4294967295"/>
          </p:nvPr>
        </p:nvSpPr>
        <p:spPr>
          <a:xfrm>
            <a:off x="457200" y="457200"/>
            <a:ext cx="8229600" cy="739775"/>
          </a:xfrm>
          <a:solidFill>
            <a:schemeClr val="accent3">
              <a:lumMod val="85000"/>
            </a:schemeClr>
          </a:solidFill>
        </p:spPr>
        <p:txBody>
          <a:bodyPr/>
          <a:lstStyle/>
          <a:p>
            <a:pPr algn="ctr">
              <a:defRPr/>
            </a:pPr>
            <a:r>
              <a:rPr lang="it-IT" b="1" dirty="0" smtClean="0"/>
              <a:t/>
            </a:r>
            <a:br>
              <a:rPr lang="it-IT" b="1" dirty="0" smtClean="0"/>
            </a:br>
            <a:r>
              <a:rPr lang="it-IT" b="1" dirty="0" smtClean="0"/>
              <a:t/>
            </a:r>
            <a:br>
              <a:rPr lang="it-IT" b="1" dirty="0" smtClean="0"/>
            </a:br>
            <a:r>
              <a:rPr lang="it-IT" b="1" dirty="0" smtClean="0"/>
              <a:t>Art. 89</a:t>
            </a:r>
            <a:r>
              <a:rPr lang="it-IT" dirty="0" smtClean="0"/>
              <a:t> </a:t>
            </a:r>
            <a:r>
              <a:rPr lang="it-IT" b="1" dirty="0" smtClean="0"/>
              <a:t>Definizioni</a:t>
            </a:r>
            <a:r>
              <a:rPr lang="it-IT" dirty="0" smtClean="0"/>
              <a:t/>
            </a:r>
            <a:br>
              <a:rPr lang="it-IT" dirty="0" smtClean="0"/>
            </a:br>
            <a:r>
              <a:rPr lang="it-IT" dirty="0" smtClean="0"/>
              <a:t/>
            </a:r>
            <a:br>
              <a:rPr lang="it-IT" dirty="0" smtClean="0"/>
            </a:br>
            <a:endParaRPr lang="it-IT" dirty="0" smtClean="0"/>
          </a:p>
        </p:txBody>
      </p:sp>
      <p:sp>
        <p:nvSpPr>
          <p:cNvPr id="94211" name="Segnaposto contenuto 2"/>
          <p:cNvSpPr>
            <a:spLocks noGrp="1"/>
          </p:cNvSpPr>
          <p:nvPr>
            <p:ph idx="4294967295"/>
          </p:nvPr>
        </p:nvSpPr>
        <p:spPr>
          <a:xfrm>
            <a:off x="457200" y="1214438"/>
            <a:ext cx="8229600" cy="4786312"/>
          </a:xfrm>
          <a:ln>
            <a:solidFill>
              <a:schemeClr val="bg2">
                <a:lumMod val="60000"/>
                <a:lumOff val="40000"/>
              </a:schemeClr>
            </a:solidFill>
          </a:ln>
        </p:spPr>
        <p:txBody>
          <a:bodyPr/>
          <a:lstStyle/>
          <a:p>
            <a:pPr algn="ctr">
              <a:defRPr/>
            </a:pPr>
            <a:r>
              <a:rPr lang="it-IT" b="1" dirty="0" smtClean="0"/>
              <a:t>1.</a:t>
            </a:r>
            <a:r>
              <a:rPr lang="it-IT" dirty="0" smtClean="0"/>
              <a:t> </a:t>
            </a:r>
            <a:r>
              <a:rPr lang="it-IT" sz="1800" dirty="0" smtClean="0"/>
              <a:t>Agli effetti delle disposizioni di cui al presente capo si intendono per </a:t>
            </a:r>
            <a:r>
              <a:rPr lang="it-IT" dirty="0" smtClean="0"/>
              <a:t/>
            </a:r>
            <a:br>
              <a:rPr lang="it-IT" dirty="0" smtClean="0"/>
            </a:br>
            <a:r>
              <a:rPr lang="it-IT" b="1" dirty="0" smtClean="0">
                <a:solidFill>
                  <a:srgbClr val="C00000"/>
                </a:solidFill>
              </a:rPr>
              <a:t>i-bis) impresa esecutrice:</a:t>
            </a:r>
            <a:endParaRPr lang="it-IT" sz="2000" b="1" dirty="0" smtClean="0">
              <a:solidFill>
                <a:srgbClr val="C00000"/>
              </a:solidFill>
            </a:endParaRPr>
          </a:p>
          <a:p>
            <a:pPr>
              <a:defRPr/>
            </a:pPr>
            <a:r>
              <a:rPr lang="it-IT" sz="4400" i="1" dirty="0" smtClean="0">
                <a:solidFill>
                  <a:srgbClr val="FF0000"/>
                </a:solidFill>
              </a:rPr>
              <a:t>impresa esecutrice: impresa che esegue un’opera o parte di essa impegnando proprie risorse umane e materiali;</a:t>
            </a:r>
            <a:endParaRPr lang="it-IT" sz="2400" dirty="0" smtClean="0">
              <a:solidFill>
                <a:srgbClr val="FF0000"/>
              </a:solidFill>
            </a:endParaRPr>
          </a:p>
        </p:txBody>
      </p:sp>
      <p:pic>
        <p:nvPicPr>
          <p:cNvPr id="12698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588" y="4292600"/>
            <a:ext cx="1608137"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0249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4211">
                                            <p:bg/>
                                          </p:spTgt>
                                        </p:tgtEl>
                                        <p:attrNameLst>
                                          <p:attrName>style.visibility</p:attrName>
                                        </p:attrNameLst>
                                      </p:cBhvr>
                                      <p:to>
                                        <p:strVal val="visible"/>
                                      </p:to>
                                    </p:set>
                                    <p:anim calcmode="lin" valueType="num">
                                      <p:cBhvr>
                                        <p:cTn id="13" dur="500" fill="hold"/>
                                        <p:tgtEl>
                                          <p:spTgt spid="94211">
                                            <p:bg/>
                                          </p:spTgt>
                                        </p:tgtEl>
                                        <p:attrNameLst>
                                          <p:attrName>ppt_w</p:attrName>
                                        </p:attrNameLst>
                                      </p:cBhvr>
                                      <p:tavLst>
                                        <p:tav tm="0">
                                          <p:val>
                                            <p:fltVal val="0"/>
                                          </p:val>
                                        </p:tav>
                                        <p:tav tm="100000">
                                          <p:val>
                                            <p:strVal val="#ppt_w"/>
                                          </p:val>
                                        </p:tav>
                                      </p:tavLst>
                                    </p:anim>
                                    <p:anim calcmode="lin" valueType="num">
                                      <p:cBhvr>
                                        <p:cTn id="14" dur="500" fill="hold"/>
                                        <p:tgtEl>
                                          <p:spTgt spid="94211">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4211">
                                            <p:txEl>
                                              <p:pRg st="0" end="0"/>
                                            </p:txEl>
                                          </p:spTgt>
                                        </p:tgtEl>
                                        <p:attrNameLst>
                                          <p:attrName>style.visibility</p:attrName>
                                        </p:attrNameLst>
                                      </p:cBhvr>
                                      <p:to>
                                        <p:strVal val="visible"/>
                                      </p:to>
                                    </p:set>
                                    <p:anim calcmode="lin" valueType="num">
                                      <p:cBhvr>
                                        <p:cTn id="19"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42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4211">
                                            <p:txEl>
                                              <p:pRg st="1" end="1"/>
                                            </p:txEl>
                                          </p:spTgt>
                                        </p:tgtEl>
                                        <p:attrNameLst>
                                          <p:attrName>style.visibility</p:attrName>
                                        </p:attrNameLst>
                                      </p:cBhvr>
                                      <p:to>
                                        <p:strVal val="visible"/>
                                      </p:to>
                                    </p:set>
                                    <p:anim calcmode="lin" valueType="num">
                                      <p:cBhvr>
                                        <p:cTn id="25" dur="500" fill="hold"/>
                                        <p:tgtEl>
                                          <p:spTgt spid="9421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42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457200"/>
            <a:ext cx="8229600" cy="1257300"/>
          </a:xfrm>
          <a:solidFill>
            <a:srgbClr val="FFFF00"/>
          </a:solidFill>
        </p:spPr>
        <p:txBody>
          <a:bodyPr/>
          <a:lstStyle/>
          <a:p>
            <a:pPr algn="ctr">
              <a:defRPr/>
            </a:pPr>
            <a:r>
              <a:rPr lang="it-IT" b="1" dirty="0" smtClean="0"/>
              <a:t/>
            </a:r>
            <a:br>
              <a:rPr lang="it-IT" b="1" dirty="0" smtClean="0"/>
            </a:br>
            <a:r>
              <a:rPr lang="it-IT" b="1" dirty="0" smtClean="0"/>
              <a:t/>
            </a:r>
            <a:br>
              <a:rPr lang="it-IT" b="1" dirty="0" smtClean="0"/>
            </a:br>
            <a:r>
              <a:rPr lang="it-IT" sz="3200" b="1" dirty="0" smtClean="0">
                <a:solidFill>
                  <a:schemeClr val="bg2">
                    <a:lumMod val="60000"/>
                    <a:lumOff val="40000"/>
                  </a:schemeClr>
                </a:solidFill>
              </a:rPr>
              <a:t>Art. 89   </a:t>
            </a:r>
            <a:r>
              <a:rPr lang="it-IT" sz="3200" dirty="0" smtClean="0">
                <a:solidFill>
                  <a:schemeClr val="bg2">
                    <a:lumMod val="60000"/>
                    <a:lumOff val="40000"/>
                  </a:schemeClr>
                </a:solidFill>
              </a:rPr>
              <a:t> </a:t>
            </a:r>
            <a:r>
              <a:rPr lang="it-IT" sz="3200" b="1" dirty="0" smtClean="0">
                <a:solidFill>
                  <a:schemeClr val="bg2">
                    <a:lumMod val="60000"/>
                    <a:lumOff val="40000"/>
                  </a:schemeClr>
                </a:solidFill>
              </a:rPr>
              <a:t>Definizioni</a:t>
            </a:r>
            <a:r>
              <a:rPr lang="it-IT" sz="3200" dirty="0" smtClean="0">
                <a:solidFill>
                  <a:schemeClr val="bg2">
                    <a:lumMod val="60000"/>
                    <a:lumOff val="40000"/>
                  </a:schemeClr>
                </a:solidFill>
              </a:rPr>
              <a:t/>
            </a:r>
            <a:br>
              <a:rPr lang="it-IT" sz="3200" dirty="0" smtClean="0">
                <a:solidFill>
                  <a:schemeClr val="bg2">
                    <a:lumMod val="60000"/>
                    <a:lumOff val="40000"/>
                  </a:schemeClr>
                </a:solidFill>
              </a:rPr>
            </a:br>
            <a:r>
              <a:rPr lang="it-IT" sz="3200" dirty="0" smtClean="0">
                <a:solidFill>
                  <a:schemeClr val="bg2">
                    <a:lumMod val="60000"/>
                    <a:lumOff val="40000"/>
                  </a:schemeClr>
                </a:solidFill>
              </a:rPr>
              <a:t/>
            </a:r>
            <a:br>
              <a:rPr lang="it-IT" sz="3200" dirty="0" smtClean="0">
                <a:solidFill>
                  <a:schemeClr val="bg2">
                    <a:lumMod val="60000"/>
                    <a:lumOff val="40000"/>
                  </a:schemeClr>
                </a:solidFill>
              </a:rPr>
            </a:br>
            <a:endParaRPr lang="it-IT" dirty="0" smtClean="0">
              <a:solidFill>
                <a:schemeClr val="bg2">
                  <a:lumMod val="60000"/>
                  <a:lumOff val="40000"/>
                </a:schemeClr>
              </a:solidFill>
            </a:endParaRPr>
          </a:p>
        </p:txBody>
      </p:sp>
      <p:sp>
        <p:nvSpPr>
          <p:cNvPr id="72707" name="Segnaposto contenuto 2"/>
          <p:cNvSpPr>
            <a:spLocks noGrp="1"/>
          </p:cNvSpPr>
          <p:nvPr>
            <p:ph idx="1"/>
          </p:nvPr>
        </p:nvSpPr>
        <p:spPr>
          <a:xfrm>
            <a:off x="571500" y="1928813"/>
            <a:ext cx="8229600" cy="3886200"/>
          </a:xfrm>
          <a:ln>
            <a:solidFill>
              <a:srgbClr val="FF0000"/>
            </a:solidFill>
          </a:ln>
        </p:spPr>
        <p:txBody>
          <a:bodyPr/>
          <a:lstStyle/>
          <a:p>
            <a:pPr>
              <a:defRPr/>
            </a:pPr>
            <a:r>
              <a:rPr lang="it-IT" b="1" dirty="0" smtClean="0"/>
              <a:t>1.</a:t>
            </a:r>
            <a:r>
              <a:rPr lang="it-IT" dirty="0" smtClean="0"/>
              <a:t> </a:t>
            </a:r>
            <a:r>
              <a:rPr lang="it-IT" sz="1800" dirty="0" smtClean="0"/>
              <a:t>Agli effetti delle disposizioni di cui al presente capo si intendono per </a:t>
            </a:r>
            <a:r>
              <a:rPr lang="it-IT" dirty="0" smtClean="0"/>
              <a:t/>
            </a:r>
            <a:br>
              <a:rPr lang="it-IT" dirty="0" smtClean="0"/>
            </a:br>
            <a:r>
              <a:rPr lang="it-IT" sz="3600" b="1" dirty="0" smtClean="0">
                <a:solidFill>
                  <a:srgbClr val="C00000"/>
                </a:solidFill>
                <a:latin typeface="Corbel" pitchFamily="34" charset="0"/>
              </a:rPr>
              <a:t>l) idoneità tecnico-professionale:</a:t>
            </a:r>
            <a:r>
              <a:rPr lang="it-IT" sz="3600" dirty="0" smtClean="0">
                <a:solidFill>
                  <a:srgbClr val="C00000"/>
                </a:solidFill>
                <a:latin typeface="Corbel" pitchFamily="34" charset="0"/>
              </a:rPr>
              <a:t> </a:t>
            </a:r>
          </a:p>
          <a:p>
            <a:pPr>
              <a:defRPr/>
            </a:pPr>
            <a:r>
              <a:rPr lang="it-IT" b="1" dirty="0" smtClean="0"/>
              <a:t>possesso di capacità organizzative, </a:t>
            </a:r>
          </a:p>
          <a:p>
            <a:pPr>
              <a:defRPr/>
            </a:pPr>
            <a:r>
              <a:rPr lang="it-IT" b="1" dirty="0" smtClean="0"/>
              <a:t>nonché disponibilità di forza lavoro,</a:t>
            </a:r>
          </a:p>
          <a:p>
            <a:pPr>
              <a:defRPr/>
            </a:pPr>
            <a:r>
              <a:rPr lang="it-IT" b="1" dirty="0" smtClean="0"/>
              <a:t> di macchine e di attrezzature,</a:t>
            </a:r>
          </a:p>
          <a:p>
            <a:pPr>
              <a:defRPr/>
            </a:pPr>
            <a:r>
              <a:rPr lang="it-IT" sz="2400" b="1" dirty="0" smtClean="0"/>
              <a:t>in riferimento </a:t>
            </a:r>
            <a:r>
              <a:rPr lang="it-IT" sz="2400" b="1" u="sng" dirty="0" smtClean="0">
                <a:solidFill>
                  <a:srgbClr val="FF0000"/>
                </a:solidFill>
                <a:effectLst>
                  <a:outerShdw blurRad="38100" dist="38100" dir="2700000" algn="tl">
                    <a:srgbClr val="C0C0C0"/>
                  </a:outerShdw>
                </a:effectLst>
              </a:rPr>
              <a:t>ai lavori da </a:t>
            </a:r>
            <a:r>
              <a:rPr lang="it-IT" b="1" u="sng" dirty="0" smtClean="0">
                <a:solidFill>
                  <a:srgbClr val="FF0000"/>
                </a:solidFill>
                <a:effectLst>
                  <a:outerShdw blurRad="38100" dist="38100" dir="2700000" algn="tl">
                    <a:srgbClr val="C0C0C0"/>
                  </a:outerShdw>
                </a:effectLst>
              </a:rPr>
              <a:t>realizzare.</a:t>
            </a:r>
            <a:r>
              <a:rPr lang="it-IT" b="1" dirty="0" smtClean="0"/>
              <a:t> </a:t>
            </a:r>
          </a:p>
          <a:p>
            <a:pPr>
              <a:defRPr/>
            </a:pPr>
            <a:endParaRPr lang="it-IT" dirty="0" smtClean="0"/>
          </a:p>
        </p:txBody>
      </p:sp>
    </p:spTree>
    <p:extLst>
      <p:ext uri="{BB962C8B-B14F-4D97-AF65-F5344CB8AC3E}">
        <p14:creationId xmlns="" xmlns:p14="http://schemas.microsoft.com/office/powerpoint/2010/main" val="61129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olo 1"/>
          <p:cNvSpPr>
            <a:spLocks noGrp="1"/>
          </p:cNvSpPr>
          <p:nvPr>
            <p:ph type="title"/>
          </p:nvPr>
        </p:nvSpPr>
        <p:spPr>
          <a:xfrm>
            <a:off x="-39688" y="-26988"/>
            <a:ext cx="6913563" cy="1071563"/>
          </a:xfrm>
          <a:solidFill>
            <a:schemeClr val="accent2"/>
          </a:solidFill>
        </p:spPr>
        <p:txBody>
          <a:bodyPr/>
          <a:lstStyle/>
          <a:p>
            <a:pPr algn="ctr"/>
            <a:r>
              <a:rPr lang="it-IT" sz="2000" b="1" smtClean="0">
                <a:solidFill>
                  <a:srgbClr val="FFFF00"/>
                </a:solidFill>
              </a:rPr>
              <a:t>ALLEGATO XVII</a:t>
            </a:r>
            <a:br>
              <a:rPr lang="it-IT" sz="2000" b="1" smtClean="0">
                <a:solidFill>
                  <a:srgbClr val="FFFF00"/>
                </a:solidFill>
              </a:rPr>
            </a:br>
            <a:r>
              <a:rPr lang="it-IT" sz="2000" b="1" smtClean="0">
                <a:solidFill>
                  <a:srgbClr val="FFFF00"/>
                </a:solidFill>
              </a:rPr>
              <a:t> IDONEITA’ TECNICO PROFESSIONALE            1/3</a:t>
            </a:r>
            <a:endParaRPr lang="it-IT" sz="2000" smtClean="0">
              <a:solidFill>
                <a:srgbClr val="FFFF00"/>
              </a:solidFill>
            </a:endParaRPr>
          </a:p>
        </p:txBody>
      </p:sp>
      <p:sp>
        <p:nvSpPr>
          <p:cNvPr id="129027" name="Segnaposto contenuto 2"/>
          <p:cNvSpPr>
            <a:spLocks noGrp="1"/>
          </p:cNvSpPr>
          <p:nvPr>
            <p:ph idx="1"/>
          </p:nvPr>
        </p:nvSpPr>
        <p:spPr>
          <a:xfrm>
            <a:off x="0" y="1125538"/>
            <a:ext cx="9144000" cy="4244975"/>
          </a:xfrm>
        </p:spPr>
        <p:txBody>
          <a:bodyPr/>
          <a:lstStyle/>
          <a:p>
            <a:r>
              <a:rPr lang="it-IT" sz="1800" b="1" smtClean="0">
                <a:latin typeface="Georgia" pitchFamily="18" charset="0"/>
              </a:rPr>
              <a:t>01 Le imprese affidatarie dovranno indicare al committente o al responsabile dei lavori almeno il nominativo del soggetto o i nominativi dei soggetti della propria impresa, con le specifiche mansioni, incaricati per l’assolvimento dei compiti di cui all’art.97</a:t>
            </a:r>
            <a:r>
              <a:rPr lang="it-IT" sz="1600" b="1" smtClean="0"/>
              <a:t>(obblighi del datore di lavoro dell’impresa affidataria)</a:t>
            </a:r>
            <a:r>
              <a:rPr lang="it-IT" sz="1800" b="1" smtClean="0">
                <a:latin typeface="Georgia" pitchFamily="18" charset="0"/>
              </a:rPr>
              <a:t>.</a:t>
            </a:r>
          </a:p>
          <a:p>
            <a:r>
              <a:rPr lang="it-IT" sz="2000" smtClean="0">
                <a:latin typeface="Georgia" pitchFamily="18" charset="0"/>
              </a:rPr>
              <a:t>1. Ai fini della verifica dell’idoneità tecnico professionale  le imprese, le imprese esecutrici nonché le imprese affidatarie, ove utilizzino proprio personale, macchine o attrezzature per l’esecuzione dell’opera appaltata dovranno esibire al committente o al responsabile dei lavori almeno: </a:t>
            </a:r>
          </a:p>
          <a:p>
            <a:r>
              <a:rPr lang="it-IT" sz="2400" smtClean="0">
                <a:latin typeface="Georgia" pitchFamily="18" charset="0"/>
              </a:rPr>
              <a:t>a) iscrizione alla camera di commercio, industria ed artigianato con oggetto sociale inerente alla tipologia dell’appalto</a:t>
            </a:r>
          </a:p>
          <a:p>
            <a:r>
              <a:rPr lang="it-IT" sz="2000" smtClean="0">
                <a:latin typeface="Georgia" pitchFamily="18" charset="0"/>
              </a:rPr>
              <a:t>b) documento di valutazione dei rischi di cui all’art. 17, co. 1, lettera a)                  o autocertificazione di cui all’art. 29, co. 5, del presente decreto legislativo</a:t>
            </a:r>
            <a:r>
              <a:rPr lang="it-IT" sz="2400" smtClean="0">
                <a:latin typeface="Georgia" pitchFamily="18" charset="0"/>
              </a:rPr>
              <a:t> </a:t>
            </a:r>
          </a:p>
          <a:p>
            <a:r>
              <a:rPr lang="it-IT" sz="2000" smtClean="0">
                <a:latin typeface="Georgia" pitchFamily="18" charset="0"/>
              </a:rPr>
              <a:t>c) documento unico di regolarità contributiva </a:t>
            </a:r>
            <a:r>
              <a:rPr lang="it-IT" sz="1200" smtClean="0">
                <a:latin typeface="Georgia" pitchFamily="18" charset="0"/>
              </a:rPr>
              <a:t>di cui al Decreto Ministeriale 24 ottobre 2007 </a:t>
            </a:r>
          </a:p>
          <a:p>
            <a:r>
              <a:rPr lang="it-IT" sz="2400" smtClean="0">
                <a:latin typeface="Georgia" pitchFamily="18" charset="0"/>
              </a:rPr>
              <a:t>l) dichiarazione di non essere oggetto di provvedimenti di sospensione o interdittivi di cui all’art. 14  del presente decreto</a:t>
            </a:r>
          </a:p>
        </p:txBody>
      </p:sp>
      <p:pic>
        <p:nvPicPr>
          <p:cNvPr id="129028" name="Immagine 4" descr="http://www.assiteca.it/html/news/ottobre2009/images/clip_image002.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025" y="-17463"/>
            <a:ext cx="2339975"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95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23528" y="332656"/>
            <a:ext cx="8373616" cy="6038131"/>
          </a:xfrm>
          <a:gradFill>
            <a:gsLst>
              <a:gs pos="95345">
                <a:srgbClr val="D5C8A6"/>
              </a:gs>
              <a:gs pos="0">
                <a:srgbClr val="FFEFD1"/>
              </a:gs>
              <a:gs pos="64999">
                <a:srgbClr val="F0EBD5"/>
              </a:gs>
              <a:gs pos="100000">
                <a:srgbClr val="D1C39F"/>
              </a:gs>
            </a:gsLst>
            <a:lin ang="5400000" scaled="0"/>
          </a:gradFill>
        </p:spPr>
        <p:txBody>
          <a:bodyPr/>
          <a:lstStyle/>
          <a:p>
            <a:endParaRPr lang="it-IT" dirty="0" smtClean="0"/>
          </a:p>
          <a:p>
            <a:endParaRPr lang="it-IT" dirty="0"/>
          </a:p>
          <a:p>
            <a:endParaRPr lang="it-IT" dirty="0" smtClean="0"/>
          </a:p>
          <a:p>
            <a:r>
              <a:rPr lang="it-IT" dirty="0" smtClean="0"/>
              <a:t>La legge </a:t>
            </a:r>
            <a:r>
              <a:rPr lang="it-IT" b="1" dirty="0" smtClean="0"/>
              <a:t>Merloni</a:t>
            </a:r>
            <a:r>
              <a:rPr lang="it-IT" dirty="0" smtClean="0"/>
              <a:t> </a:t>
            </a:r>
            <a:r>
              <a:rPr lang="it-IT" dirty="0"/>
              <a:t>n.109/94,   </a:t>
            </a:r>
            <a:endParaRPr lang="it-IT" dirty="0" smtClean="0"/>
          </a:p>
          <a:p>
            <a:r>
              <a:rPr lang="it-IT" dirty="0" smtClean="0"/>
              <a:t> </a:t>
            </a:r>
            <a:r>
              <a:rPr lang="it-IT" dirty="0"/>
              <a:t>bis n. 216/95 </a:t>
            </a:r>
            <a:endParaRPr lang="it-IT" dirty="0" smtClean="0"/>
          </a:p>
          <a:p>
            <a:r>
              <a:rPr lang="it-IT" sz="4800" dirty="0" smtClean="0"/>
              <a:t>e </a:t>
            </a:r>
            <a:r>
              <a:rPr lang="it-IT" sz="5400" b="1" dirty="0">
                <a:solidFill>
                  <a:srgbClr val="000099"/>
                </a:solidFill>
              </a:rPr>
              <a:t>Ter </a:t>
            </a:r>
            <a:r>
              <a:rPr lang="it-IT" sz="5400" b="1" dirty="0" smtClean="0">
                <a:solidFill>
                  <a:srgbClr val="000099"/>
                </a:solidFill>
              </a:rPr>
              <a:t>l.415/98                            </a:t>
            </a:r>
            <a:r>
              <a:rPr lang="it-IT" dirty="0" smtClean="0"/>
              <a:t>e il Regolamento </a:t>
            </a:r>
            <a:r>
              <a:rPr lang="it-IT" dirty="0"/>
              <a:t>di attuazione </a:t>
            </a:r>
            <a:r>
              <a:rPr lang="it-IT" dirty="0" smtClean="0"/>
              <a:t> </a:t>
            </a:r>
            <a:r>
              <a:rPr lang="it-IT" dirty="0" smtClean="0">
                <a:hlinkClick r:id="rId2"/>
              </a:rPr>
              <a:t>D.P.R</a:t>
            </a:r>
            <a:r>
              <a:rPr lang="it-IT" dirty="0">
                <a:hlinkClick r:id="rId2"/>
              </a:rPr>
              <a:t>. </a:t>
            </a:r>
            <a:r>
              <a:rPr lang="it-IT" dirty="0" smtClean="0">
                <a:hlinkClick r:id="rId2"/>
              </a:rPr>
              <a:t>n.</a:t>
            </a:r>
            <a:r>
              <a:rPr lang="it-IT" b="1" dirty="0" smtClean="0">
                <a:hlinkClick r:id="rId2"/>
              </a:rPr>
              <a:t>554/99</a:t>
            </a:r>
            <a:endParaRPr lang="it-IT" sz="4800" b="1" dirty="0" smtClean="0"/>
          </a:p>
        </p:txBody>
      </p:sp>
      <p:pic>
        <p:nvPicPr>
          <p:cNvPr id="6146" name="Picture 2" descr="Risultati immagini per MINISTRO MERLONI"/>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332656"/>
            <a:ext cx="3168352" cy="2537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3560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olo 1"/>
          <p:cNvSpPr>
            <a:spLocks noGrp="1"/>
          </p:cNvSpPr>
          <p:nvPr>
            <p:ph type="title"/>
          </p:nvPr>
        </p:nvSpPr>
        <p:spPr>
          <a:xfrm>
            <a:off x="1908175" y="285750"/>
            <a:ext cx="6821488" cy="1071563"/>
          </a:xfrm>
          <a:solidFill>
            <a:schemeClr val="accent2"/>
          </a:solidFill>
        </p:spPr>
        <p:txBody>
          <a:bodyPr/>
          <a:lstStyle/>
          <a:p>
            <a:pPr algn="ctr"/>
            <a:r>
              <a:rPr lang="it-IT" sz="2000" b="1" smtClean="0">
                <a:solidFill>
                  <a:srgbClr val="FFFF00"/>
                </a:solidFill>
              </a:rPr>
              <a:t>ALLEGATO XVII</a:t>
            </a:r>
            <a:br>
              <a:rPr lang="it-IT" sz="2000" b="1" smtClean="0">
                <a:solidFill>
                  <a:srgbClr val="FFFF00"/>
                </a:solidFill>
              </a:rPr>
            </a:br>
            <a:r>
              <a:rPr lang="it-IT" sz="2000" b="1" smtClean="0">
                <a:solidFill>
                  <a:srgbClr val="FFFF00"/>
                </a:solidFill>
              </a:rPr>
              <a:t> IDONEITA’ TECNICO PROFESSIONALE           2/3</a:t>
            </a:r>
            <a:endParaRPr lang="it-IT" sz="2000" smtClean="0">
              <a:solidFill>
                <a:srgbClr val="FFFF00"/>
              </a:solidFill>
            </a:endParaRPr>
          </a:p>
        </p:txBody>
      </p:sp>
      <p:sp>
        <p:nvSpPr>
          <p:cNvPr id="130051" name="Segnaposto contenuto 2"/>
          <p:cNvSpPr>
            <a:spLocks noGrp="1"/>
          </p:cNvSpPr>
          <p:nvPr>
            <p:ph idx="1"/>
          </p:nvPr>
        </p:nvSpPr>
        <p:spPr>
          <a:xfrm>
            <a:off x="457200" y="1571625"/>
            <a:ext cx="8229600" cy="3529013"/>
          </a:xfrm>
        </p:spPr>
        <p:txBody>
          <a:bodyPr/>
          <a:lstStyle/>
          <a:p>
            <a:r>
              <a:rPr lang="it-IT" sz="2000" b="1" smtClean="0">
                <a:solidFill>
                  <a:srgbClr val="3333FF"/>
                </a:solidFill>
              </a:rPr>
              <a:t>2. I lavoratori autonomi dovranno esibire almeno: </a:t>
            </a:r>
          </a:p>
          <a:p>
            <a:r>
              <a:rPr lang="it-IT" sz="2000" b="1" smtClean="0"/>
              <a:t>a) iscrizione alla camera di commercio, industria ed artigianato con oggetto sociale inerente alla tipologia dell’appalto</a:t>
            </a:r>
          </a:p>
          <a:p>
            <a:r>
              <a:rPr lang="it-IT" sz="2000" b="1" smtClean="0"/>
              <a:t>b) specifica documentazione attestante la conformità alle disposizioni di cui al presente decreto legislativo di macchine, attrezzature e opere provvisionali </a:t>
            </a:r>
          </a:p>
          <a:p>
            <a:r>
              <a:rPr lang="it-IT" sz="2400" b="1" smtClean="0"/>
              <a:t>c) elenco dei dispositivi di protezione individuali in dotazione </a:t>
            </a:r>
          </a:p>
          <a:p>
            <a:r>
              <a:rPr lang="it-IT" sz="2400" b="1" smtClean="0"/>
              <a:t>d) attestati inerenti la propria formazione e la relativa idoneità sanitaria previsti dal presente decreto legislativo</a:t>
            </a:r>
          </a:p>
          <a:p>
            <a:r>
              <a:rPr lang="it-IT" sz="2400" b="1" smtClean="0"/>
              <a:t>e) documento unico di regolarità contributiva di cui al Decreto Ministeriale 24 ottobre 2007</a:t>
            </a:r>
            <a:r>
              <a:rPr lang="it-IT" sz="1800" smtClean="0"/>
              <a:t> </a:t>
            </a:r>
            <a:endParaRPr lang="it-IT" sz="3600" smtClean="0"/>
          </a:p>
        </p:txBody>
      </p:sp>
      <p:pic>
        <p:nvPicPr>
          <p:cNvPr id="130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88" y="44450"/>
            <a:ext cx="2157413" cy="136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31667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Titolo 1"/>
          <p:cNvSpPr>
            <a:spLocks noGrp="1"/>
          </p:cNvSpPr>
          <p:nvPr>
            <p:ph type="title" idx="4294967295"/>
          </p:nvPr>
        </p:nvSpPr>
        <p:spPr>
          <a:xfrm>
            <a:off x="2411413" y="285750"/>
            <a:ext cx="6318250" cy="1071563"/>
          </a:xfrm>
          <a:solidFill>
            <a:schemeClr val="accent2"/>
          </a:solidFill>
        </p:spPr>
        <p:txBody>
          <a:bodyPr/>
          <a:lstStyle/>
          <a:p>
            <a:pPr algn="ctr"/>
            <a:r>
              <a:rPr lang="it-IT" sz="2000" b="1" smtClean="0">
                <a:solidFill>
                  <a:srgbClr val="FFFF00"/>
                </a:solidFill>
              </a:rPr>
              <a:t>ALLEGATO XVII</a:t>
            </a:r>
            <a:br>
              <a:rPr lang="it-IT" sz="2000" b="1" smtClean="0">
                <a:solidFill>
                  <a:srgbClr val="FFFF00"/>
                </a:solidFill>
              </a:rPr>
            </a:br>
            <a:r>
              <a:rPr lang="it-IT" sz="2000" b="1" smtClean="0">
                <a:solidFill>
                  <a:srgbClr val="FFFF00"/>
                </a:solidFill>
              </a:rPr>
              <a:t> IDONEITA’ TECNICO PROFESSIONALE                3/3</a:t>
            </a:r>
            <a:endParaRPr lang="it-IT" sz="2000" smtClean="0">
              <a:solidFill>
                <a:srgbClr val="FFFF00"/>
              </a:solidFill>
            </a:endParaRPr>
          </a:p>
        </p:txBody>
      </p:sp>
      <p:sp>
        <p:nvSpPr>
          <p:cNvPr id="98307" name="Segnaposto contenuto 2"/>
          <p:cNvSpPr>
            <a:spLocks noGrp="1"/>
          </p:cNvSpPr>
          <p:nvPr>
            <p:ph idx="4294967295"/>
          </p:nvPr>
        </p:nvSpPr>
        <p:spPr>
          <a:xfrm>
            <a:off x="457200" y="1571625"/>
            <a:ext cx="8229600" cy="3529013"/>
          </a:xfrm>
        </p:spPr>
        <p:txBody>
          <a:bodyPr/>
          <a:lstStyle/>
          <a:p>
            <a:r>
              <a:rPr lang="it-IT" sz="1600" smtClean="0"/>
              <a:t> </a:t>
            </a:r>
            <a:r>
              <a:rPr lang="it-IT" sz="3600" b="1" smtClean="0">
                <a:solidFill>
                  <a:srgbClr val="5B5B98"/>
                </a:solidFill>
              </a:rPr>
              <a:t>3. In caso di sub-appalto il datore di lavoro dell’impresa affidataria verifica l’idoneità tecnico-professionale dei subappaltatori con gli stessi criteri di cui al precedente punto 1 e dei lavoratori autonomi con gli stessi criteri di cui al precedente punto 2.</a:t>
            </a:r>
          </a:p>
          <a:p>
            <a:endParaRPr lang="it-IT" sz="3600" b="1" smtClean="0">
              <a:solidFill>
                <a:srgbClr val="5B5B98"/>
              </a:solidFill>
            </a:endParaRPr>
          </a:p>
          <a:p>
            <a:endParaRPr lang="it-IT" sz="5400" smtClean="0"/>
          </a:p>
        </p:txBody>
      </p:sp>
      <p:pic>
        <p:nvPicPr>
          <p:cNvPr id="131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38" y="115888"/>
            <a:ext cx="2341562" cy="154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7849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8306">
                                            <p:txEl>
                                              <p:charRg st="4294967295" end="4294967295"/>
                                            </p:txEl>
                                          </p:spTgt>
                                        </p:tgtEl>
                                        <p:attrNameLst>
                                          <p:attrName>style.visibility</p:attrName>
                                        </p:attrNameLst>
                                      </p:cBhvr>
                                      <p:to>
                                        <p:strVal val="visible"/>
                                      </p:to>
                                    </p:set>
                                    <p:anim calcmode="lin" valueType="num">
                                      <p:cBhvr>
                                        <p:cTn id="7" dur="500" fill="hold"/>
                                        <p:tgtEl>
                                          <p:spTgt spid="9830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9830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p:cTn id="13"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83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44624"/>
            <a:ext cx="9144000" cy="1440160"/>
          </a:xfrm>
          <a:solidFill>
            <a:schemeClr val="bg2">
              <a:lumMod val="20000"/>
              <a:lumOff val="80000"/>
            </a:schemeClr>
          </a:solidFill>
        </p:spPr>
        <p:txBody>
          <a:bodyPr/>
          <a:lstStyle/>
          <a:p>
            <a:r>
              <a:rPr lang="it-IT" sz="3200" dirty="0" smtClean="0"/>
              <a:t>   </a:t>
            </a:r>
            <a:r>
              <a:rPr lang="it-IT" sz="3200" dirty="0"/>
              <a:t/>
            </a:r>
            <a:br>
              <a:rPr lang="it-IT" sz="3200" dirty="0"/>
            </a:br>
            <a:r>
              <a:rPr lang="it-IT" sz="3200" dirty="0"/>
              <a:t> </a:t>
            </a:r>
            <a:r>
              <a:rPr lang="it-IT" sz="3200" dirty="0" smtClean="0"/>
              <a:t/>
            </a:r>
            <a:br>
              <a:rPr lang="it-IT" sz="3200" dirty="0" smtClean="0"/>
            </a:br>
            <a:r>
              <a:rPr lang="it-IT" sz="3200" dirty="0" smtClean="0"/>
              <a:t/>
            </a:r>
            <a:br>
              <a:rPr lang="it-IT" sz="3200" dirty="0" smtClean="0"/>
            </a:br>
            <a:r>
              <a:rPr lang="it-IT" sz="3200" b="1" dirty="0" smtClean="0">
                <a:solidFill>
                  <a:srgbClr val="000099"/>
                </a:solidFill>
              </a:rPr>
              <a:t>Allegato XIV</a:t>
            </a:r>
            <a:br>
              <a:rPr lang="it-IT" sz="3200" b="1" dirty="0" smtClean="0">
                <a:solidFill>
                  <a:srgbClr val="000099"/>
                </a:solidFill>
              </a:rPr>
            </a:br>
            <a:r>
              <a:rPr lang="it-IT" sz="2800" b="1" dirty="0" smtClean="0">
                <a:solidFill>
                  <a:srgbClr val="000099"/>
                </a:solidFill>
              </a:rPr>
              <a:t>Contenuti minimi del corso di formazione per coordinatori</a:t>
            </a:r>
            <a:r>
              <a:rPr lang="it-IT" sz="3200" dirty="0" smtClean="0"/>
              <a:t/>
            </a:r>
            <a:br>
              <a:rPr lang="it-IT" sz="3200" dirty="0" smtClean="0"/>
            </a:br>
            <a:r>
              <a:rPr lang="it-IT" sz="3200" dirty="0" smtClean="0"/>
              <a:t/>
            </a:r>
            <a:br>
              <a:rPr lang="it-IT" sz="3200" dirty="0" smtClean="0"/>
            </a:br>
            <a:endParaRPr lang="it-IT" sz="8000" dirty="0"/>
          </a:p>
        </p:txBody>
      </p:sp>
      <p:sp>
        <p:nvSpPr>
          <p:cNvPr id="5123" name="Rectangle 3"/>
          <p:cNvSpPr>
            <a:spLocks noGrp="1" noChangeArrowheads="1"/>
          </p:cNvSpPr>
          <p:nvPr>
            <p:ph idx="1"/>
          </p:nvPr>
        </p:nvSpPr>
        <p:spPr>
          <a:xfrm>
            <a:off x="323528" y="1916832"/>
            <a:ext cx="8373616" cy="4453955"/>
          </a:xfrm>
          <a:gradFill>
            <a:gsLst>
              <a:gs pos="95345">
                <a:srgbClr val="D5C8A6"/>
              </a:gs>
              <a:gs pos="0">
                <a:srgbClr val="FFEFD1"/>
              </a:gs>
              <a:gs pos="64999">
                <a:srgbClr val="F0EBD5"/>
              </a:gs>
              <a:gs pos="100000">
                <a:srgbClr val="D1C39F"/>
              </a:gs>
            </a:gsLst>
            <a:lin ang="5400000" scaled="0"/>
          </a:gradFill>
          <a:ln>
            <a:solidFill>
              <a:srgbClr val="00B0F0"/>
            </a:solidFill>
          </a:ln>
        </p:spPr>
        <p:txBody>
          <a:bodyPr/>
          <a:lstStyle/>
          <a:p>
            <a:r>
              <a:rPr lang="it-IT" sz="4000" b="1" dirty="0" smtClean="0">
                <a:solidFill>
                  <a:srgbClr val="FF0000"/>
                </a:solidFill>
              </a:rPr>
              <a:t>La legge quadro in materia di lavori pubblici </a:t>
            </a:r>
            <a:r>
              <a:rPr lang="it-IT" sz="3600" b="1" dirty="0" smtClean="0">
                <a:solidFill>
                  <a:srgbClr val="FF0000"/>
                </a:solidFill>
              </a:rPr>
              <a:t>ed i principali </a:t>
            </a:r>
            <a:r>
              <a:rPr lang="it-IT" sz="4000" b="1" dirty="0" smtClean="0">
                <a:solidFill>
                  <a:srgbClr val="FF0000"/>
                </a:solidFill>
              </a:rPr>
              <a:t>decreti attuativi</a:t>
            </a:r>
          </a:p>
          <a:p>
            <a:r>
              <a:rPr lang="it-IT" dirty="0" smtClean="0"/>
              <a:t>(La legge </a:t>
            </a:r>
            <a:r>
              <a:rPr lang="it-IT" b="1" dirty="0" smtClean="0"/>
              <a:t>Merloni</a:t>
            </a:r>
            <a:r>
              <a:rPr lang="it-IT" dirty="0" smtClean="0"/>
              <a:t> n.109/94,    bis n. 216/95               </a:t>
            </a:r>
            <a:r>
              <a:rPr lang="it-IT" sz="4800" dirty="0" smtClean="0"/>
              <a:t>e </a:t>
            </a:r>
            <a:r>
              <a:rPr lang="it-IT" sz="5400" b="1" dirty="0" smtClean="0">
                <a:solidFill>
                  <a:srgbClr val="000099"/>
                </a:solidFill>
              </a:rPr>
              <a:t>Ter l.415/98                            </a:t>
            </a:r>
            <a:r>
              <a:rPr lang="it-IT" dirty="0" smtClean="0"/>
              <a:t>e il Regolamento di attuazione  </a:t>
            </a:r>
            <a:r>
              <a:rPr lang="it-IT" sz="2800" dirty="0" smtClean="0">
                <a:hlinkClick r:id="rId2"/>
              </a:rPr>
              <a:t>D.P.R. </a:t>
            </a:r>
            <a:r>
              <a:rPr lang="it-IT" dirty="0" smtClean="0">
                <a:hlinkClick r:id="rId2"/>
              </a:rPr>
              <a:t>n.</a:t>
            </a:r>
            <a:r>
              <a:rPr lang="it-IT" b="1" dirty="0" smtClean="0">
                <a:hlinkClick r:id="rId2"/>
              </a:rPr>
              <a:t>554/99</a:t>
            </a:r>
            <a:r>
              <a:rPr lang="it-IT" b="1" dirty="0" smtClean="0"/>
              <a:t>)</a:t>
            </a:r>
          </a:p>
          <a:p>
            <a:r>
              <a:rPr lang="it-IT" sz="4800" b="1" dirty="0" smtClean="0"/>
              <a:t>Una sintetica storia……..</a:t>
            </a:r>
          </a:p>
          <a:p>
            <a:pPr marL="0" indent="0" algn="r">
              <a:buNone/>
            </a:pPr>
            <a:r>
              <a:rPr lang="it-IT" sz="2400" b="1" i="1" dirty="0" smtClean="0"/>
              <a:t>siamo in un’aula didattica</a:t>
            </a:r>
          </a:p>
        </p:txBody>
      </p:sp>
    </p:spTree>
    <p:extLst>
      <p:ext uri="{BB962C8B-B14F-4D97-AF65-F5344CB8AC3E}">
        <p14:creationId xmlns="" xmlns:p14="http://schemas.microsoft.com/office/powerpoint/2010/main" val="2379275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t>ART. 31    della Merloni Ter PIANI DI SICUREZZA</a:t>
            </a:r>
          </a:p>
        </p:txBody>
      </p:sp>
      <p:sp>
        <p:nvSpPr>
          <p:cNvPr id="10243" name="Rectangle 3"/>
          <p:cNvSpPr>
            <a:spLocks noGrp="1" noChangeArrowheads="1"/>
          </p:cNvSpPr>
          <p:nvPr>
            <p:ph type="body" idx="1"/>
          </p:nvPr>
        </p:nvSpPr>
        <p:spPr>
          <a:xfrm>
            <a:off x="755650" y="2060574"/>
            <a:ext cx="7848798" cy="4536777"/>
          </a:xfrm>
        </p:spPr>
        <p:txBody>
          <a:bodyPr/>
          <a:lstStyle/>
          <a:p>
            <a:r>
              <a:rPr lang="it-IT" sz="2800" dirty="0"/>
              <a:t>co.1 Entro sei mesi dalla data di entrata in vigore della presente legge</a:t>
            </a:r>
          </a:p>
          <a:p>
            <a:r>
              <a:rPr lang="it-IT" dirty="0">
                <a:latin typeface="Arial" pitchFamily="34" charset="0"/>
                <a:cs typeface="Arial" pitchFamily="34" charset="0"/>
              </a:rPr>
              <a:t>Il</a:t>
            </a:r>
            <a:r>
              <a:rPr lang="it-IT" dirty="0"/>
              <a:t> </a:t>
            </a:r>
            <a:r>
              <a:rPr lang="it-IT" b="1" dirty="0" smtClean="0">
                <a:latin typeface="Garamond" pitchFamily="18" charset="0"/>
              </a:rPr>
              <a:t>Governo</a:t>
            </a:r>
            <a:r>
              <a:rPr lang="it-IT" b="1" dirty="0">
                <a:latin typeface="Garamond" pitchFamily="18" charset="0"/>
              </a:rPr>
              <a:t>, su proposta……</a:t>
            </a:r>
          </a:p>
          <a:p>
            <a:r>
              <a:rPr lang="it-IT" b="1" dirty="0">
                <a:latin typeface="Garamond" pitchFamily="18" charset="0"/>
              </a:rPr>
              <a:t>Sentite le OO.SS. e imprenditoriali</a:t>
            </a:r>
          </a:p>
          <a:p>
            <a:r>
              <a:rPr lang="it-IT" b="1" dirty="0">
                <a:latin typeface="Garamond" pitchFamily="18" charset="0"/>
              </a:rPr>
              <a:t>EMANA UN REGOLAMENTO IN MATERIA DI PIANI DI SICUREZZA NEI CANTIERI EDILI IN CONFORMITA’ ALLE DIRETTIVE…</a:t>
            </a:r>
            <a:r>
              <a:rPr lang="it-IT" dirty="0"/>
              <a:t> </a:t>
            </a:r>
          </a:p>
        </p:txBody>
      </p:sp>
    </p:spTree>
    <p:extLst>
      <p:ext uri="{BB962C8B-B14F-4D97-AF65-F5344CB8AC3E}">
        <p14:creationId xmlns="" xmlns:p14="http://schemas.microsoft.com/office/powerpoint/2010/main" val="3358940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507288" cy="1426170"/>
          </a:xfrm>
          <a:solidFill>
            <a:schemeClr val="accent3"/>
          </a:solidFill>
        </p:spPr>
        <p:txBody>
          <a:bodyPr/>
          <a:lstStyle/>
          <a:p>
            <a:r>
              <a:rPr lang="it-IT" dirty="0">
                <a:solidFill>
                  <a:srgbClr val="002060"/>
                </a:solidFill>
              </a:rPr>
              <a:t>ART. 31    della Merloni Ter </a:t>
            </a:r>
            <a:r>
              <a:rPr lang="it-IT" dirty="0" smtClean="0">
                <a:solidFill>
                  <a:srgbClr val="002060"/>
                </a:solidFill>
              </a:rPr>
              <a:t>                  PIANI </a:t>
            </a:r>
            <a:r>
              <a:rPr lang="it-IT" dirty="0">
                <a:solidFill>
                  <a:srgbClr val="002060"/>
                </a:solidFill>
              </a:rPr>
              <a:t>DI SICUREZZA</a:t>
            </a:r>
          </a:p>
        </p:txBody>
      </p:sp>
      <p:sp>
        <p:nvSpPr>
          <p:cNvPr id="37891" name="Rectangle 3"/>
          <p:cNvSpPr>
            <a:spLocks noGrp="1" noChangeArrowheads="1"/>
          </p:cNvSpPr>
          <p:nvPr>
            <p:ph idx="1"/>
          </p:nvPr>
        </p:nvSpPr>
        <p:spPr>
          <a:xfrm>
            <a:off x="539552" y="1844824"/>
            <a:ext cx="8352928" cy="4824536"/>
          </a:xfrm>
          <a:solidFill>
            <a:schemeClr val="accent4">
              <a:lumMod val="20000"/>
              <a:lumOff val="80000"/>
            </a:schemeClr>
          </a:solidFill>
        </p:spPr>
        <p:txBody>
          <a:bodyPr/>
          <a:lstStyle/>
          <a:p>
            <a:endParaRPr lang="it-IT" sz="4000" dirty="0" smtClean="0"/>
          </a:p>
          <a:p>
            <a:r>
              <a:rPr lang="it-IT" sz="4000" dirty="0" smtClean="0"/>
              <a:t>con il </a:t>
            </a:r>
            <a:r>
              <a:rPr lang="it-IT" sz="4000" dirty="0" smtClean="0">
                <a:hlinkClick r:id="rId2"/>
              </a:rPr>
              <a:t>DPR </a:t>
            </a:r>
            <a:r>
              <a:rPr lang="it-IT" sz="4000" dirty="0">
                <a:hlinkClick r:id="rId2"/>
              </a:rPr>
              <a:t>222 del 3 luglio 03</a:t>
            </a:r>
            <a:endParaRPr lang="it-IT" sz="4000" dirty="0"/>
          </a:p>
          <a:p>
            <a:r>
              <a:rPr lang="it-IT" sz="4000" dirty="0" smtClean="0"/>
              <a:t>Viene emanato  il </a:t>
            </a:r>
            <a:r>
              <a:rPr lang="it-IT" sz="4000" dirty="0"/>
              <a:t>Regolamento </a:t>
            </a:r>
            <a:endParaRPr lang="it-IT" sz="4000" dirty="0" smtClean="0"/>
          </a:p>
          <a:p>
            <a:r>
              <a:rPr lang="it-IT" dirty="0" smtClean="0"/>
              <a:t>in </a:t>
            </a:r>
            <a:r>
              <a:rPr lang="it-IT" dirty="0"/>
              <a:t>conformità </a:t>
            </a:r>
            <a:r>
              <a:rPr lang="it-IT" dirty="0" smtClean="0"/>
              <a:t>sia della </a:t>
            </a:r>
            <a:r>
              <a:rPr lang="it-IT" b="1" dirty="0"/>
              <a:t>direttiva  madre</a:t>
            </a:r>
          </a:p>
          <a:p>
            <a:r>
              <a:rPr lang="it-IT" b="1" dirty="0"/>
              <a:t>che della direttiva   Cantieri</a:t>
            </a:r>
            <a:r>
              <a:rPr lang="it-IT" dirty="0"/>
              <a:t>;</a:t>
            </a:r>
          </a:p>
        </p:txBody>
      </p:sp>
      <p:sp>
        <p:nvSpPr>
          <p:cNvPr id="4" name="Segnaposto numero diapositiva 5"/>
          <p:cNvSpPr>
            <a:spLocks noGrp="1"/>
          </p:cNvSpPr>
          <p:nvPr>
            <p:ph type="sldNum" sz="quarter" idx="12"/>
          </p:nvPr>
        </p:nvSpPr>
        <p:spPr/>
        <p:txBody>
          <a:bodyPr/>
          <a:lstStyle/>
          <a:p>
            <a:fld id="{91758BBD-7A97-4A5F-AAAB-15732EBF07E2}" type="slidenum">
              <a:rPr lang="it-IT">
                <a:solidFill>
                  <a:srgbClr val="FFFFFF"/>
                </a:solidFill>
              </a:rPr>
              <a:pPr/>
              <a:t>54</a:t>
            </a:fld>
            <a:endParaRPr lang="it-IT">
              <a:solidFill>
                <a:srgbClr val="FFFFFF"/>
              </a:solidFill>
            </a:endParaRPr>
          </a:p>
        </p:txBody>
      </p:sp>
    </p:spTree>
    <p:extLst>
      <p:ext uri="{BB962C8B-B14F-4D97-AF65-F5344CB8AC3E}">
        <p14:creationId xmlns="" xmlns:p14="http://schemas.microsoft.com/office/powerpoint/2010/main" val="1385336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D7C335C1-ABFE-4251-B756-A44781098509}" type="slidenum">
              <a:rPr lang="it-IT">
                <a:solidFill>
                  <a:srgbClr val="FFFFFF"/>
                </a:solidFill>
              </a:rPr>
              <a:pPr/>
              <a:t>55</a:t>
            </a:fld>
            <a:endParaRPr lang="it-IT">
              <a:solidFill>
                <a:srgbClr val="FFFFFF"/>
              </a:solidFill>
            </a:endParaRPr>
          </a:p>
        </p:txBody>
      </p:sp>
      <p:sp>
        <p:nvSpPr>
          <p:cNvPr id="38914" name="Rectangle 2"/>
          <p:cNvSpPr>
            <a:spLocks noGrp="1" noChangeArrowheads="1"/>
          </p:cNvSpPr>
          <p:nvPr>
            <p:ph type="title"/>
          </p:nvPr>
        </p:nvSpPr>
        <p:spPr/>
        <p:txBody>
          <a:bodyPr/>
          <a:lstStyle/>
          <a:p>
            <a:r>
              <a:rPr lang="it-IT" sz="2800" dirty="0">
                <a:hlinkClick r:id="rId2"/>
              </a:rPr>
              <a:t>DECRETO DEL PRESIDENTE DELLA REPUBBLICA 3 luglio 20</a:t>
            </a:r>
            <a:r>
              <a:rPr lang="it-IT" sz="3600" dirty="0">
                <a:hlinkClick r:id="rId2"/>
              </a:rPr>
              <a:t>03</a:t>
            </a:r>
            <a:r>
              <a:rPr lang="it-IT" sz="2800" dirty="0">
                <a:hlinkClick r:id="rId2"/>
              </a:rPr>
              <a:t>, n.</a:t>
            </a:r>
            <a:r>
              <a:rPr lang="it-IT" sz="4000" dirty="0">
                <a:hlinkClick r:id="rId2"/>
              </a:rPr>
              <a:t>222 </a:t>
            </a:r>
            <a:r>
              <a:rPr lang="it-IT" sz="2800" dirty="0">
                <a:hlinkClick r:id="rId2"/>
              </a:rPr>
              <a:t> </a:t>
            </a:r>
            <a:r>
              <a:rPr lang="it-IT" sz="2800" dirty="0"/>
              <a:t>        </a:t>
            </a:r>
            <a:r>
              <a:rPr lang="it-IT" sz="2000" dirty="0"/>
              <a:t>(Gazzetta Ufficiale N. 193 del 21 Agosto 2003)</a:t>
            </a:r>
          </a:p>
        </p:txBody>
      </p:sp>
      <p:sp>
        <p:nvSpPr>
          <p:cNvPr id="38915" name="Rectangle 3"/>
          <p:cNvSpPr>
            <a:spLocks noGrp="1" noChangeArrowheads="1"/>
          </p:cNvSpPr>
          <p:nvPr>
            <p:ph type="body" idx="1"/>
          </p:nvPr>
        </p:nvSpPr>
        <p:spPr>
          <a:xfrm>
            <a:off x="684213" y="2133600"/>
            <a:ext cx="7772400" cy="4114800"/>
          </a:xfrm>
        </p:spPr>
        <p:txBody>
          <a:bodyPr/>
          <a:lstStyle/>
          <a:p>
            <a:pPr>
              <a:lnSpc>
                <a:spcPct val="90000"/>
              </a:lnSpc>
            </a:pPr>
            <a:r>
              <a:rPr lang="it-IT" sz="4000" b="1" dirty="0"/>
              <a:t>Regolamento sui contenuti minimi dei piani di sicurezza nei cantieri temporanei o mobili, in attuazione </a:t>
            </a:r>
            <a:r>
              <a:rPr lang="it-IT" sz="4000" b="1" dirty="0">
                <a:hlinkClick r:id="rId3"/>
              </a:rPr>
              <a:t>dell'articolo 31, comma 1, della legge 11 febbraio 1994, n. 109</a:t>
            </a:r>
            <a:endParaRPr lang="it-IT" b="1" dirty="0"/>
          </a:p>
        </p:txBody>
      </p:sp>
    </p:spTree>
    <p:extLst>
      <p:ext uri="{BB962C8B-B14F-4D97-AF65-F5344CB8AC3E}">
        <p14:creationId xmlns="" xmlns:p14="http://schemas.microsoft.com/office/powerpoint/2010/main" val="2804651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bg2">
              <a:lumMod val="90000"/>
            </a:schemeClr>
          </a:solidFill>
        </p:spPr>
        <p:txBody>
          <a:bodyPr/>
          <a:lstStyle/>
          <a:p>
            <a:r>
              <a:rPr lang="it-IT" dirty="0"/>
              <a:t>ART. 31    della Merloni </a:t>
            </a:r>
            <a:r>
              <a:rPr lang="it-IT" dirty="0" smtClean="0"/>
              <a:t>Ter                 </a:t>
            </a:r>
            <a:r>
              <a:rPr lang="it-IT" dirty="0"/>
              <a:t>PIANI DI SICUREZZA</a:t>
            </a:r>
          </a:p>
        </p:txBody>
      </p:sp>
      <p:sp>
        <p:nvSpPr>
          <p:cNvPr id="32771" name="Rectangle 3"/>
          <p:cNvSpPr>
            <a:spLocks noGrp="1" noChangeArrowheads="1"/>
          </p:cNvSpPr>
          <p:nvPr>
            <p:ph idx="1"/>
          </p:nvPr>
        </p:nvSpPr>
        <p:spPr>
          <a:xfrm>
            <a:off x="251520" y="1916832"/>
            <a:ext cx="8568952" cy="4752528"/>
          </a:xfrm>
        </p:spPr>
        <p:txBody>
          <a:bodyPr/>
          <a:lstStyle/>
          <a:p>
            <a:r>
              <a:rPr lang="it-IT" sz="2800" b="1" dirty="0">
                <a:solidFill>
                  <a:srgbClr val="0000FF"/>
                </a:solidFill>
              </a:rPr>
              <a:t>co.1 </a:t>
            </a:r>
            <a:r>
              <a:rPr lang="it-IT" sz="2800" b="1" u="sng" dirty="0">
                <a:solidFill>
                  <a:srgbClr val="0000FF"/>
                </a:solidFill>
              </a:rPr>
              <a:t>bis</a:t>
            </a:r>
            <a:r>
              <a:rPr lang="it-IT" sz="2800" b="1" dirty="0">
                <a:solidFill>
                  <a:srgbClr val="0000FF"/>
                </a:solidFill>
              </a:rPr>
              <a:t> </a:t>
            </a:r>
            <a:r>
              <a:rPr lang="it-IT" sz="2400" b="1" dirty="0">
                <a:solidFill>
                  <a:srgbClr val="0000FF"/>
                </a:solidFill>
              </a:rPr>
              <a:t>entro 30 gg. dall’aggiudicazione e prima inizio lavori </a:t>
            </a:r>
          </a:p>
          <a:p>
            <a:r>
              <a:rPr lang="it-IT" b="1" dirty="0">
                <a:solidFill>
                  <a:srgbClr val="0000FF"/>
                </a:solidFill>
              </a:rPr>
              <a:t>l’appaltatore o il concessionario redige e consegna</a:t>
            </a:r>
          </a:p>
          <a:p>
            <a:r>
              <a:rPr lang="it-IT" b="1" dirty="0">
                <a:solidFill>
                  <a:srgbClr val="0000FF"/>
                </a:solidFill>
              </a:rPr>
              <a:t>eventuali proposte integrative del PSC </a:t>
            </a:r>
            <a:r>
              <a:rPr lang="it-IT" sz="2800" b="1" dirty="0">
                <a:solidFill>
                  <a:srgbClr val="0000FF"/>
                </a:solidFill>
              </a:rPr>
              <a:t>se previsto</a:t>
            </a:r>
          </a:p>
          <a:p>
            <a:r>
              <a:rPr lang="it-IT" sz="2800" b="1" dirty="0">
                <a:solidFill>
                  <a:srgbClr val="0000FF"/>
                </a:solidFill>
              </a:rPr>
              <a:t>Un PSS</a:t>
            </a:r>
            <a:r>
              <a:rPr lang="it-IT" b="1" dirty="0">
                <a:solidFill>
                  <a:srgbClr val="0000FF"/>
                </a:solidFill>
              </a:rPr>
              <a:t> </a:t>
            </a:r>
            <a:r>
              <a:rPr lang="it-IT" sz="2800" b="1" dirty="0">
                <a:solidFill>
                  <a:srgbClr val="0000FF"/>
                </a:solidFill>
              </a:rPr>
              <a:t>se non previsto</a:t>
            </a:r>
          </a:p>
          <a:p>
            <a:r>
              <a:rPr lang="it-IT" b="1" dirty="0">
                <a:solidFill>
                  <a:srgbClr val="0000FF"/>
                </a:solidFill>
              </a:rPr>
              <a:t>POS </a:t>
            </a:r>
            <a:r>
              <a:rPr lang="it-IT" sz="2800" b="1" dirty="0">
                <a:solidFill>
                  <a:srgbClr val="0000FF"/>
                </a:solidFill>
              </a:rPr>
              <a:t>come piano complementare di dettaglio al PSC</a:t>
            </a:r>
            <a:endParaRPr lang="it-IT" b="1" dirty="0">
              <a:solidFill>
                <a:srgbClr val="0000FF"/>
              </a:solidFill>
            </a:endParaRPr>
          </a:p>
        </p:txBody>
      </p:sp>
      <p:sp>
        <p:nvSpPr>
          <p:cNvPr id="4" name="Segnaposto numero diapositiva 5"/>
          <p:cNvSpPr>
            <a:spLocks noGrp="1"/>
          </p:cNvSpPr>
          <p:nvPr>
            <p:ph type="sldNum" sz="quarter" idx="12"/>
          </p:nvPr>
        </p:nvSpPr>
        <p:spPr/>
        <p:txBody>
          <a:bodyPr/>
          <a:lstStyle/>
          <a:p>
            <a:fld id="{3989D753-ECDF-4E64-A43C-F9A3A0F91522}" type="slidenum">
              <a:rPr lang="it-IT">
                <a:solidFill>
                  <a:srgbClr val="FFFFFF"/>
                </a:solidFill>
              </a:rPr>
              <a:pPr/>
              <a:t>56</a:t>
            </a:fld>
            <a:endParaRPr lang="it-IT">
              <a:solidFill>
                <a:srgbClr val="FFFFFF"/>
              </a:solidFill>
            </a:endParaRPr>
          </a:p>
        </p:txBody>
      </p:sp>
    </p:spTree>
    <p:extLst>
      <p:ext uri="{BB962C8B-B14F-4D97-AF65-F5344CB8AC3E}">
        <p14:creationId xmlns="" xmlns:p14="http://schemas.microsoft.com/office/powerpoint/2010/main" val="1231169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solidFill>
            <a:schemeClr val="bg2">
              <a:lumMod val="90000"/>
            </a:schemeClr>
          </a:solidFill>
        </p:spPr>
        <p:txBody>
          <a:bodyPr/>
          <a:lstStyle/>
          <a:p>
            <a:r>
              <a:rPr lang="it-IT" dirty="0" smtClean="0"/>
              <a:t>art.31  </a:t>
            </a:r>
            <a:r>
              <a:rPr lang="it-IT" dirty="0"/>
              <a:t>della Merloni </a:t>
            </a:r>
            <a:r>
              <a:rPr lang="it-IT" dirty="0" smtClean="0"/>
              <a:t>Ter                   </a:t>
            </a:r>
            <a:r>
              <a:rPr lang="it-IT" dirty="0"/>
              <a:t>PIANI DI SICUREZZA</a:t>
            </a:r>
          </a:p>
        </p:txBody>
      </p:sp>
      <p:sp>
        <p:nvSpPr>
          <p:cNvPr id="11267" name="Rectangle 1027"/>
          <p:cNvSpPr>
            <a:spLocks noGrp="1" noChangeArrowheads="1"/>
          </p:cNvSpPr>
          <p:nvPr>
            <p:ph idx="1"/>
          </p:nvPr>
        </p:nvSpPr>
        <p:spPr>
          <a:xfrm>
            <a:off x="457200" y="1600200"/>
            <a:ext cx="8363272" cy="4853136"/>
          </a:xfrm>
        </p:spPr>
        <p:txBody>
          <a:bodyPr/>
          <a:lstStyle/>
          <a:p>
            <a:r>
              <a:rPr lang="it-IT" dirty="0">
                <a:solidFill>
                  <a:srgbClr val="002060"/>
                </a:solidFill>
              </a:rPr>
              <a:t>co.2 PSC e POS </a:t>
            </a:r>
            <a:r>
              <a:rPr lang="it-IT" sz="2800" dirty="0">
                <a:solidFill>
                  <a:srgbClr val="002060"/>
                </a:solidFill>
              </a:rPr>
              <a:t>formano parte integrante del</a:t>
            </a:r>
            <a:r>
              <a:rPr lang="it-IT" sz="2800" b="1" dirty="0">
                <a:solidFill>
                  <a:srgbClr val="002060"/>
                </a:solidFill>
              </a:rPr>
              <a:t> contratto d’appalto, </a:t>
            </a:r>
            <a:endParaRPr lang="it-IT" sz="2800" b="1" dirty="0" smtClean="0">
              <a:solidFill>
                <a:srgbClr val="002060"/>
              </a:solidFill>
            </a:endParaRPr>
          </a:p>
          <a:p>
            <a:r>
              <a:rPr lang="it-IT" sz="2800" dirty="0" smtClean="0">
                <a:solidFill>
                  <a:srgbClr val="002060"/>
                </a:solidFill>
              </a:rPr>
              <a:t>i </a:t>
            </a:r>
            <a:r>
              <a:rPr lang="it-IT" sz="2800" dirty="0">
                <a:solidFill>
                  <a:srgbClr val="002060"/>
                </a:solidFill>
              </a:rPr>
              <a:t>relativi oneri vanno evidenziati</a:t>
            </a:r>
            <a:r>
              <a:rPr lang="it-IT" sz="2800" b="1" dirty="0">
                <a:solidFill>
                  <a:srgbClr val="002060"/>
                </a:solidFill>
              </a:rPr>
              <a:t> nei relativi bandi di gara </a:t>
            </a:r>
            <a:r>
              <a:rPr lang="it-IT" sz="2800" dirty="0">
                <a:solidFill>
                  <a:srgbClr val="002060"/>
                </a:solidFill>
              </a:rPr>
              <a:t>e</a:t>
            </a:r>
            <a:r>
              <a:rPr lang="it-IT" sz="2800" b="1" dirty="0">
                <a:solidFill>
                  <a:srgbClr val="002060"/>
                </a:solidFill>
              </a:rPr>
              <a:t> non sono soggetti a ribasso d’asta. </a:t>
            </a:r>
            <a:endParaRPr lang="it-IT" sz="2800" b="1" dirty="0" smtClean="0">
              <a:solidFill>
                <a:srgbClr val="002060"/>
              </a:solidFill>
            </a:endParaRPr>
          </a:p>
          <a:p>
            <a:r>
              <a:rPr lang="it-IT" sz="2800" dirty="0" smtClean="0">
                <a:solidFill>
                  <a:srgbClr val="002060"/>
                </a:solidFill>
              </a:rPr>
              <a:t>Le </a:t>
            </a:r>
            <a:r>
              <a:rPr lang="it-IT" sz="2800" dirty="0">
                <a:solidFill>
                  <a:srgbClr val="002060"/>
                </a:solidFill>
              </a:rPr>
              <a:t>gravi e ripetute violazioni dei piani</a:t>
            </a:r>
            <a:r>
              <a:rPr lang="it-IT" sz="2800" b="1" dirty="0">
                <a:solidFill>
                  <a:srgbClr val="002060"/>
                </a:solidFill>
              </a:rPr>
              <a:t> da parte dell’appaltatore </a:t>
            </a:r>
            <a:r>
              <a:rPr lang="it-IT" sz="2800" dirty="0">
                <a:solidFill>
                  <a:srgbClr val="002060"/>
                </a:solidFill>
              </a:rPr>
              <a:t>costituiscono</a:t>
            </a:r>
            <a:r>
              <a:rPr lang="it-IT" sz="2800" b="1" dirty="0">
                <a:solidFill>
                  <a:srgbClr val="002060"/>
                </a:solidFill>
              </a:rPr>
              <a:t> causa di risoluzione del contratto.       </a:t>
            </a:r>
            <a:endParaRPr lang="it-IT" sz="2800" b="1" dirty="0" smtClean="0">
              <a:solidFill>
                <a:srgbClr val="002060"/>
              </a:solidFill>
            </a:endParaRPr>
          </a:p>
          <a:p>
            <a:r>
              <a:rPr lang="it-IT" sz="2800" b="1" dirty="0" smtClean="0">
                <a:solidFill>
                  <a:srgbClr val="002060"/>
                </a:solidFill>
              </a:rPr>
              <a:t>Il </a:t>
            </a:r>
            <a:r>
              <a:rPr lang="it-IT" sz="2800" b="1" dirty="0">
                <a:solidFill>
                  <a:srgbClr val="002060"/>
                </a:solidFill>
              </a:rPr>
              <a:t>direttore di cantiere e il CE vigilano sull’osservanza dei piani di sicurezza</a:t>
            </a:r>
          </a:p>
        </p:txBody>
      </p:sp>
      <p:sp>
        <p:nvSpPr>
          <p:cNvPr id="4" name="Segnaposto numero diapositiva 5"/>
          <p:cNvSpPr>
            <a:spLocks noGrp="1"/>
          </p:cNvSpPr>
          <p:nvPr>
            <p:ph type="sldNum" sz="quarter" idx="12"/>
          </p:nvPr>
        </p:nvSpPr>
        <p:spPr/>
        <p:txBody>
          <a:bodyPr/>
          <a:lstStyle/>
          <a:p>
            <a:fld id="{FCD83AD2-3BB1-429E-9BCF-F94783CE7122}" type="slidenum">
              <a:rPr lang="it-IT">
                <a:solidFill>
                  <a:srgbClr val="FFFFFF"/>
                </a:solidFill>
              </a:rPr>
              <a:pPr/>
              <a:t>57</a:t>
            </a:fld>
            <a:endParaRPr lang="it-IT">
              <a:solidFill>
                <a:srgbClr val="FFFFFF"/>
              </a:solidFill>
            </a:endParaRPr>
          </a:p>
        </p:txBody>
      </p:sp>
    </p:spTree>
    <p:extLst>
      <p:ext uri="{BB962C8B-B14F-4D97-AF65-F5344CB8AC3E}">
        <p14:creationId xmlns="" xmlns:p14="http://schemas.microsoft.com/office/powerpoint/2010/main" val="3899123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bg2">
              <a:lumMod val="90000"/>
            </a:schemeClr>
          </a:solidFill>
        </p:spPr>
        <p:txBody>
          <a:bodyPr>
            <a:normAutofit fontScale="90000"/>
          </a:bodyPr>
          <a:lstStyle/>
          <a:p>
            <a:pPr algn="ctr"/>
            <a:r>
              <a:rPr lang="it-IT" dirty="0">
                <a:solidFill>
                  <a:srgbClr val="002060"/>
                </a:solidFill>
              </a:rPr>
              <a:t>ART. 31    della Merloni Ter PIANI DI SICUREZZA</a:t>
            </a:r>
          </a:p>
        </p:txBody>
      </p:sp>
      <p:sp>
        <p:nvSpPr>
          <p:cNvPr id="12291" name="Rectangle 3"/>
          <p:cNvSpPr>
            <a:spLocks noGrp="1" noChangeArrowheads="1"/>
          </p:cNvSpPr>
          <p:nvPr>
            <p:ph idx="1"/>
          </p:nvPr>
        </p:nvSpPr>
        <p:spPr/>
        <p:txBody>
          <a:bodyPr/>
          <a:lstStyle/>
          <a:p>
            <a:r>
              <a:rPr lang="it-IT" dirty="0"/>
              <a:t>co.2 bis le imprese esecutrici, prima inizio lavor</a:t>
            </a:r>
            <a:r>
              <a:rPr lang="it-IT" sz="2800" dirty="0"/>
              <a:t>i o in corso d’opera, possono presentare  al CE proposte di modificazioni o integrazioni al PSC per adeguamenti</a:t>
            </a:r>
          </a:p>
          <a:p>
            <a:r>
              <a:rPr lang="it-IT" sz="2800" dirty="0"/>
              <a:t>dopo il</a:t>
            </a:r>
            <a:r>
              <a:rPr lang="it-IT" sz="2800" u="sng" dirty="0"/>
              <a:t> 28.7.00</a:t>
            </a:r>
            <a:r>
              <a:rPr lang="it-IT" sz="2800" dirty="0"/>
              <a:t>  i contratti privi di PSC sono NULLI, se in corso sono  ANNULLABILI ove privi di POS e non integrati </a:t>
            </a:r>
            <a:r>
              <a:rPr lang="it-IT" sz="2400" dirty="0"/>
              <a:t>entro 60 gg.</a:t>
            </a:r>
            <a:endParaRPr lang="it-IT" sz="2800" dirty="0"/>
          </a:p>
          <a:p>
            <a:r>
              <a:rPr lang="it-IT" sz="1800" b="1" dirty="0"/>
              <a:t>Concessionario se in proprio è equiparato all’appaltatore</a:t>
            </a:r>
            <a:endParaRPr lang="it-IT" sz="2800" b="1" dirty="0"/>
          </a:p>
        </p:txBody>
      </p:sp>
      <p:sp>
        <p:nvSpPr>
          <p:cNvPr id="4" name="Segnaposto numero diapositiva 5"/>
          <p:cNvSpPr>
            <a:spLocks noGrp="1"/>
          </p:cNvSpPr>
          <p:nvPr>
            <p:ph type="sldNum" sz="quarter" idx="12"/>
          </p:nvPr>
        </p:nvSpPr>
        <p:spPr/>
        <p:txBody>
          <a:bodyPr/>
          <a:lstStyle/>
          <a:p>
            <a:fld id="{5C788975-2B35-4A39-8E29-D0F26DA03CE1}" type="slidenum">
              <a:rPr lang="it-IT">
                <a:solidFill>
                  <a:srgbClr val="FFFFFF"/>
                </a:solidFill>
              </a:rPr>
              <a:pPr/>
              <a:t>58</a:t>
            </a:fld>
            <a:endParaRPr lang="it-IT">
              <a:solidFill>
                <a:srgbClr val="FFFFFF"/>
              </a:solidFill>
            </a:endParaRPr>
          </a:p>
        </p:txBody>
      </p:sp>
    </p:spTree>
    <p:extLst>
      <p:ext uri="{BB962C8B-B14F-4D97-AF65-F5344CB8AC3E}">
        <p14:creationId xmlns="" xmlns:p14="http://schemas.microsoft.com/office/powerpoint/2010/main" val="2816878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dirty="0"/>
              <a:t>REGOLAMENTO </a:t>
            </a:r>
            <a:r>
              <a:rPr lang="it-IT" dirty="0" err="1"/>
              <a:t>D’ATTUAZIONE</a:t>
            </a:r>
            <a:r>
              <a:rPr lang="it-IT" dirty="0"/>
              <a:t> </a:t>
            </a:r>
            <a:r>
              <a:rPr lang="it-IT" dirty="0">
                <a:hlinkClick r:id="rId2"/>
              </a:rPr>
              <a:t>DPR 554/99</a:t>
            </a:r>
            <a:endParaRPr lang="it-IT" dirty="0"/>
          </a:p>
        </p:txBody>
      </p:sp>
      <p:sp>
        <p:nvSpPr>
          <p:cNvPr id="13315" name="Rectangle 3"/>
          <p:cNvSpPr>
            <a:spLocks noGrp="1" noChangeArrowheads="1"/>
          </p:cNvSpPr>
          <p:nvPr>
            <p:ph type="body" idx="1"/>
          </p:nvPr>
        </p:nvSpPr>
        <p:spPr>
          <a:xfrm>
            <a:off x="685800" y="2057400"/>
            <a:ext cx="7772400" cy="4114800"/>
          </a:xfrm>
        </p:spPr>
        <p:txBody>
          <a:bodyPr/>
          <a:lstStyle/>
          <a:p>
            <a:r>
              <a:rPr lang="it-IT"/>
              <a:t>Appalti pubblici dalla programmazione collaudo finale</a:t>
            </a:r>
          </a:p>
          <a:p>
            <a:r>
              <a:rPr lang="it-IT"/>
              <a:t>I - XIV Titoli (22 Capi)</a:t>
            </a:r>
          </a:p>
          <a:p>
            <a:r>
              <a:rPr lang="it-IT"/>
              <a:t>237 articoli - 13 allegati (A - O)</a:t>
            </a:r>
          </a:p>
          <a:p>
            <a:r>
              <a:rPr lang="it-IT" sz="4800"/>
              <a:t>67</a:t>
            </a:r>
            <a:r>
              <a:rPr lang="it-IT"/>
              <a:t> articoli riguardano disposizioni finalizzate a garantire lo svolgimento dei lavori in condizioni di sicurezza </a:t>
            </a:r>
          </a:p>
        </p:txBody>
      </p:sp>
    </p:spTree>
    <p:extLst>
      <p:ext uri="{BB962C8B-B14F-4D97-AF65-F5344CB8AC3E}">
        <p14:creationId xmlns="" xmlns:p14="http://schemas.microsoft.com/office/powerpoint/2010/main" val="2423871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4" name="Rettangolo 3"/>
          <p:cNvSpPr/>
          <p:nvPr/>
        </p:nvSpPr>
        <p:spPr>
          <a:xfrm>
            <a:off x="407244" y="1124744"/>
            <a:ext cx="8329523" cy="4154984"/>
          </a:xfrm>
          <a:prstGeom prst="rect">
            <a:avLst/>
          </a:prstGeom>
          <a:solidFill>
            <a:schemeClr val="accent2">
              <a:lumMod val="75000"/>
            </a:schemeClr>
          </a:solidFill>
        </p:spPr>
        <p:txBody>
          <a:bodyPr wrap="none">
            <a:spAutoFit/>
          </a:bodyPr>
          <a:lstStyle/>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qualche </a:t>
            </a:r>
          </a:p>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passo </a:t>
            </a:r>
          </a:p>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indietro</a:t>
            </a:r>
          </a:p>
          <a:p>
            <a:pPr algn="ctr" fontAlgn="base">
              <a:spcBef>
                <a:spcPct val="0"/>
              </a:spcBef>
              <a:spcAft>
                <a:spcPct val="0"/>
              </a:spcAft>
              <a:defRPr/>
            </a:pPr>
            <a:r>
              <a:rPr lang="it-IT"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per </a:t>
            </a:r>
            <a:r>
              <a:rPr lang="it-IT"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contestualizzare</a:t>
            </a:r>
          </a:p>
        </p:txBody>
      </p:sp>
    </p:spTree>
    <p:extLst>
      <p:ext uri="{BB962C8B-B14F-4D97-AF65-F5344CB8AC3E}">
        <p14:creationId xmlns="" xmlns:p14="http://schemas.microsoft.com/office/powerpoint/2010/main" val="25009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274638"/>
            <a:ext cx="8424936" cy="922114"/>
          </a:xfrm>
          <a:solidFill>
            <a:schemeClr val="accent3">
              <a:lumMod val="40000"/>
              <a:lumOff val="60000"/>
            </a:schemeClr>
          </a:solidFill>
        </p:spPr>
        <p:txBody>
          <a:bodyPr/>
          <a:lstStyle/>
          <a:p>
            <a:r>
              <a:rPr lang="it-IT" sz="2800" dirty="0"/>
              <a:t>REGOLAMENTO D’ATTUAZIONE</a:t>
            </a:r>
            <a:r>
              <a:rPr lang="it-IT" sz="3200" dirty="0"/>
              <a:t> </a:t>
            </a:r>
            <a:r>
              <a:rPr lang="it-IT" sz="3200" dirty="0" smtClean="0"/>
              <a:t>    </a:t>
            </a:r>
            <a:r>
              <a:rPr lang="it-IT" sz="3600" b="1" dirty="0" smtClean="0">
                <a:hlinkClick r:id="rId2"/>
              </a:rPr>
              <a:t>DPR 554/99</a:t>
            </a:r>
            <a:endParaRPr lang="it-IT" b="1" dirty="0"/>
          </a:p>
        </p:txBody>
      </p:sp>
      <p:sp>
        <p:nvSpPr>
          <p:cNvPr id="14339" name="Rectangle 3"/>
          <p:cNvSpPr>
            <a:spLocks noGrp="1" noChangeArrowheads="1"/>
          </p:cNvSpPr>
          <p:nvPr>
            <p:ph idx="1"/>
          </p:nvPr>
        </p:nvSpPr>
        <p:spPr>
          <a:xfrm>
            <a:off x="395536" y="1268760"/>
            <a:ext cx="8291264" cy="4857403"/>
          </a:xfrm>
        </p:spPr>
        <p:txBody>
          <a:bodyPr/>
          <a:lstStyle/>
          <a:p>
            <a:r>
              <a:rPr lang="it-IT" dirty="0"/>
              <a:t>Art.7 </a:t>
            </a:r>
            <a:r>
              <a:rPr lang="it-IT" sz="3600" b="1" dirty="0"/>
              <a:t>IL RESPONSABILE DEL PROCEDIMENTO PER LA REALIZZAZIONE DI LAVORI PUBBLICI </a:t>
            </a:r>
            <a:r>
              <a:rPr lang="it-IT" sz="3600" b="1" dirty="0" smtClean="0"/>
              <a:t>   </a:t>
            </a:r>
            <a:r>
              <a:rPr lang="it-IT" sz="3600" b="1" dirty="0" smtClean="0">
                <a:solidFill>
                  <a:srgbClr val="002060"/>
                </a:solidFill>
              </a:rPr>
              <a:t>(RUP)</a:t>
            </a:r>
            <a:endParaRPr lang="it-IT" sz="4000" b="1" dirty="0">
              <a:solidFill>
                <a:srgbClr val="002060"/>
              </a:solidFill>
            </a:endParaRPr>
          </a:p>
          <a:p>
            <a:r>
              <a:rPr lang="it-IT" b="1" dirty="0"/>
              <a:t>CO.2 PROVVEDE A CREARE LE CONDIZIONI AFFINCHE’ IL PROCESSO REALIZZATIVO RISULTI CONDOTTO IN MODO UNITARIO IN RELAZIONE ALLA SICUREZZA E LA SALUTE DEI LAVORATORI</a:t>
            </a:r>
          </a:p>
          <a:p>
            <a:pPr algn="ctr">
              <a:buFont typeface="Monotype Sorts" pitchFamily="2" charset="2"/>
              <a:buNone/>
            </a:pPr>
            <a:endParaRPr lang="it-IT" b="1" dirty="0"/>
          </a:p>
        </p:txBody>
      </p:sp>
      <p:sp>
        <p:nvSpPr>
          <p:cNvPr id="4" name="Segnaposto numero diapositiva 5"/>
          <p:cNvSpPr>
            <a:spLocks noGrp="1"/>
          </p:cNvSpPr>
          <p:nvPr>
            <p:ph type="sldNum" sz="quarter" idx="12"/>
          </p:nvPr>
        </p:nvSpPr>
        <p:spPr/>
        <p:txBody>
          <a:bodyPr/>
          <a:lstStyle/>
          <a:p>
            <a:fld id="{E4328F34-D824-4D2F-9C75-C6CDBC63237A}" type="slidenum">
              <a:rPr lang="it-IT">
                <a:solidFill>
                  <a:srgbClr val="FFFFFF"/>
                </a:solidFill>
              </a:rPr>
              <a:pPr/>
              <a:t>60</a:t>
            </a:fld>
            <a:endParaRPr lang="it-IT">
              <a:solidFill>
                <a:srgbClr val="FFFFFF"/>
              </a:solidFill>
            </a:endParaRPr>
          </a:p>
        </p:txBody>
      </p:sp>
    </p:spTree>
    <p:extLst>
      <p:ext uri="{BB962C8B-B14F-4D97-AF65-F5344CB8AC3E}">
        <p14:creationId xmlns="" xmlns:p14="http://schemas.microsoft.com/office/powerpoint/2010/main" val="163915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DC96766-BFE8-4712-AF93-B0BDBCF94A29}" type="slidenum">
              <a:rPr lang="it-IT">
                <a:solidFill>
                  <a:srgbClr val="FFFFFF"/>
                </a:solidFill>
              </a:rPr>
              <a:pPr/>
              <a:t>61</a:t>
            </a:fld>
            <a:endParaRPr lang="it-IT">
              <a:solidFill>
                <a:srgbClr val="FFFFFF"/>
              </a:solidFill>
            </a:endParaRPr>
          </a:p>
        </p:txBody>
      </p:sp>
      <p:sp>
        <p:nvSpPr>
          <p:cNvPr id="25602" name="Rectangle 2"/>
          <p:cNvSpPr>
            <a:spLocks noGrp="1" noChangeArrowheads="1"/>
          </p:cNvSpPr>
          <p:nvPr>
            <p:ph type="title"/>
          </p:nvPr>
        </p:nvSpPr>
        <p:spPr/>
        <p:txBody>
          <a:bodyPr/>
          <a:lstStyle/>
          <a:p>
            <a:r>
              <a:rPr lang="it-IT" sz="3200" dirty="0"/>
              <a:t>REGOLAMENTO D’ATTUAZIONE </a:t>
            </a:r>
            <a:r>
              <a:rPr lang="it-IT" sz="3200" dirty="0">
                <a:hlinkClick r:id="rId2"/>
              </a:rPr>
              <a:t>D.P.R. n.554 del </a:t>
            </a:r>
            <a:r>
              <a:rPr lang="it-IT" sz="3200" dirty="0" smtClean="0">
                <a:hlinkClick r:id="rId2"/>
              </a:rPr>
              <a:t>21.12.99</a:t>
            </a:r>
            <a:endParaRPr lang="it-IT" dirty="0"/>
          </a:p>
        </p:txBody>
      </p:sp>
      <p:sp>
        <p:nvSpPr>
          <p:cNvPr id="25603" name="Rectangle 3"/>
          <p:cNvSpPr>
            <a:spLocks noGrp="1" noChangeArrowheads="1"/>
          </p:cNvSpPr>
          <p:nvPr>
            <p:ph type="body" idx="1"/>
          </p:nvPr>
        </p:nvSpPr>
        <p:spPr>
          <a:xfrm>
            <a:off x="609600" y="2209800"/>
            <a:ext cx="7772400" cy="4114800"/>
          </a:xfrm>
        </p:spPr>
        <p:txBody>
          <a:bodyPr/>
          <a:lstStyle/>
          <a:p>
            <a:pPr marL="819150" lvl="1" algn="ctr">
              <a:buFontTx/>
              <a:buNone/>
            </a:pPr>
            <a:r>
              <a:rPr lang="it-IT" sz="3200"/>
              <a:t>Art.41 Piani di sicurezza e di </a:t>
            </a:r>
            <a:r>
              <a:rPr lang="it-IT" sz="3200" u="sng"/>
              <a:t>coordinamento </a:t>
            </a:r>
          </a:p>
          <a:p>
            <a:pPr marL="819150" lvl="1"/>
            <a:r>
              <a:rPr lang="it-IT" sz="3200"/>
              <a:t>Documenti complementari al progetto esecutivo che ……..</a:t>
            </a:r>
          </a:p>
          <a:p>
            <a:pPr marL="819150" lvl="1"/>
            <a:r>
              <a:rPr lang="it-IT" sz="3200"/>
              <a:t>Redazione, relazione, analisi, valutazione dei rischi</a:t>
            </a:r>
          </a:p>
          <a:p>
            <a:pPr marL="819150" lvl="1"/>
            <a:r>
              <a:rPr lang="it-IT" sz="3200"/>
              <a:t>disciplinare con prescrizioni</a:t>
            </a:r>
          </a:p>
          <a:p>
            <a:pPr marL="819150" lvl="1"/>
            <a:r>
              <a:rPr lang="it-IT" sz="3200"/>
              <a:t>stima dei costi per attuazione </a:t>
            </a:r>
            <a:endParaRPr lang="it-IT" sz="3200" b="1"/>
          </a:p>
        </p:txBody>
      </p:sp>
    </p:spTree>
    <p:extLst>
      <p:ext uri="{BB962C8B-B14F-4D97-AF65-F5344CB8AC3E}">
        <p14:creationId xmlns="" xmlns:p14="http://schemas.microsoft.com/office/powerpoint/2010/main" val="1469982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F65A5B0-81DC-4BCA-A065-914BACD82707}" type="slidenum">
              <a:rPr lang="it-IT">
                <a:solidFill>
                  <a:srgbClr val="FFFFFF"/>
                </a:solidFill>
              </a:rPr>
              <a:pPr/>
              <a:t>62</a:t>
            </a:fld>
            <a:endParaRPr lang="it-IT">
              <a:solidFill>
                <a:srgbClr val="FFFFFF"/>
              </a:solidFill>
            </a:endParaRPr>
          </a:p>
        </p:txBody>
      </p:sp>
      <p:sp>
        <p:nvSpPr>
          <p:cNvPr id="26626" name="Rectangle 2"/>
          <p:cNvSpPr>
            <a:spLocks noGrp="1" noChangeArrowheads="1"/>
          </p:cNvSpPr>
          <p:nvPr>
            <p:ph type="title"/>
          </p:nvPr>
        </p:nvSpPr>
        <p:spPr/>
        <p:txBody>
          <a:bodyPr/>
          <a:lstStyle/>
          <a:p>
            <a:r>
              <a:rPr lang="it-IT" sz="3200" dirty="0"/>
              <a:t>REGOLAMENTO D’ATTUAZIONE D.P.R. n.554 del </a:t>
            </a:r>
            <a:r>
              <a:rPr lang="it-IT" sz="3200" dirty="0" smtClean="0"/>
              <a:t>21.12.99</a:t>
            </a:r>
            <a:endParaRPr lang="it-IT" dirty="0"/>
          </a:p>
        </p:txBody>
      </p:sp>
      <p:sp>
        <p:nvSpPr>
          <p:cNvPr id="26627" name="Rectangle 3"/>
          <p:cNvSpPr>
            <a:spLocks noGrp="1" noChangeArrowheads="1"/>
          </p:cNvSpPr>
          <p:nvPr>
            <p:ph type="body" idx="1"/>
          </p:nvPr>
        </p:nvSpPr>
        <p:spPr>
          <a:xfrm>
            <a:off x="685800" y="1981200"/>
            <a:ext cx="7772400" cy="4114800"/>
          </a:xfrm>
        </p:spPr>
        <p:txBody>
          <a:bodyPr/>
          <a:lstStyle/>
          <a:p>
            <a:pPr marL="819150" lvl="1" algn="ctr">
              <a:buFontTx/>
              <a:buNone/>
            </a:pPr>
            <a:r>
              <a:rPr lang="it-IT" sz="3200"/>
              <a:t>Art.110 Documenti facenti </a:t>
            </a:r>
            <a:r>
              <a:rPr lang="it-IT" sz="3200" u="sng"/>
              <a:t>parte integrante del contratto</a:t>
            </a:r>
          </a:p>
          <a:p>
            <a:pPr marL="819150" lvl="1"/>
            <a:r>
              <a:rPr lang="it-IT" sz="3200"/>
              <a:t>co1 “sono parte integrante del contratto e devono in esso essere richiamati…... lett e) </a:t>
            </a:r>
          </a:p>
          <a:p>
            <a:pPr marL="819150" lvl="1">
              <a:buFontTx/>
              <a:buNone/>
            </a:pPr>
            <a:endParaRPr lang="it-IT" sz="3200"/>
          </a:p>
          <a:p>
            <a:pPr marL="819150" lvl="1"/>
            <a:r>
              <a:rPr lang="it-IT" sz="3200"/>
              <a:t>“ i piani di sicurezza previsti dall’art.31 della Legge “</a:t>
            </a:r>
            <a:endParaRPr lang="it-IT" sz="3200" u="sng"/>
          </a:p>
          <a:p>
            <a:pPr marL="819150" lvl="1"/>
            <a:endParaRPr lang="it-IT" sz="3200" u="sng"/>
          </a:p>
        </p:txBody>
      </p:sp>
    </p:spTree>
    <p:extLst>
      <p:ext uri="{BB962C8B-B14F-4D97-AF65-F5344CB8AC3E}">
        <p14:creationId xmlns="" xmlns:p14="http://schemas.microsoft.com/office/powerpoint/2010/main" val="238064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sz="2400" dirty="0"/>
              <a:t>REGOLAMENTO D’ATTUAZIONE </a:t>
            </a:r>
            <a:r>
              <a:rPr lang="it-IT" sz="2400" dirty="0">
                <a:hlinkClick r:id="rId2"/>
              </a:rPr>
              <a:t>D.P.R. n.554 del </a:t>
            </a:r>
            <a:r>
              <a:rPr lang="it-IT" sz="2400" dirty="0" smtClean="0">
                <a:hlinkClick r:id="rId2"/>
              </a:rPr>
              <a:t>21.12.99</a:t>
            </a:r>
            <a:endParaRPr lang="it-IT" dirty="0"/>
          </a:p>
        </p:txBody>
      </p:sp>
      <p:sp>
        <p:nvSpPr>
          <p:cNvPr id="27651" name="Rectangle 3"/>
          <p:cNvSpPr>
            <a:spLocks noGrp="1" noChangeArrowheads="1"/>
          </p:cNvSpPr>
          <p:nvPr>
            <p:ph idx="1"/>
          </p:nvPr>
        </p:nvSpPr>
        <p:spPr/>
        <p:txBody>
          <a:bodyPr/>
          <a:lstStyle/>
          <a:p>
            <a:pPr marL="819150" lvl="1"/>
            <a:r>
              <a:rPr lang="it-IT" sz="3200" i="1" dirty="0">
                <a:hlinkClick r:id="rId3"/>
              </a:rPr>
              <a:t>Art.123 </a:t>
            </a:r>
            <a:r>
              <a:rPr lang="it-IT" sz="3200" i="1" dirty="0"/>
              <a:t>Ufficio della D.L.</a:t>
            </a:r>
            <a:endParaRPr lang="it-IT" sz="3200" i="1" u="sng" dirty="0"/>
          </a:p>
          <a:p>
            <a:pPr marL="819150" lvl="1"/>
            <a:r>
              <a:rPr lang="it-IT" sz="3200" i="1" u="sng" dirty="0">
                <a:hlinkClick r:id="rId4"/>
              </a:rPr>
              <a:t>art. 124 </a:t>
            </a:r>
            <a:r>
              <a:rPr lang="it-IT" sz="3200" i="1" u="sng" dirty="0"/>
              <a:t>Direttore dei Lavori</a:t>
            </a:r>
          </a:p>
          <a:p>
            <a:pPr marL="819150" lvl="1"/>
            <a:r>
              <a:rPr lang="it-IT" sz="3200" b="1" dirty="0"/>
              <a:t>“</a:t>
            </a:r>
            <a:r>
              <a:rPr lang="it-IT" b="1" dirty="0"/>
              <a:t>Cura che i lavori cui è preposto siano eseguiti a regola d’arte ed in conformità al progetto e al contratto”</a:t>
            </a:r>
          </a:p>
          <a:p>
            <a:pPr marL="819150" lvl="1">
              <a:buFontTx/>
              <a:buNone/>
            </a:pPr>
            <a:r>
              <a:rPr lang="it-IT" b="1" dirty="0"/>
              <a:t>“ha la responsabilità  del  coordinamento e supervisione dell’attività dell’ufficio di </a:t>
            </a:r>
            <a:r>
              <a:rPr lang="it-IT" b="1" dirty="0" err="1"/>
              <a:t>D.L…</a:t>
            </a:r>
            <a:r>
              <a:rPr lang="it-IT" b="1" dirty="0"/>
              <a:t>”</a:t>
            </a:r>
            <a:endParaRPr lang="it-IT" sz="3200" b="1" dirty="0"/>
          </a:p>
        </p:txBody>
      </p:sp>
      <p:sp>
        <p:nvSpPr>
          <p:cNvPr id="4" name="Segnaposto numero diapositiva 5"/>
          <p:cNvSpPr>
            <a:spLocks noGrp="1"/>
          </p:cNvSpPr>
          <p:nvPr>
            <p:ph type="sldNum" sz="quarter" idx="12"/>
          </p:nvPr>
        </p:nvSpPr>
        <p:spPr/>
        <p:txBody>
          <a:bodyPr/>
          <a:lstStyle/>
          <a:p>
            <a:fld id="{35131537-E637-4D94-9AC5-4CC8E9E5428E}" type="slidenum">
              <a:rPr lang="it-IT">
                <a:solidFill>
                  <a:srgbClr val="FFFFFF"/>
                </a:solidFill>
              </a:rPr>
              <a:pPr/>
              <a:t>63</a:t>
            </a:fld>
            <a:endParaRPr lang="it-IT">
              <a:solidFill>
                <a:srgbClr val="FFFFFF"/>
              </a:solidFill>
            </a:endParaRPr>
          </a:p>
        </p:txBody>
      </p:sp>
    </p:spTree>
    <p:extLst>
      <p:ext uri="{BB962C8B-B14F-4D97-AF65-F5344CB8AC3E}">
        <p14:creationId xmlns="" xmlns:p14="http://schemas.microsoft.com/office/powerpoint/2010/main" val="2475355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9C3FD813-146C-461C-9B47-5663653CA18E}" type="slidenum">
              <a:rPr lang="it-IT">
                <a:solidFill>
                  <a:srgbClr val="FFFFFF"/>
                </a:solidFill>
              </a:rPr>
              <a:pPr/>
              <a:t>64</a:t>
            </a:fld>
            <a:endParaRPr lang="it-IT">
              <a:solidFill>
                <a:srgbClr val="FFFFFF"/>
              </a:solidFill>
            </a:endParaRPr>
          </a:p>
        </p:txBody>
      </p:sp>
      <p:sp>
        <p:nvSpPr>
          <p:cNvPr id="28674" name="Rectangle 2"/>
          <p:cNvSpPr>
            <a:spLocks noGrp="1" noChangeArrowheads="1"/>
          </p:cNvSpPr>
          <p:nvPr>
            <p:ph type="title"/>
          </p:nvPr>
        </p:nvSpPr>
        <p:spPr/>
        <p:txBody>
          <a:bodyPr/>
          <a:lstStyle/>
          <a:p>
            <a:r>
              <a:rPr lang="it-IT" sz="3200"/>
              <a:t>REGOLAMENTO D’ATTUAZIONE D.P.R. n.554 del 21.12.99   (17)</a:t>
            </a:r>
            <a:endParaRPr lang="it-IT"/>
          </a:p>
        </p:txBody>
      </p:sp>
      <p:sp>
        <p:nvSpPr>
          <p:cNvPr id="28675" name="Rectangle 3"/>
          <p:cNvSpPr>
            <a:spLocks noGrp="1" noChangeArrowheads="1"/>
          </p:cNvSpPr>
          <p:nvPr>
            <p:ph type="body" idx="1"/>
          </p:nvPr>
        </p:nvSpPr>
        <p:spPr>
          <a:xfrm>
            <a:off x="762000" y="2057400"/>
            <a:ext cx="7772400" cy="4114800"/>
          </a:xfrm>
        </p:spPr>
        <p:txBody>
          <a:bodyPr/>
          <a:lstStyle/>
          <a:p>
            <a:pPr marL="819150" lvl="1"/>
            <a:r>
              <a:rPr lang="it-IT" sz="3200" i="1" dirty="0">
                <a:hlinkClick r:id="rId2"/>
              </a:rPr>
              <a:t>Art.125 </a:t>
            </a:r>
            <a:r>
              <a:rPr lang="it-IT" sz="3200" i="1" u="sng" dirty="0">
                <a:hlinkClick r:id="rId2"/>
              </a:rPr>
              <a:t> </a:t>
            </a:r>
            <a:r>
              <a:rPr lang="it-IT" sz="3200" i="1" u="sng" dirty="0"/>
              <a:t>Direttori operativi</a:t>
            </a:r>
          </a:p>
          <a:p>
            <a:pPr marL="819150" lvl="1"/>
            <a:r>
              <a:rPr lang="it-IT" b="1" dirty="0"/>
              <a:t>ad essi possono essere affidati i seguenti compiti</a:t>
            </a:r>
          </a:p>
          <a:p>
            <a:pPr marL="819150" lvl="1"/>
            <a:r>
              <a:rPr lang="it-IT" b="1" dirty="0"/>
              <a:t>”Controllare, quando </a:t>
            </a:r>
            <a:r>
              <a:rPr lang="it-IT" b="1" i="1" dirty="0"/>
              <a:t>(il D.L.)</a:t>
            </a:r>
            <a:r>
              <a:rPr lang="it-IT" b="1" dirty="0"/>
              <a:t> svolge anche le funzioni di C.E., il rispetto dei piani di sicurezza da parte del direttore di cantiere”</a:t>
            </a:r>
          </a:p>
          <a:p>
            <a:pPr marL="819150" lvl="1"/>
            <a:r>
              <a:rPr lang="it-IT" b="1" dirty="0"/>
              <a:t>POS (</a:t>
            </a:r>
            <a:r>
              <a:rPr lang="it-IT" b="1" dirty="0">
                <a:hlinkClick r:id="rId3"/>
              </a:rPr>
              <a:t>art</a:t>
            </a:r>
            <a:r>
              <a:rPr lang="it-IT" b="1" dirty="0" err="1">
                <a:hlinkClick r:id="rId3"/>
              </a:rPr>
              <a:t>.8 D.lgs</a:t>
            </a:r>
            <a:r>
              <a:rPr lang="it-IT" b="1" dirty="0">
                <a:hlinkClick r:id="rId3"/>
              </a:rPr>
              <a:t>. 528/99</a:t>
            </a:r>
            <a:r>
              <a:rPr lang="it-IT" b="1" dirty="0"/>
              <a:t> - </a:t>
            </a:r>
            <a:r>
              <a:rPr lang="it-IT" b="1" dirty="0">
                <a:hlinkClick r:id="rId4"/>
              </a:rPr>
              <a:t>l.415/98 art.9 co</a:t>
            </a:r>
            <a:r>
              <a:rPr lang="it-IT" b="1" dirty="0" err="1">
                <a:hlinkClick r:id="rId4"/>
              </a:rPr>
              <a:t>.6</a:t>
            </a:r>
            <a:r>
              <a:rPr lang="it-IT" b="1" dirty="0">
                <a:hlinkClick r:id="rId4"/>
              </a:rPr>
              <a:t>0</a:t>
            </a:r>
            <a:r>
              <a:rPr lang="it-IT" b="1" dirty="0"/>
              <a:t> -  </a:t>
            </a:r>
            <a:r>
              <a:rPr lang="it-IT" b="1" dirty="0">
                <a:hlinkClick r:id="rId5"/>
              </a:rPr>
              <a:t>art.5</a:t>
            </a:r>
            <a:r>
              <a:rPr lang="it-IT" b="1" dirty="0"/>
              <a:t>  </a:t>
            </a:r>
            <a:r>
              <a:rPr lang="it-IT" b="1" dirty="0" err="1"/>
              <a:t>Dirett</a:t>
            </a:r>
            <a:r>
              <a:rPr lang="it-IT" b="1" dirty="0"/>
              <a:t>. Cantieri)</a:t>
            </a:r>
            <a:endParaRPr lang="it-IT" sz="3200" b="1" dirty="0"/>
          </a:p>
        </p:txBody>
      </p:sp>
    </p:spTree>
    <p:extLst>
      <p:ext uri="{BB962C8B-B14F-4D97-AF65-F5344CB8AC3E}">
        <p14:creationId xmlns="" xmlns:p14="http://schemas.microsoft.com/office/powerpoint/2010/main" val="1993513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32E02C-A353-4F4D-8687-68D9531EE70B}" type="slidenum">
              <a:rPr lang="it-IT">
                <a:solidFill>
                  <a:srgbClr val="FFFFFF"/>
                </a:solidFill>
              </a:rPr>
              <a:pPr/>
              <a:t>65</a:t>
            </a:fld>
            <a:endParaRPr lang="it-IT">
              <a:solidFill>
                <a:srgbClr val="FFFFFF"/>
              </a:solidFill>
            </a:endParaRPr>
          </a:p>
        </p:txBody>
      </p:sp>
      <p:sp>
        <p:nvSpPr>
          <p:cNvPr id="29698" name="Rectangle 2"/>
          <p:cNvSpPr>
            <a:spLocks noGrp="1" noChangeArrowheads="1"/>
          </p:cNvSpPr>
          <p:nvPr>
            <p:ph type="title"/>
          </p:nvPr>
        </p:nvSpPr>
        <p:spPr/>
        <p:txBody>
          <a:bodyPr/>
          <a:lstStyle/>
          <a:p>
            <a:r>
              <a:rPr lang="it-IT" sz="3200"/>
              <a:t>REGOLAMENTO D’ATTUAZIONE D.P.R. n.554 del 21.12.99   (18)</a:t>
            </a:r>
            <a:endParaRPr lang="it-IT"/>
          </a:p>
        </p:txBody>
      </p:sp>
      <p:sp>
        <p:nvSpPr>
          <p:cNvPr id="29699" name="Rectangle 3"/>
          <p:cNvSpPr>
            <a:spLocks noGrp="1" noChangeArrowheads="1"/>
          </p:cNvSpPr>
          <p:nvPr>
            <p:ph type="body" idx="1"/>
          </p:nvPr>
        </p:nvSpPr>
        <p:spPr>
          <a:xfrm>
            <a:off x="762000" y="2057400"/>
            <a:ext cx="7772400" cy="4114800"/>
          </a:xfrm>
        </p:spPr>
        <p:txBody>
          <a:bodyPr/>
          <a:lstStyle/>
          <a:p>
            <a:pPr marL="819150" lvl="1"/>
            <a:r>
              <a:rPr lang="it-IT" sz="3200" i="1" dirty="0">
                <a:hlinkClick r:id="rId2"/>
              </a:rPr>
              <a:t>Art.127 </a:t>
            </a:r>
            <a:r>
              <a:rPr lang="it-IT" sz="3200" i="1" u="sng" dirty="0"/>
              <a:t>Sicurezza nei cantieri</a:t>
            </a:r>
          </a:p>
          <a:p>
            <a:pPr marL="819150" lvl="1"/>
            <a:r>
              <a:rPr lang="it-IT" b="1" dirty="0"/>
              <a:t>co1 “</a:t>
            </a:r>
            <a:r>
              <a:rPr lang="it-IT" sz="2000" dirty="0"/>
              <a:t>Le funzioni di</a:t>
            </a:r>
            <a:r>
              <a:rPr lang="it-IT" b="1" dirty="0"/>
              <a:t> C.E.,</a:t>
            </a:r>
            <a:r>
              <a:rPr lang="it-IT" sz="2400" dirty="0"/>
              <a:t> previsti dalla vigente normativa sulla sicurezza nei cantieri, </a:t>
            </a:r>
            <a:r>
              <a:rPr lang="it-IT" sz="1800" b="1" dirty="0"/>
              <a:t>sono svolte</a:t>
            </a:r>
            <a:r>
              <a:rPr lang="it-IT" b="1" dirty="0"/>
              <a:t> dal direttore lavori</a:t>
            </a:r>
          </a:p>
          <a:p>
            <a:pPr marL="819150" lvl="1"/>
            <a:r>
              <a:rPr lang="it-IT" b="1" dirty="0"/>
              <a:t>Nel caso il direttore dei lavori non abbia i requisiti, le S.A. devono prevedere la presenza di almeno un direttore operativo avente i requisiti necessari per l’esercizio delle relative funzioni</a:t>
            </a:r>
            <a:endParaRPr lang="it-IT" sz="3200" b="1" dirty="0"/>
          </a:p>
        </p:txBody>
      </p:sp>
    </p:spTree>
    <p:extLst>
      <p:ext uri="{BB962C8B-B14F-4D97-AF65-F5344CB8AC3E}">
        <p14:creationId xmlns="" xmlns:p14="http://schemas.microsoft.com/office/powerpoint/2010/main" val="2984639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BD0B54F8-550E-4134-81DA-C57FC41AEC6E}" type="slidenum">
              <a:rPr lang="it-IT">
                <a:solidFill>
                  <a:srgbClr val="FFFFFF"/>
                </a:solidFill>
              </a:rPr>
              <a:pPr/>
              <a:t>66</a:t>
            </a:fld>
            <a:endParaRPr lang="it-IT">
              <a:solidFill>
                <a:srgbClr val="FFFFFF"/>
              </a:solidFill>
            </a:endParaRPr>
          </a:p>
        </p:txBody>
      </p:sp>
      <p:sp>
        <p:nvSpPr>
          <p:cNvPr id="30722" name="Rectangle 2"/>
          <p:cNvSpPr>
            <a:spLocks noGrp="1" noChangeArrowheads="1"/>
          </p:cNvSpPr>
          <p:nvPr>
            <p:ph type="title"/>
          </p:nvPr>
        </p:nvSpPr>
        <p:spPr/>
        <p:txBody>
          <a:bodyPr/>
          <a:lstStyle/>
          <a:p>
            <a:r>
              <a:rPr lang="it-IT" sz="3200" dirty="0"/>
              <a:t>REGOLAMENTO </a:t>
            </a:r>
            <a:r>
              <a:rPr lang="it-IT" sz="3200" dirty="0" err="1"/>
              <a:t>D’ATTUAZIONE</a:t>
            </a:r>
            <a:r>
              <a:rPr lang="it-IT" sz="3200" dirty="0"/>
              <a:t> </a:t>
            </a:r>
            <a:r>
              <a:rPr lang="it-IT" sz="3200" dirty="0">
                <a:hlinkClick r:id="rId2"/>
              </a:rPr>
              <a:t>D.P.R. n.554 del 21.12.99</a:t>
            </a:r>
            <a:r>
              <a:rPr lang="it-IT" sz="3200" dirty="0"/>
              <a:t>   (19)</a:t>
            </a:r>
            <a:endParaRPr lang="it-IT" dirty="0"/>
          </a:p>
        </p:txBody>
      </p:sp>
      <p:sp>
        <p:nvSpPr>
          <p:cNvPr id="30723" name="Rectangle 3"/>
          <p:cNvSpPr>
            <a:spLocks noGrp="1" noChangeArrowheads="1"/>
          </p:cNvSpPr>
          <p:nvPr>
            <p:ph type="body" idx="1"/>
          </p:nvPr>
        </p:nvSpPr>
        <p:spPr>
          <a:xfrm>
            <a:off x="762000" y="2057400"/>
            <a:ext cx="7772400" cy="4114800"/>
          </a:xfrm>
        </p:spPr>
        <p:txBody>
          <a:bodyPr/>
          <a:lstStyle/>
          <a:p>
            <a:pPr marL="819150" lvl="1"/>
            <a:r>
              <a:rPr lang="it-IT" sz="3200" i="1" dirty="0">
                <a:hlinkClick r:id="rId3"/>
              </a:rPr>
              <a:t>Art.127 </a:t>
            </a:r>
            <a:r>
              <a:rPr lang="it-IT" sz="3200" i="1" u="sng" dirty="0"/>
              <a:t>Sicurezza nei cantieri</a:t>
            </a:r>
          </a:p>
          <a:p>
            <a:pPr marL="819150" lvl="1"/>
            <a:r>
              <a:rPr lang="it-IT" b="1" dirty="0"/>
              <a:t>co2 “</a:t>
            </a:r>
            <a:r>
              <a:rPr lang="it-IT" sz="2000" dirty="0"/>
              <a:t>Le funzioni di</a:t>
            </a:r>
            <a:r>
              <a:rPr lang="it-IT" b="1" dirty="0"/>
              <a:t> C.E. comprendono:</a:t>
            </a:r>
          </a:p>
          <a:p>
            <a:pPr marL="819150" lvl="1">
              <a:buFontTx/>
              <a:buNone/>
            </a:pPr>
            <a:endParaRPr lang="it-IT" b="1" dirty="0"/>
          </a:p>
          <a:p>
            <a:pPr marL="819150" lvl="1">
              <a:buFontTx/>
              <a:buNone/>
            </a:pPr>
            <a:r>
              <a:rPr lang="it-IT" sz="2400" b="1" dirty="0"/>
              <a:t>a) assicurare applicazione disposizioni contenute nei piani di sicurezza</a:t>
            </a:r>
          </a:p>
          <a:p>
            <a:pPr marL="819150" lvl="1">
              <a:buFontTx/>
              <a:buNone/>
            </a:pPr>
            <a:r>
              <a:rPr lang="it-IT" sz="2400" b="1" dirty="0"/>
              <a:t>b) adeguare i piani e il fascicolo    all’evoluzione dei lavori e modifiche</a:t>
            </a:r>
          </a:p>
          <a:p>
            <a:pPr marL="819150" lvl="1">
              <a:buFontTx/>
              <a:buNone/>
            </a:pPr>
            <a:r>
              <a:rPr lang="it-IT" sz="2400" b="1" dirty="0"/>
              <a:t>c)organizzare cooperazione, coordinamento e informazione tra datori lavoro, compresi lavoratori autonomi</a:t>
            </a:r>
          </a:p>
          <a:p>
            <a:pPr marL="819150" lvl="1">
              <a:buFontTx/>
              <a:buNone/>
            </a:pPr>
            <a:endParaRPr lang="it-IT" sz="2400" b="1" dirty="0"/>
          </a:p>
        </p:txBody>
      </p:sp>
    </p:spTree>
    <p:extLst>
      <p:ext uri="{BB962C8B-B14F-4D97-AF65-F5344CB8AC3E}">
        <p14:creationId xmlns="" xmlns:p14="http://schemas.microsoft.com/office/powerpoint/2010/main" val="1279999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5A51FC36-9B75-44CA-B0E8-0907D30F1B83}" type="slidenum">
              <a:rPr lang="it-IT">
                <a:solidFill>
                  <a:srgbClr val="FFFFFF"/>
                </a:solidFill>
              </a:rPr>
              <a:pPr/>
              <a:t>67</a:t>
            </a:fld>
            <a:endParaRPr lang="it-IT">
              <a:solidFill>
                <a:srgbClr val="FFFFFF"/>
              </a:solidFill>
            </a:endParaRPr>
          </a:p>
        </p:txBody>
      </p:sp>
      <p:sp>
        <p:nvSpPr>
          <p:cNvPr id="31746" name="Rectangle 2"/>
          <p:cNvSpPr>
            <a:spLocks noGrp="1" noChangeArrowheads="1"/>
          </p:cNvSpPr>
          <p:nvPr>
            <p:ph type="title"/>
          </p:nvPr>
        </p:nvSpPr>
        <p:spPr/>
        <p:txBody>
          <a:bodyPr/>
          <a:lstStyle/>
          <a:p>
            <a:r>
              <a:rPr lang="it-IT" sz="3200" dirty="0"/>
              <a:t>REGOLAMENTO </a:t>
            </a:r>
            <a:r>
              <a:rPr lang="it-IT" sz="3200" dirty="0" err="1"/>
              <a:t>D’ATTUAZIONE</a:t>
            </a:r>
            <a:r>
              <a:rPr lang="it-IT" sz="3200" dirty="0"/>
              <a:t> </a:t>
            </a:r>
            <a:r>
              <a:rPr lang="it-IT" sz="3200" dirty="0">
                <a:hlinkClick r:id="rId2"/>
              </a:rPr>
              <a:t>D.P.R. n.554 del 21.12.99</a:t>
            </a:r>
            <a:r>
              <a:rPr lang="it-IT" sz="3200" dirty="0"/>
              <a:t>   (20)</a:t>
            </a:r>
            <a:endParaRPr lang="it-IT" dirty="0"/>
          </a:p>
        </p:txBody>
      </p:sp>
      <p:sp>
        <p:nvSpPr>
          <p:cNvPr id="31747" name="Rectangle 3"/>
          <p:cNvSpPr>
            <a:spLocks noGrp="1" noChangeArrowheads="1"/>
          </p:cNvSpPr>
          <p:nvPr>
            <p:ph type="body" idx="1"/>
          </p:nvPr>
        </p:nvSpPr>
        <p:spPr>
          <a:xfrm>
            <a:off x="762000" y="2057400"/>
            <a:ext cx="7772400" cy="4114800"/>
          </a:xfrm>
        </p:spPr>
        <p:txBody>
          <a:bodyPr/>
          <a:lstStyle/>
          <a:p>
            <a:pPr marL="819150" lvl="1"/>
            <a:r>
              <a:rPr lang="it-IT" sz="3200" i="1" dirty="0">
                <a:hlinkClick r:id="rId3"/>
              </a:rPr>
              <a:t>Art.127 </a:t>
            </a:r>
            <a:r>
              <a:rPr lang="it-IT" sz="3200" i="1" u="sng" dirty="0"/>
              <a:t>Sicurezza nei cantieri</a:t>
            </a:r>
          </a:p>
          <a:p>
            <a:pPr marL="819150" lvl="1">
              <a:buFontTx/>
              <a:buNone/>
            </a:pPr>
            <a:r>
              <a:rPr lang="it-IT" sz="2400" b="1" dirty="0"/>
              <a:t>d) proporre alla S.A., in caso di gravi inosservanze delle norme in materia, la sospensione dei lavori, allontanamento imprese e </a:t>
            </a:r>
            <a:r>
              <a:rPr lang="it-IT" sz="2400" b="1" dirty="0" err="1"/>
              <a:t>lav</a:t>
            </a:r>
            <a:r>
              <a:rPr lang="it-IT" sz="2400" b="1" dirty="0"/>
              <a:t>. aut o la risoluzione contr.</a:t>
            </a:r>
          </a:p>
          <a:p>
            <a:pPr marL="819150" lvl="1">
              <a:buFontTx/>
              <a:buNone/>
            </a:pPr>
            <a:r>
              <a:rPr lang="it-IT" sz="2400" b="1" dirty="0"/>
              <a:t>e) sospendere, in caso di pericolo grave ed imminente, le singole lavorazioni fino alla comunicazione scritta degli avvenuti adeguamenti effettuati dalle imprese</a:t>
            </a:r>
          </a:p>
          <a:p>
            <a:pPr marL="819150" lvl="1">
              <a:buFontTx/>
              <a:buNone/>
            </a:pPr>
            <a:r>
              <a:rPr lang="it-IT" sz="2400" b="1" dirty="0"/>
              <a:t>f)assicurare rispetto art.31, co</a:t>
            </a:r>
            <a:r>
              <a:rPr lang="it-IT" sz="2400" b="1" dirty="0" err="1"/>
              <a:t>.1bis</a:t>
            </a:r>
            <a:r>
              <a:rPr lang="it-IT" sz="2400" b="1" dirty="0"/>
              <a:t> Legge </a:t>
            </a:r>
          </a:p>
        </p:txBody>
      </p:sp>
    </p:spTree>
    <p:extLst>
      <p:ext uri="{BB962C8B-B14F-4D97-AF65-F5344CB8AC3E}">
        <p14:creationId xmlns="" xmlns:p14="http://schemas.microsoft.com/office/powerpoint/2010/main" val="70543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 xmlns:p14="http://schemas.microsoft.com/office/powerpoint/2010/main" val="4253174047"/>
              </p:ext>
            </p:extLst>
          </p:nvPr>
        </p:nvGraphicFramePr>
        <p:xfrm>
          <a:off x="-180528" y="2060848"/>
          <a:ext cx="9145016" cy="280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64894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olo 1"/>
          <p:cNvSpPr>
            <a:spLocks noGrp="1"/>
          </p:cNvSpPr>
          <p:nvPr>
            <p:ph type="title"/>
          </p:nvPr>
        </p:nvSpPr>
        <p:spPr>
          <a:xfrm>
            <a:off x="0" y="0"/>
            <a:ext cx="9144000" cy="1093788"/>
          </a:xfrm>
          <a:solidFill>
            <a:srgbClr val="FFFFCC"/>
          </a:solidFill>
        </p:spPr>
        <p:txBody>
          <a:bodyPr/>
          <a:lstStyle/>
          <a:p>
            <a:r>
              <a:rPr lang="it-IT" sz="2800" b="1" dirty="0" smtClean="0"/>
              <a:t>Art. 131 </a:t>
            </a:r>
            <a:r>
              <a:rPr lang="it-IT" sz="3600" b="1" dirty="0" smtClean="0"/>
              <a:t>Piani di sicurezza                                                   </a:t>
            </a:r>
            <a:r>
              <a:rPr lang="it-IT" b="1" dirty="0" smtClean="0"/>
              <a:t> </a:t>
            </a:r>
            <a:r>
              <a:rPr lang="it-IT" sz="2000" b="1" dirty="0" smtClean="0"/>
              <a:t>Codice degli appalti pubblici </a:t>
            </a:r>
            <a:r>
              <a:rPr lang="it-IT" sz="2000" dirty="0" err="1" smtClean="0"/>
              <a:t>D.Lgs.</a:t>
            </a:r>
            <a:r>
              <a:rPr lang="it-IT" sz="2000" dirty="0" smtClean="0"/>
              <a:t> n. 163/2006</a:t>
            </a:r>
          </a:p>
        </p:txBody>
      </p:sp>
      <p:sp>
        <p:nvSpPr>
          <p:cNvPr id="118787" name="Segnaposto contenuto 2"/>
          <p:cNvSpPr>
            <a:spLocks noGrp="1"/>
          </p:cNvSpPr>
          <p:nvPr>
            <p:ph idx="1"/>
          </p:nvPr>
        </p:nvSpPr>
        <p:spPr>
          <a:xfrm>
            <a:off x="0" y="1268413"/>
            <a:ext cx="9144000" cy="5589587"/>
          </a:xfrm>
          <a:ln>
            <a:solidFill>
              <a:srgbClr val="00FF00"/>
            </a:solidFill>
            <a:miter lim="800000"/>
            <a:headEnd/>
            <a:tailEnd/>
          </a:ln>
        </p:spPr>
        <p:txBody>
          <a:bodyPr/>
          <a:lstStyle/>
          <a:p>
            <a:pPr>
              <a:buFont typeface="Arial" pitchFamily="34" charset="0"/>
              <a:buNone/>
            </a:pPr>
            <a:r>
              <a:rPr lang="it-IT" sz="1800" b="1" dirty="0" smtClean="0">
                <a:latin typeface="Book Antiqua" pitchFamily="18" charset="0"/>
              </a:rPr>
              <a:t>1. Il Governo, su proposta dei Ministri del lavoro e delle politiche sociali, della salute, delle infrastrutture e dei trasporti, e delle politiche comunitarie, sentite le organizzazioni sindacali e imprenditoriali maggiormente rappresentative, approva le modifiche che si rendano necessarie al regolamento recato dal </a:t>
            </a:r>
            <a:r>
              <a:rPr lang="it-IT" sz="1800" b="1" dirty="0" smtClean="0">
                <a:latin typeface="Book Antiqua" pitchFamily="18" charset="0"/>
                <a:hlinkClick r:id="rId2"/>
              </a:rPr>
              <a:t>decreto del Presidente della Repubblica 3 luglio 2003, n. 222</a:t>
            </a:r>
            <a:r>
              <a:rPr lang="it-IT" sz="1800" b="1" dirty="0" smtClean="0">
                <a:latin typeface="Book Antiqua" pitchFamily="18" charset="0"/>
              </a:rPr>
              <a:t>, in materia di piani di sicurezza nei cantieri temporanei o mobili, in </a:t>
            </a:r>
            <a:r>
              <a:rPr lang="it-IT" sz="1800" b="1" dirty="0" err="1" smtClean="0">
                <a:latin typeface="Book Antiqua" pitchFamily="18" charset="0"/>
              </a:rPr>
              <a:t>conformita'</a:t>
            </a:r>
            <a:r>
              <a:rPr lang="it-IT" sz="1800" b="1" dirty="0" smtClean="0">
                <a:latin typeface="Book Antiqua" pitchFamily="18" charset="0"/>
              </a:rPr>
              <a:t> alle direttive comunitarie, e alla relativa normativa nazionale di recepimento. </a:t>
            </a:r>
            <a:br>
              <a:rPr lang="it-IT" sz="1800" b="1" dirty="0" smtClean="0">
                <a:latin typeface="Book Antiqua" pitchFamily="18" charset="0"/>
              </a:rPr>
            </a:br>
            <a:r>
              <a:rPr lang="it-IT" sz="1600" b="1" dirty="0" smtClean="0">
                <a:latin typeface="Book Antiqua" pitchFamily="18" charset="0"/>
              </a:rPr>
              <a:t>2. Entro trenta giorni dall'aggiudicazione, e comunque prima della consegna dei lavori, l'appaltatore od il concessionario redige e consegna ai soggetti di cui all'articolo 32:</a:t>
            </a:r>
            <a:br>
              <a:rPr lang="it-IT" sz="1600" b="1" dirty="0" smtClean="0">
                <a:latin typeface="Book Antiqua" pitchFamily="18" charset="0"/>
              </a:rPr>
            </a:br>
            <a:r>
              <a:rPr lang="it-IT" sz="1800" b="1" dirty="0" smtClean="0">
                <a:solidFill>
                  <a:schemeClr val="hlink"/>
                </a:solidFill>
                <a:latin typeface="Book Antiqua" pitchFamily="18" charset="0"/>
              </a:rPr>
              <a:t>a) eventuali proposte integrative del piano di sicurezza e di coordinamento quando quest'ultimo sia previsto ai sensi del </a:t>
            </a:r>
            <a:r>
              <a:rPr lang="it-IT" sz="1800" b="1" dirty="0" smtClean="0">
                <a:solidFill>
                  <a:schemeClr val="hlink"/>
                </a:solidFill>
                <a:latin typeface="Book Antiqua" pitchFamily="18" charset="0"/>
                <a:hlinkClick r:id="rId3"/>
              </a:rPr>
              <a:t>d. l. 14 agosto 1996, n. 494</a:t>
            </a:r>
            <a:r>
              <a:rPr lang="it-IT" sz="1800" b="1" dirty="0" smtClean="0">
                <a:solidFill>
                  <a:schemeClr val="hlink"/>
                </a:solidFill>
                <a:latin typeface="Book Antiqua" pitchFamily="18" charset="0"/>
              </a:rPr>
              <a:t>;</a:t>
            </a:r>
            <a:br>
              <a:rPr lang="it-IT" sz="1800" b="1" dirty="0" smtClean="0">
                <a:solidFill>
                  <a:schemeClr val="hlink"/>
                </a:solidFill>
                <a:latin typeface="Book Antiqua" pitchFamily="18" charset="0"/>
              </a:rPr>
            </a:br>
            <a:r>
              <a:rPr lang="it-IT" sz="1800" b="1" dirty="0" smtClean="0">
                <a:latin typeface="Book Antiqua" pitchFamily="18" charset="0"/>
              </a:rPr>
              <a:t>b) un piano di sicurezza sostitutivo del piano di sicurezza e di coordinamento quando quest'ultimo non sia previsto ai sensi del </a:t>
            </a:r>
            <a:r>
              <a:rPr lang="it-IT" sz="1800" b="1" dirty="0" smtClean="0">
                <a:latin typeface="Book Antiqua" pitchFamily="18" charset="0"/>
                <a:hlinkClick r:id="rId3"/>
              </a:rPr>
              <a:t>d.lgs.14 agosto 1996, n. 494</a:t>
            </a:r>
            <a:r>
              <a:rPr lang="it-IT" sz="1800" b="1" dirty="0" smtClean="0">
                <a:latin typeface="Book Antiqua" pitchFamily="18" charset="0"/>
              </a:rPr>
              <a:t>;</a:t>
            </a:r>
            <a:br>
              <a:rPr lang="it-IT" sz="1800" b="1" dirty="0" smtClean="0">
                <a:latin typeface="Book Antiqua" pitchFamily="18" charset="0"/>
              </a:rPr>
            </a:br>
            <a:r>
              <a:rPr lang="it-IT" sz="1800" b="1" dirty="0" smtClean="0">
                <a:solidFill>
                  <a:schemeClr val="hlink"/>
                </a:solidFill>
                <a:latin typeface="Book Antiqua" pitchFamily="18" charset="0"/>
              </a:rPr>
              <a:t>c) un piano operativo di sicurezza per quanto attiene alle proprie scelte autonome e relative </a:t>
            </a:r>
            <a:r>
              <a:rPr lang="it-IT" sz="1800" b="1" dirty="0" err="1" smtClean="0">
                <a:solidFill>
                  <a:schemeClr val="hlink"/>
                </a:solidFill>
                <a:latin typeface="Book Antiqua" pitchFamily="18" charset="0"/>
              </a:rPr>
              <a:t>responsabilita'</a:t>
            </a:r>
            <a:r>
              <a:rPr lang="it-IT" sz="1800" b="1" dirty="0" smtClean="0">
                <a:solidFill>
                  <a:schemeClr val="hlink"/>
                </a:solidFill>
                <a:latin typeface="Book Antiqua" pitchFamily="18" charset="0"/>
              </a:rPr>
              <a:t> nell'organizzazione del cantiere e nell'esecuzione dei lavori, da considerare come piano complementare di dettaglio del piano di sicurezza e di coordinamento quando quest'ultimo sia previsto ai sensi del </a:t>
            </a:r>
            <a:r>
              <a:rPr lang="it-IT" sz="1800" b="1" dirty="0" smtClean="0">
                <a:solidFill>
                  <a:schemeClr val="hlink"/>
                </a:solidFill>
                <a:latin typeface="Book Antiqua" pitchFamily="18" charset="0"/>
                <a:hlinkClick r:id="rId3"/>
              </a:rPr>
              <a:t>decreto legislativo 14 agosto 1996, n. 494</a:t>
            </a:r>
            <a:r>
              <a:rPr lang="it-IT" sz="1800" b="1" dirty="0" smtClean="0">
                <a:solidFill>
                  <a:schemeClr val="hlink"/>
                </a:solidFill>
                <a:latin typeface="Book Antiqua" pitchFamily="18" charset="0"/>
              </a:rPr>
              <a:t>, ovvero del piano di sicurezza sostitutivo di cui alla lettera b).</a:t>
            </a:r>
            <a:br>
              <a:rPr lang="it-IT" sz="1800" b="1" dirty="0" smtClean="0">
                <a:solidFill>
                  <a:schemeClr val="hlink"/>
                </a:solidFill>
                <a:latin typeface="Book Antiqua" pitchFamily="18" charset="0"/>
              </a:rPr>
            </a:br>
            <a:r>
              <a:rPr lang="it-IT" sz="1800" b="1" dirty="0" smtClean="0">
                <a:solidFill>
                  <a:schemeClr val="hlink"/>
                </a:solidFill>
                <a:latin typeface="Book Antiqua" pitchFamily="18" charset="0"/>
              </a:rPr>
              <a:t/>
            </a:r>
            <a:br>
              <a:rPr lang="it-IT" sz="1800" b="1" dirty="0" smtClean="0">
                <a:solidFill>
                  <a:schemeClr val="hlink"/>
                </a:solidFill>
                <a:latin typeface="Book Antiqua" pitchFamily="18" charset="0"/>
              </a:rPr>
            </a:br>
            <a:endParaRPr lang="it-IT" sz="1800" b="1" dirty="0" smtClean="0">
              <a:solidFill>
                <a:schemeClr val="hlink"/>
              </a:solidFill>
              <a:latin typeface="Book Antiqua" pitchFamily="18" charset="0"/>
            </a:endParaRPr>
          </a:p>
        </p:txBody>
      </p:sp>
    </p:spTree>
    <p:extLst>
      <p:ext uri="{BB962C8B-B14F-4D97-AF65-F5344CB8AC3E}">
        <p14:creationId xmlns="" xmlns:p14="http://schemas.microsoft.com/office/powerpoint/2010/main" val="358373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28688" y="571500"/>
            <a:ext cx="7315200" cy="785813"/>
          </a:xfrm>
          <a:solidFill>
            <a:srgbClr val="FFFF00"/>
          </a:solidFill>
          <a:ln>
            <a:solidFill>
              <a:schemeClr val="accent1"/>
            </a:solidFill>
            <a:miter lim="800000"/>
            <a:headEnd/>
            <a:tailEnd/>
          </a:ln>
        </p:spPr>
        <p:txBody>
          <a:bodyPr/>
          <a:lstStyle/>
          <a:p>
            <a:pPr algn="ctr"/>
            <a:r>
              <a:rPr lang="it-IT" sz="3600" smtClean="0">
                <a:solidFill>
                  <a:srgbClr val="7030A0"/>
                </a:solidFill>
              </a:rPr>
              <a:t/>
            </a:r>
            <a:br>
              <a:rPr lang="it-IT" sz="3600" smtClean="0">
                <a:solidFill>
                  <a:srgbClr val="7030A0"/>
                </a:solidFill>
              </a:rPr>
            </a:br>
            <a:r>
              <a:rPr lang="it-IT" sz="3600" smtClean="0">
                <a:solidFill>
                  <a:srgbClr val="7030A0"/>
                </a:solidFill>
              </a:rPr>
              <a:t>LA DIRETTIVA MADRE 89/391</a:t>
            </a:r>
            <a:r>
              <a:rPr lang="it-IT" smtClean="0">
                <a:solidFill>
                  <a:srgbClr val="7030A0"/>
                </a:solidFill>
              </a:rPr>
              <a:t/>
            </a:r>
            <a:br>
              <a:rPr lang="it-IT" smtClean="0">
                <a:solidFill>
                  <a:srgbClr val="7030A0"/>
                </a:solidFill>
              </a:rPr>
            </a:br>
            <a:endParaRPr lang="it-IT" smtClean="0">
              <a:solidFill>
                <a:srgbClr val="7030A0"/>
              </a:solidFill>
            </a:endParaRPr>
          </a:p>
        </p:txBody>
      </p:sp>
      <p:sp>
        <p:nvSpPr>
          <p:cNvPr id="71683" name="Rectangle 3"/>
          <p:cNvSpPr>
            <a:spLocks noGrp="1" noChangeArrowheads="1"/>
          </p:cNvSpPr>
          <p:nvPr>
            <p:ph type="body" idx="1"/>
          </p:nvPr>
        </p:nvSpPr>
        <p:spPr>
          <a:xfrm>
            <a:off x="1000125" y="1628775"/>
            <a:ext cx="7543800" cy="5086350"/>
          </a:xfrm>
          <a:ln>
            <a:solidFill>
              <a:schemeClr val="accent1"/>
            </a:solidFill>
            <a:miter lim="800000"/>
            <a:headEnd/>
            <a:tailEnd/>
          </a:ln>
        </p:spPr>
        <p:txBody>
          <a:bodyPr/>
          <a:lstStyle/>
          <a:p>
            <a:pPr>
              <a:lnSpc>
                <a:spcPct val="90000"/>
              </a:lnSpc>
            </a:pPr>
            <a:r>
              <a:rPr lang="it-IT" sz="2400" b="1" dirty="0" smtClean="0">
                <a:latin typeface="Century Gothic" pitchFamily="34" charset="0"/>
              </a:rPr>
              <a:t>ATTUAZIONE con il  </a:t>
            </a:r>
            <a:r>
              <a:rPr lang="it-IT" sz="2400" b="1" dirty="0" smtClean="0">
                <a:latin typeface="Century Gothic" pitchFamily="34" charset="0"/>
                <a:hlinkClick r:id="rId2"/>
              </a:rPr>
              <a:t>d.lgs. </a:t>
            </a:r>
            <a:r>
              <a:rPr lang="it-IT" sz="2400" b="1" dirty="0" smtClean="0">
                <a:solidFill>
                  <a:srgbClr val="C00000"/>
                </a:solidFill>
                <a:hlinkClick r:id="rId2"/>
              </a:rPr>
              <a:t>626/94</a:t>
            </a:r>
            <a:r>
              <a:rPr lang="it-IT" sz="2400" b="1" dirty="0" smtClean="0">
                <a:hlinkClick r:id="rId2"/>
              </a:rPr>
              <a:t>  </a:t>
            </a:r>
            <a:endParaRPr lang="it-IT" sz="2400" b="1" dirty="0" smtClean="0"/>
          </a:p>
          <a:p>
            <a:pPr>
              <a:lnSpc>
                <a:spcPct val="90000"/>
              </a:lnSpc>
            </a:pPr>
            <a:r>
              <a:rPr lang="it-IT" sz="2400" b="1" dirty="0" smtClean="0">
                <a:latin typeface="Cambria Math" pitchFamily="18" charset="0"/>
                <a:hlinkClick r:id="rId3"/>
              </a:rPr>
              <a:t>Art. 16 </a:t>
            </a:r>
            <a:r>
              <a:rPr lang="it-IT" sz="2400" b="1" dirty="0" smtClean="0">
                <a:latin typeface="Cambria Math" pitchFamily="18" charset="0"/>
              </a:rPr>
              <a:t>- PARAGRAFO 1,  </a:t>
            </a:r>
          </a:p>
          <a:p>
            <a:pPr>
              <a:lnSpc>
                <a:spcPct val="90000"/>
              </a:lnSpc>
            </a:pPr>
            <a:r>
              <a:rPr lang="it-IT" sz="2400" b="1" i="1" dirty="0" smtClean="0"/>
              <a:t>“IL CONSIGLIO SU PROPOSTA DELLA COMMISSIONE, FONDATA SULL’ART.</a:t>
            </a:r>
            <a:r>
              <a:rPr lang="it-IT" b="1" i="1" dirty="0" smtClean="0"/>
              <a:t>118 </a:t>
            </a:r>
            <a:r>
              <a:rPr lang="it-IT" sz="2400" b="1" i="1" dirty="0" smtClean="0"/>
              <a:t>A, STABILISCE </a:t>
            </a:r>
            <a:r>
              <a:rPr lang="it-IT" sz="2800" b="1" i="1" dirty="0" smtClean="0">
                <a:solidFill>
                  <a:srgbClr val="FF0000"/>
                </a:solidFill>
              </a:rPr>
              <a:t>DIRETTIVE PARTICOLARI </a:t>
            </a:r>
            <a:r>
              <a:rPr lang="it-IT" sz="2400" b="1" i="1" dirty="0" smtClean="0"/>
              <a:t>RIGUARDANTI, FRA L’ALTRO, I SETTORI </a:t>
            </a:r>
            <a:r>
              <a:rPr lang="it-IT" sz="2400" b="1" i="1" dirty="0" err="1" smtClean="0"/>
              <a:t>DI</a:t>
            </a:r>
            <a:r>
              <a:rPr lang="it-IT" sz="2400" b="1" i="1" dirty="0" smtClean="0"/>
              <a:t> CUI ALL’ALLEGATO”  </a:t>
            </a:r>
          </a:p>
          <a:p>
            <a:pPr>
              <a:lnSpc>
                <a:spcPct val="90000"/>
              </a:lnSpc>
            </a:pPr>
            <a:r>
              <a:rPr lang="it-IT" sz="2400" b="1" dirty="0" smtClean="0"/>
              <a:t>ELENCO dei settori : ”</a:t>
            </a:r>
            <a:r>
              <a:rPr lang="it-IT" b="1" dirty="0" smtClean="0"/>
              <a:t>CANTIERI TEMPORANEI E MOBILI”</a:t>
            </a:r>
          </a:p>
          <a:p>
            <a:pPr>
              <a:lnSpc>
                <a:spcPct val="90000"/>
              </a:lnSpc>
            </a:pPr>
            <a:r>
              <a:rPr lang="it-IT" sz="2400" b="1" dirty="0" smtClean="0">
                <a:hlinkClick r:id="rId4"/>
              </a:rPr>
              <a:t>ART. 30</a:t>
            </a:r>
            <a:r>
              <a:rPr lang="it-IT" sz="2400" b="1" dirty="0" smtClean="0"/>
              <a:t>, CO</a:t>
            </a:r>
            <a:r>
              <a:rPr lang="it-IT" sz="2400" b="1" dirty="0" err="1" smtClean="0"/>
              <a:t>.2</a:t>
            </a:r>
            <a:r>
              <a:rPr lang="it-IT" sz="2400" b="1" dirty="0" smtClean="0"/>
              <a:t>, </a:t>
            </a:r>
            <a:r>
              <a:rPr lang="it-IT" sz="2400" b="1" dirty="0" err="1" smtClean="0"/>
              <a:t>lett.b</a:t>
            </a:r>
            <a:r>
              <a:rPr lang="it-IT" sz="2400" b="1" dirty="0" smtClean="0"/>
              <a:t>) </a:t>
            </a:r>
            <a:r>
              <a:rPr lang="it-IT" sz="2400" b="1" dirty="0" err="1" smtClean="0"/>
              <a:t>D.LGS.</a:t>
            </a:r>
            <a:r>
              <a:rPr lang="it-IT" sz="2400" b="1" dirty="0" smtClean="0"/>
              <a:t> 626 ESCLUDE L’APPLICAZIONE della norma NEI LUOGHI </a:t>
            </a:r>
            <a:r>
              <a:rPr lang="it-IT" sz="2400" b="1" dirty="0" err="1" smtClean="0"/>
              <a:t>DI</a:t>
            </a:r>
            <a:r>
              <a:rPr lang="it-IT" sz="2400" b="1" dirty="0" smtClean="0"/>
              <a:t> LAVORO “CANTIERI TEMPORANEI E MOBILI”</a:t>
            </a:r>
          </a:p>
        </p:txBody>
      </p:sp>
      <p:pic>
        <p:nvPicPr>
          <p:cNvPr id="71684" name="Picture 4" descr="C:\Documents and Settings\Nunzio\Documenti\Immagini\op3[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58125" y="571500"/>
            <a:ext cx="12858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37647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Titolo 1"/>
          <p:cNvSpPr>
            <a:spLocks noGrp="1"/>
          </p:cNvSpPr>
          <p:nvPr>
            <p:ph type="title" idx="4294967295"/>
          </p:nvPr>
        </p:nvSpPr>
        <p:spPr>
          <a:xfrm>
            <a:off x="11651" y="0"/>
            <a:ext cx="9144000" cy="908050"/>
          </a:xfrm>
          <a:solidFill>
            <a:srgbClr val="FFFFCC"/>
          </a:solidFill>
        </p:spPr>
        <p:txBody>
          <a:bodyPr/>
          <a:lstStyle/>
          <a:p>
            <a:r>
              <a:rPr lang="it-IT" sz="2800" b="1" dirty="0" smtClean="0">
                <a:solidFill>
                  <a:schemeClr val="hlink"/>
                </a:solidFill>
              </a:rPr>
              <a:t>Art. 131 </a:t>
            </a:r>
            <a:r>
              <a:rPr lang="it-IT" sz="3600" b="1" dirty="0" smtClean="0">
                <a:solidFill>
                  <a:schemeClr val="hlink"/>
                </a:solidFill>
              </a:rPr>
              <a:t>Piani di sicurezza                                           </a:t>
            </a:r>
            <a:r>
              <a:rPr lang="it-IT" sz="1600" b="1" dirty="0" smtClean="0">
                <a:solidFill>
                  <a:schemeClr val="hlink"/>
                </a:solidFill>
              </a:rPr>
              <a:t>Codice </a:t>
            </a:r>
            <a:r>
              <a:rPr lang="it-IT" sz="1600" b="1" dirty="0">
                <a:solidFill>
                  <a:schemeClr val="hlink"/>
                </a:solidFill>
              </a:rPr>
              <a:t>degli appalti pubblici </a:t>
            </a:r>
            <a:r>
              <a:rPr lang="it-IT" sz="1600" b="1" dirty="0" err="1">
                <a:solidFill>
                  <a:schemeClr val="hlink"/>
                </a:solidFill>
              </a:rPr>
              <a:t>D.Lgs.</a:t>
            </a:r>
            <a:r>
              <a:rPr lang="it-IT" sz="1600" b="1" dirty="0">
                <a:solidFill>
                  <a:schemeClr val="hlink"/>
                </a:solidFill>
              </a:rPr>
              <a:t> n. 163/2006</a:t>
            </a:r>
            <a:endParaRPr lang="it-IT" sz="2000" dirty="0" smtClean="0">
              <a:solidFill>
                <a:schemeClr val="hlink"/>
              </a:solidFill>
            </a:endParaRPr>
          </a:p>
        </p:txBody>
      </p:sp>
      <p:sp>
        <p:nvSpPr>
          <p:cNvPr id="125955" name="Segnaposto contenuto 2"/>
          <p:cNvSpPr>
            <a:spLocks noGrp="1"/>
          </p:cNvSpPr>
          <p:nvPr>
            <p:ph idx="4294967295"/>
          </p:nvPr>
        </p:nvSpPr>
        <p:spPr>
          <a:xfrm>
            <a:off x="179388" y="1052513"/>
            <a:ext cx="8785225" cy="5281612"/>
          </a:xfrm>
        </p:spPr>
        <p:txBody>
          <a:bodyPr/>
          <a:lstStyle/>
          <a:p>
            <a:r>
              <a:rPr lang="it-IT" sz="1400" b="1" dirty="0" smtClean="0">
                <a:solidFill>
                  <a:schemeClr val="hlink"/>
                </a:solidFill>
                <a:latin typeface="Book Antiqua" pitchFamily="18" charset="0"/>
              </a:rPr>
              <a:t>3. Il piano di sicurezza e di coordinamento, quando previsto ai sensi del </a:t>
            </a:r>
            <a:r>
              <a:rPr lang="it-IT" sz="1400" b="1" dirty="0" smtClean="0">
                <a:solidFill>
                  <a:schemeClr val="hlink"/>
                </a:solidFill>
                <a:latin typeface="Book Antiqua" pitchFamily="18" charset="0"/>
                <a:hlinkClick r:id="rId2"/>
              </a:rPr>
              <a:t>decreto legislativo 14 agosto 1996, n. 494</a:t>
            </a:r>
            <a:r>
              <a:rPr lang="it-IT" sz="1400" b="1" dirty="0" smtClean="0">
                <a:solidFill>
                  <a:schemeClr val="hlink"/>
                </a:solidFill>
                <a:latin typeface="Book Antiqua" pitchFamily="18" charset="0"/>
              </a:rPr>
              <a:t>, ovvero il piano di sicurezza sostitutivo di cui alla lettera b) del comma 2, </a:t>
            </a:r>
            <a:r>
              <a:rPr lang="it-IT" sz="1400" b="1" dirty="0" err="1" smtClean="0">
                <a:solidFill>
                  <a:schemeClr val="hlink"/>
                </a:solidFill>
                <a:latin typeface="Book Antiqua" pitchFamily="18" charset="0"/>
              </a:rPr>
              <a:t>nonche'</a:t>
            </a:r>
            <a:r>
              <a:rPr lang="it-IT" sz="1400" b="1" dirty="0" smtClean="0">
                <a:solidFill>
                  <a:schemeClr val="hlink"/>
                </a:solidFill>
                <a:latin typeface="Book Antiqua" pitchFamily="18" charset="0"/>
              </a:rPr>
              <a:t> il piano operativo di sicurezza di cui alla lettera c) del comma 2 formano parte integrante del contratto di appalto o di concessione; i relativi oneri vanno evidenziati nei bandi di gara e non sono soggetti a ribasso d'asta. Le gravi o ripetute violazioni dei piani stessi da parte dell'appaltatore o del concessionario, previa formale costituzione in mora dell'interessato, costituiscono causa di risoluzione del contratto. Il regolamento di cui al comma 1 stabilisce quali violazioni della sicurezza determinano la risoluzione del contratto da parte della stazione appaltante. Il direttore di cantiere e il coordinatore della sicurezza in fase di esecuzione, ciascuno nell'ambito delle proprie competenze, vigilano sull'osservanza dei piani di sicurezza.</a:t>
            </a:r>
            <a:br>
              <a:rPr lang="it-IT" sz="1400" b="1" dirty="0" smtClean="0">
                <a:solidFill>
                  <a:schemeClr val="hlink"/>
                </a:solidFill>
                <a:latin typeface="Book Antiqua" pitchFamily="18" charset="0"/>
              </a:rPr>
            </a:br>
            <a:r>
              <a:rPr lang="it-IT" sz="1400" b="1" dirty="0" smtClean="0">
                <a:latin typeface="Book Antiqua" pitchFamily="18" charset="0"/>
              </a:rPr>
              <a:t/>
            </a:r>
            <a:br>
              <a:rPr lang="it-IT" sz="1400" b="1" dirty="0" smtClean="0">
                <a:latin typeface="Book Antiqua" pitchFamily="18" charset="0"/>
              </a:rPr>
            </a:br>
            <a:r>
              <a:rPr lang="it-IT" sz="1400" b="1" dirty="0" smtClean="0">
                <a:latin typeface="Book Antiqua" pitchFamily="18" charset="0"/>
              </a:rPr>
              <a:t>4. Le imprese esecutrici, prima dell'inizio dei lavori ovvero in corso d'opera, possono presentare al coordinatore per l'esecuzione dei lavori di cui al </a:t>
            </a:r>
            <a:r>
              <a:rPr lang="it-IT" sz="1400" b="1" dirty="0" smtClean="0">
                <a:latin typeface="Book Antiqua" pitchFamily="18" charset="0"/>
                <a:hlinkClick r:id="rId2"/>
              </a:rPr>
              <a:t>decreto legislativo 14 agosto 1996, n. 494</a:t>
            </a:r>
            <a:r>
              <a:rPr lang="it-IT" sz="1400" b="1" dirty="0" smtClean="0">
                <a:latin typeface="Book Antiqua" pitchFamily="18" charset="0"/>
              </a:rPr>
              <a:t>, proposte di modificazioni o integrazioni al piano di sicurezza e di coordinamento loro trasmesso dalla stazione appaltante, sia per adeguarne i contenuti alle tecnologie proprie dell'impresa, sia per garantire il rispetto delle norme per la prevenzione degli infortuni e la tutela della salute dei lavoratori eventualmente disattese nel piano stesso.</a:t>
            </a:r>
            <a:br>
              <a:rPr lang="it-IT" sz="1400" b="1" dirty="0" smtClean="0">
                <a:latin typeface="Book Antiqua" pitchFamily="18" charset="0"/>
              </a:rPr>
            </a:br>
            <a:r>
              <a:rPr lang="it-IT" sz="1400" b="1" dirty="0" smtClean="0">
                <a:latin typeface="Book Antiqua" pitchFamily="18" charset="0"/>
              </a:rPr>
              <a:t/>
            </a:r>
            <a:br>
              <a:rPr lang="it-IT" sz="1400" b="1" dirty="0" smtClean="0">
                <a:latin typeface="Book Antiqua" pitchFamily="18" charset="0"/>
              </a:rPr>
            </a:br>
            <a:r>
              <a:rPr lang="it-IT" sz="1400" b="1" dirty="0" smtClean="0">
                <a:solidFill>
                  <a:schemeClr val="hlink"/>
                </a:solidFill>
                <a:latin typeface="Book Antiqua" pitchFamily="18" charset="0"/>
              </a:rPr>
              <a:t>5. I contratti di appalto o di concessione, se privi dei piani di sicurezza di cui al comma 2, </a:t>
            </a:r>
            <a:r>
              <a:rPr lang="it-IT" sz="1600" b="1" dirty="0" smtClean="0">
                <a:solidFill>
                  <a:srgbClr val="FF0000"/>
                </a:solidFill>
                <a:latin typeface="Book Antiqua" pitchFamily="18" charset="0"/>
              </a:rPr>
              <a:t>sono nulli</a:t>
            </a:r>
            <a:r>
              <a:rPr lang="it-IT" sz="1400" b="1" dirty="0" smtClean="0">
                <a:solidFill>
                  <a:schemeClr val="hlink"/>
                </a:solidFill>
                <a:latin typeface="Book Antiqua" pitchFamily="18" charset="0"/>
              </a:rPr>
              <a:t>.</a:t>
            </a:r>
            <a:br>
              <a:rPr lang="it-IT" sz="1400" b="1" dirty="0" smtClean="0">
                <a:solidFill>
                  <a:schemeClr val="hlink"/>
                </a:solidFill>
                <a:latin typeface="Book Antiqua" pitchFamily="18" charset="0"/>
              </a:rPr>
            </a:br>
            <a:r>
              <a:rPr lang="it-IT" sz="1400" b="1" dirty="0" smtClean="0">
                <a:latin typeface="Book Antiqua" pitchFamily="18" charset="0"/>
              </a:rPr>
              <a:t/>
            </a:r>
            <a:br>
              <a:rPr lang="it-IT" sz="1400" b="1" dirty="0" smtClean="0">
                <a:latin typeface="Book Antiqua" pitchFamily="18" charset="0"/>
              </a:rPr>
            </a:br>
            <a:r>
              <a:rPr lang="it-IT" sz="1400" b="1" dirty="0" smtClean="0">
                <a:latin typeface="Book Antiqua" pitchFamily="18" charset="0"/>
              </a:rPr>
              <a:t>6. Ai fini dell'applicazione degli articoli </a:t>
            </a:r>
            <a:r>
              <a:rPr lang="it-IT" sz="1400" b="1" dirty="0" smtClean="0">
                <a:latin typeface="Book Antiqua" pitchFamily="18" charset="0"/>
                <a:hlinkClick r:id="rId3"/>
              </a:rPr>
              <a:t>9</a:t>
            </a:r>
            <a:r>
              <a:rPr lang="it-IT" sz="1400" b="1" dirty="0" smtClean="0">
                <a:latin typeface="Book Antiqua" pitchFamily="18" charset="0"/>
              </a:rPr>
              <a:t>, </a:t>
            </a:r>
            <a:r>
              <a:rPr lang="it-IT" sz="1400" b="1" dirty="0" smtClean="0">
                <a:latin typeface="Book Antiqua" pitchFamily="18" charset="0"/>
                <a:hlinkClick r:id="rId4"/>
              </a:rPr>
              <a:t>11 </a:t>
            </a:r>
            <a:r>
              <a:rPr lang="it-IT" sz="1400" b="1" dirty="0" smtClean="0">
                <a:latin typeface="Book Antiqua" pitchFamily="18" charset="0"/>
              </a:rPr>
              <a:t>e </a:t>
            </a:r>
            <a:r>
              <a:rPr lang="it-IT" sz="1400" b="1" dirty="0" smtClean="0">
                <a:latin typeface="Book Antiqua" pitchFamily="18" charset="0"/>
                <a:hlinkClick r:id="rId5"/>
              </a:rPr>
              <a:t>35 </a:t>
            </a:r>
            <a:r>
              <a:rPr lang="it-IT" sz="1400" b="1" dirty="0" smtClean="0">
                <a:latin typeface="Book Antiqua" pitchFamily="18" charset="0"/>
              </a:rPr>
              <a:t>della legge 20 maggio 1970, n. 300, la dimensione numerica prevista per la costituzione delle rappresentanze sindacali aziendali nei cantieri di opere e lavori pubblici e' determinata dal complessivo numero dei lavoratori mediamente occupati trimestralmente nel cantiere e dipendenti dalle imprese concessionarie, appaltatrici e subappaltatrici, per queste ultime nell'ambito della categoria prevalente, secondo criteri stabiliti dai contratti collettivi nazionali di lavoro nel quadro delle disposizioni generali sulle rappresentanze sindacali.</a:t>
            </a:r>
            <a:br>
              <a:rPr lang="it-IT" sz="1400" b="1" dirty="0" smtClean="0">
                <a:latin typeface="Book Antiqua" pitchFamily="18" charset="0"/>
              </a:rPr>
            </a:br>
            <a:r>
              <a:rPr lang="it-IT" sz="1400" b="1" dirty="0" smtClean="0">
                <a:latin typeface="Book Antiqua" pitchFamily="18" charset="0"/>
              </a:rPr>
              <a:t/>
            </a:r>
            <a:br>
              <a:rPr lang="it-IT" sz="1400" b="1" dirty="0" smtClean="0">
                <a:latin typeface="Book Antiqua" pitchFamily="18" charset="0"/>
              </a:rPr>
            </a:br>
            <a:endParaRPr lang="it-IT" sz="1400" b="1" dirty="0" smtClean="0">
              <a:latin typeface="Book Antiqua" pitchFamily="18" charset="0"/>
            </a:endParaRPr>
          </a:p>
        </p:txBody>
      </p:sp>
    </p:spTree>
    <p:extLst>
      <p:ext uri="{BB962C8B-B14F-4D97-AF65-F5344CB8AC3E}">
        <p14:creationId xmlns="" xmlns:p14="http://schemas.microsoft.com/office/powerpoint/2010/main" val="1470914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5954">
                                            <p:txEl>
                                              <p:charRg st="4294967295" end="4294967295"/>
                                            </p:txEl>
                                          </p:spTgt>
                                        </p:tgtEl>
                                        <p:attrNameLst>
                                          <p:attrName>style.visibility</p:attrName>
                                        </p:attrNameLst>
                                      </p:cBhvr>
                                      <p:to>
                                        <p:strVal val="visible"/>
                                      </p:to>
                                    </p:set>
                                    <p:anim calcmode="lin" valueType="num">
                                      <p:cBhvr>
                                        <p:cTn id="7" dur="500" fill="hold"/>
                                        <p:tgtEl>
                                          <p:spTgt spid="125954">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25954">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5955">
                                            <p:txEl>
                                              <p:pRg st="0" end="0"/>
                                            </p:txEl>
                                          </p:spTgt>
                                        </p:tgtEl>
                                        <p:attrNameLst>
                                          <p:attrName>style.visibility</p:attrName>
                                        </p:attrNameLst>
                                      </p:cBhvr>
                                      <p:to>
                                        <p:strVal val="visible"/>
                                      </p:to>
                                    </p:set>
                                    <p:anim calcmode="lin" valueType="num">
                                      <p:cBhvr>
                                        <p:cTn id="13"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59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3" y="0"/>
            <a:ext cx="8928993" cy="1368425"/>
          </a:xfrm>
          <a:solidFill>
            <a:srgbClr val="FFFFCC"/>
          </a:solidFill>
        </p:spPr>
        <p:txBody>
          <a:bodyPr/>
          <a:lstStyle/>
          <a:p>
            <a:pPr>
              <a:defRPr/>
            </a:pPr>
            <a:r>
              <a:rPr lang="it-IT" sz="1800" b="1" dirty="0" smtClean="0">
                <a:solidFill>
                  <a:schemeClr val="tx2">
                    <a:lumMod val="75000"/>
                  </a:schemeClr>
                </a:solidFill>
              </a:rPr>
              <a:t/>
            </a:r>
            <a:br>
              <a:rPr lang="it-IT" sz="1800" b="1" dirty="0" smtClean="0">
                <a:solidFill>
                  <a:schemeClr val="tx2">
                    <a:lumMod val="75000"/>
                  </a:schemeClr>
                </a:solidFill>
              </a:rPr>
            </a:br>
            <a:r>
              <a:rPr lang="it-IT" sz="1800" b="1" dirty="0" smtClean="0">
                <a:solidFill>
                  <a:schemeClr val="tx2">
                    <a:lumMod val="75000"/>
                  </a:schemeClr>
                </a:solidFill>
              </a:rPr>
              <a:t>LEGGE </a:t>
            </a:r>
            <a:r>
              <a:rPr lang="it-IT" sz="1800" b="1" dirty="0" smtClean="0">
                <a:solidFill>
                  <a:schemeClr val="tx2">
                    <a:lumMod val="75000"/>
                  </a:schemeClr>
                </a:solidFill>
                <a:hlinkClick r:id="rId2"/>
              </a:rPr>
              <a:t>3 Agosto 2007 , n. 123</a:t>
            </a:r>
            <a:r>
              <a:rPr lang="it-IT" sz="1800" dirty="0" smtClean="0">
                <a:solidFill>
                  <a:schemeClr val="tx2">
                    <a:lumMod val="75000"/>
                  </a:schemeClr>
                </a:solidFill>
              </a:rPr>
              <a:t/>
            </a:r>
            <a:br>
              <a:rPr lang="it-IT" sz="1800" dirty="0" smtClean="0">
                <a:solidFill>
                  <a:schemeClr val="tx2">
                    <a:lumMod val="75000"/>
                  </a:schemeClr>
                </a:solidFill>
              </a:rPr>
            </a:br>
            <a:r>
              <a:rPr lang="it-IT" sz="2000" b="1" dirty="0" smtClean="0">
                <a:solidFill>
                  <a:schemeClr val="tx2">
                    <a:lumMod val="75000"/>
                  </a:schemeClr>
                </a:solidFill>
              </a:rPr>
              <a:t>Misure in tema di tutela della salute e della sicurezza sul lavoro </a:t>
            </a:r>
            <a:r>
              <a:rPr lang="it-IT" sz="1400" b="1" dirty="0" smtClean="0">
                <a:solidFill>
                  <a:schemeClr val="tx2">
                    <a:lumMod val="75000"/>
                  </a:schemeClr>
                </a:solidFill>
              </a:rPr>
              <a:t>e</a:t>
            </a:r>
            <a:r>
              <a:rPr lang="it-IT" sz="1200" dirty="0" smtClean="0">
                <a:solidFill>
                  <a:schemeClr val="tx2">
                    <a:lumMod val="75000"/>
                  </a:schemeClr>
                </a:solidFill>
              </a:rPr>
              <a:t/>
            </a:r>
            <a:br>
              <a:rPr lang="it-IT" sz="1200" dirty="0" smtClean="0">
                <a:solidFill>
                  <a:schemeClr val="tx2">
                    <a:lumMod val="75000"/>
                  </a:schemeClr>
                </a:solidFill>
              </a:rPr>
            </a:br>
            <a:r>
              <a:rPr lang="it-IT" sz="1200" b="1" dirty="0" smtClean="0">
                <a:solidFill>
                  <a:schemeClr val="tx2">
                    <a:lumMod val="75000"/>
                  </a:schemeClr>
                </a:solidFill>
              </a:rPr>
              <a:t>delega al Governo per il riassetto e la riforma della normativa in </a:t>
            </a:r>
            <a:r>
              <a:rPr lang="it-IT" sz="1400" b="1" dirty="0" smtClean="0">
                <a:solidFill>
                  <a:schemeClr val="tx2">
                    <a:lumMod val="75000"/>
                  </a:schemeClr>
                </a:solidFill>
              </a:rPr>
              <a:t>materia.</a:t>
            </a:r>
            <a:r>
              <a:rPr lang="it-IT" dirty="0" smtClean="0"/>
              <a:t/>
            </a:r>
            <a:br>
              <a:rPr lang="it-IT" dirty="0" smtClean="0"/>
            </a:br>
            <a:endParaRPr lang="it-IT" dirty="0"/>
          </a:p>
        </p:txBody>
      </p:sp>
      <p:sp>
        <p:nvSpPr>
          <p:cNvPr id="120835" name="Segnaposto contenuto 2"/>
          <p:cNvSpPr>
            <a:spLocks noGrp="1"/>
          </p:cNvSpPr>
          <p:nvPr>
            <p:ph idx="1"/>
          </p:nvPr>
        </p:nvSpPr>
        <p:spPr>
          <a:xfrm>
            <a:off x="252413" y="1773238"/>
            <a:ext cx="8891587" cy="4638675"/>
          </a:xfrm>
        </p:spPr>
        <p:txBody>
          <a:bodyPr/>
          <a:lstStyle/>
          <a:p>
            <a:r>
              <a:rPr lang="it-IT" sz="1600" dirty="0" smtClean="0">
                <a:hlinkClick r:id="rId3"/>
              </a:rPr>
              <a:t>Art. 8 (Modifiche all'articolo 86 del codice di cui al decreto legislativo 12 aprile 2006, n. 163</a:t>
            </a:r>
            <a:r>
              <a:rPr lang="it-IT" sz="1600" dirty="0" smtClean="0"/>
              <a:t>)</a:t>
            </a:r>
          </a:p>
          <a:p>
            <a:r>
              <a:rPr lang="it-IT" sz="1600" dirty="0" smtClean="0"/>
              <a:t>1. </a:t>
            </a:r>
            <a:r>
              <a:rPr lang="it-IT" sz="1600" dirty="0" smtClean="0">
                <a:hlinkClick r:id="rId3"/>
              </a:rPr>
              <a:t>All'articolo 86 del codice dei contratti pubblici relativi a lavori, servizi e forniture, di cui al decreto legislativo 12 aprile 2006, n. 163</a:t>
            </a:r>
            <a:r>
              <a:rPr lang="it-IT" sz="1600" dirty="0" smtClean="0"/>
              <a:t>, e successive modificazioni, il comma 3-bis e‘ sostituito dai seguenti:</a:t>
            </a:r>
          </a:p>
          <a:p>
            <a:r>
              <a:rPr lang="it-IT" sz="1800" dirty="0" smtClean="0">
                <a:solidFill>
                  <a:srgbClr val="FF0000"/>
                </a:solidFill>
              </a:rPr>
              <a:t>"3-bis. Nella predisposizione delle gare di appalto e nella valutazione dell'anomalia delle offerte nelle procedure di affidamento di appalti di lavori pubblici, di servizi e di forniture, gli enti aggiudicatori sono tenuti</a:t>
            </a:r>
            <a:r>
              <a:rPr lang="it-IT" sz="1800" dirty="0" smtClean="0">
                <a:solidFill>
                  <a:srgbClr val="17375E"/>
                </a:solidFill>
              </a:rPr>
              <a:t> a valutare che il valore economico sia adeguato e sufficiente rispetto al costo del lavoro e al costo </a:t>
            </a:r>
            <a:r>
              <a:rPr lang="it-IT" sz="1800" b="1" dirty="0" smtClean="0">
                <a:solidFill>
                  <a:srgbClr val="17375E"/>
                </a:solidFill>
              </a:rPr>
              <a:t>relativo alla sicurezza, il quale deve essere specificamente indicato e risultare </a:t>
            </a:r>
            <a:r>
              <a:rPr lang="it-IT" sz="2000" b="1" dirty="0" smtClean="0">
                <a:solidFill>
                  <a:srgbClr val="17375E"/>
                </a:solidFill>
              </a:rPr>
              <a:t>congruo</a:t>
            </a:r>
            <a:r>
              <a:rPr lang="it-IT" sz="1800" b="1" dirty="0" smtClean="0">
                <a:solidFill>
                  <a:srgbClr val="17375E"/>
                </a:solidFill>
              </a:rPr>
              <a:t> rispetto all'entità e alle caratteristiche dei lavori, </a:t>
            </a:r>
            <a:r>
              <a:rPr lang="it-IT" sz="1800" dirty="0" smtClean="0">
                <a:solidFill>
                  <a:srgbClr val="17375E"/>
                </a:solidFill>
              </a:rPr>
              <a:t>dei `servizi o delle forniture.  </a:t>
            </a:r>
            <a:r>
              <a:rPr lang="it-IT" sz="1600" dirty="0" smtClean="0">
                <a:solidFill>
                  <a:srgbClr val="17375E"/>
                </a:solidFill>
              </a:rPr>
              <a:t>Ai fini del presente comma il costo del lavoro e' determinato periodicamente, in apposite tabelle, dal Ministro del lavoro e della previdenza sociale, sulla base dei valori economici previsti dalla contrattazione collettiva stipulata dai sindacati comparativa-mente più rappresentativi, delle norme in materia previdenziale ed assistenziale, dei diversi settori merceologici e delle differenti aree territoriali. In mancanza di contratto collettivo applicabile, il costo del lavoro e' determinato in relazione al contratto collettivo del settore merceologico più vicino a quello preso in considerazione.</a:t>
            </a:r>
            <a:endParaRPr lang="it-IT" sz="1800" dirty="0" smtClean="0">
              <a:solidFill>
                <a:srgbClr val="17375E"/>
              </a:solidFill>
            </a:endParaRPr>
          </a:p>
          <a:p>
            <a:r>
              <a:rPr lang="it-IT" sz="1800" dirty="0" smtClean="0">
                <a:solidFill>
                  <a:srgbClr val="FF0000"/>
                </a:solidFill>
              </a:rPr>
              <a:t>3-ter. Il costo relativo alla sicurezza non può essere comunque soggetto a ribasso d'asta”</a:t>
            </a:r>
          </a:p>
        </p:txBody>
      </p:sp>
    </p:spTree>
    <p:extLst>
      <p:ext uri="{BB962C8B-B14F-4D97-AF65-F5344CB8AC3E}">
        <p14:creationId xmlns="" xmlns:p14="http://schemas.microsoft.com/office/powerpoint/2010/main" val="3886899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olo 1"/>
          <p:cNvSpPr>
            <a:spLocks noGrp="1"/>
          </p:cNvSpPr>
          <p:nvPr>
            <p:ph type="title"/>
          </p:nvPr>
        </p:nvSpPr>
        <p:spPr>
          <a:xfrm>
            <a:off x="457200" y="428625"/>
            <a:ext cx="8229600" cy="1143000"/>
          </a:xfrm>
        </p:spPr>
        <p:txBody>
          <a:bodyPr/>
          <a:lstStyle/>
          <a:p>
            <a:r>
              <a:rPr lang="en-US" sz="2000" b="1" dirty="0" smtClean="0"/>
              <a:t>Art. 86   </a:t>
            </a:r>
            <a:r>
              <a:rPr lang="en-US" sz="2000" b="1" dirty="0" err="1" smtClean="0"/>
              <a:t>Criteri</a:t>
            </a:r>
            <a:r>
              <a:rPr lang="en-US" sz="2000" b="1" dirty="0" smtClean="0"/>
              <a:t> </a:t>
            </a:r>
            <a:r>
              <a:rPr lang="en-US" sz="2000" b="1" dirty="0" err="1" smtClean="0"/>
              <a:t>di</a:t>
            </a:r>
            <a:r>
              <a:rPr lang="en-US" sz="2000" b="1" dirty="0" smtClean="0"/>
              <a:t> </a:t>
            </a:r>
            <a:r>
              <a:rPr lang="en-US" sz="2000" b="1" dirty="0" err="1" smtClean="0"/>
              <a:t>individuazione</a:t>
            </a:r>
            <a:r>
              <a:rPr lang="en-US" sz="2000" b="1" dirty="0" smtClean="0"/>
              <a:t> </a:t>
            </a:r>
            <a:r>
              <a:rPr lang="en-US" sz="2000" b="1" dirty="0" err="1" smtClean="0"/>
              <a:t>delle</a:t>
            </a:r>
            <a:r>
              <a:rPr lang="en-US" sz="2000" b="1" dirty="0" smtClean="0"/>
              <a:t> </a:t>
            </a:r>
            <a:r>
              <a:rPr lang="en-US" sz="2000" b="1" dirty="0" err="1" smtClean="0"/>
              <a:t>offerte</a:t>
            </a:r>
            <a:r>
              <a:rPr lang="en-US" sz="2000" b="1" dirty="0" smtClean="0"/>
              <a:t> </a:t>
            </a:r>
            <a:r>
              <a:rPr lang="en-US" sz="2000" b="1" dirty="0" err="1" smtClean="0"/>
              <a:t>anormalmente</a:t>
            </a:r>
            <a:r>
              <a:rPr lang="en-US" sz="2000" b="1" dirty="0" smtClean="0"/>
              <a:t> </a:t>
            </a:r>
            <a:r>
              <a:rPr lang="en-US" sz="2000" b="1" dirty="0" err="1" smtClean="0"/>
              <a:t>basse</a:t>
            </a:r>
            <a:r>
              <a:rPr lang="en-US" sz="2400" b="1" dirty="0" smtClean="0"/>
              <a:t>                   </a:t>
            </a:r>
            <a:r>
              <a:rPr lang="en-US" sz="1600" i="1" dirty="0" smtClean="0"/>
              <a:t>(</a:t>
            </a:r>
            <a:r>
              <a:rPr lang="en-US" sz="1600" i="1" dirty="0" smtClean="0">
                <a:hlinkClick r:id="rId2"/>
              </a:rPr>
              <a:t>art. 21, co. 1-bis, </a:t>
            </a:r>
            <a:r>
              <a:rPr lang="en-US" sz="1600" i="1" dirty="0" err="1" smtClean="0">
                <a:hlinkClick r:id="rId2"/>
              </a:rPr>
              <a:t>legge</a:t>
            </a:r>
            <a:r>
              <a:rPr lang="en-US" sz="1600" i="1" dirty="0" smtClean="0">
                <a:hlinkClick r:id="rId2"/>
              </a:rPr>
              <a:t> n. 109/1994</a:t>
            </a:r>
            <a:r>
              <a:rPr lang="en-US" sz="1600" i="1" dirty="0" smtClean="0"/>
              <a:t>; </a:t>
            </a:r>
            <a:r>
              <a:rPr lang="en-US" sz="1600" i="1" dirty="0" smtClean="0">
                <a:hlinkClick r:id="rId3"/>
              </a:rPr>
              <a:t>art. 64, co. 6</a:t>
            </a:r>
            <a:r>
              <a:rPr lang="en-US" sz="1600" i="1" dirty="0" smtClean="0"/>
              <a:t> e </a:t>
            </a:r>
            <a:r>
              <a:rPr lang="en-US" sz="1600" i="1" dirty="0" smtClean="0">
                <a:hlinkClick r:id="rId4"/>
              </a:rPr>
              <a:t>art. 91, co. 4, </a:t>
            </a:r>
            <a:r>
              <a:rPr lang="en-US" sz="1600" i="1" dirty="0" err="1" smtClean="0">
                <a:hlinkClick r:id="rId4"/>
              </a:rPr>
              <a:t>d.P.R</a:t>
            </a:r>
            <a:r>
              <a:rPr lang="en-US" sz="1600" i="1" dirty="0" smtClean="0">
                <a:hlinkClick r:id="rId4"/>
              </a:rPr>
              <a:t>. n. 554/1999</a:t>
            </a:r>
            <a:r>
              <a:rPr lang="en-US" sz="1600" i="1" dirty="0" smtClean="0"/>
              <a:t>; </a:t>
            </a:r>
            <a:r>
              <a:rPr lang="en-US" sz="1600" i="1" dirty="0" smtClean="0">
                <a:hlinkClick r:id="rId5"/>
              </a:rPr>
              <a:t>art. 19, d.lgs. n. 358/1992</a:t>
            </a:r>
            <a:r>
              <a:rPr lang="en-US" sz="1600" i="1" dirty="0" smtClean="0"/>
              <a:t>; </a:t>
            </a:r>
            <a:r>
              <a:rPr lang="en-US" sz="1600" i="1" dirty="0" smtClean="0">
                <a:hlinkClick r:id="rId6"/>
              </a:rPr>
              <a:t>art. 25, d.lgs. n. 157/1995</a:t>
            </a:r>
            <a:r>
              <a:rPr lang="en-US" sz="1600" i="1" dirty="0" smtClean="0"/>
              <a:t>; </a:t>
            </a:r>
            <a:r>
              <a:rPr lang="en-US" sz="1600" i="1" dirty="0" smtClean="0">
                <a:hlinkClick r:id="rId7"/>
              </a:rPr>
              <a:t>art. 25, d.lgs. n. 158/1995</a:t>
            </a:r>
            <a:r>
              <a:rPr lang="en-US" sz="1600" i="1" dirty="0" smtClean="0"/>
              <a:t>)</a:t>
            </a:r>
            <a:r>
              <a:rPr lang="en-US" sz="3200" i="1" dirty="0" smtClean="0"/>
              <a:t/>
            </a:r>
            <a:br>
              <a:rPr lang="en-US" sz="3200" i="1" dirty="0" smtClean="0"/>
            </a:br>
            <a:endParaRPr lang="it-IT" i="1" dirty="0" smtClean="0"/>
          </a:p>
        </p:txBody>
      </p:sp>
      <p:sp>
        <p:nvSpPr>
          <p:cNvPr id="121859" name="Segnaposto contenuto 2"/>
          <p:cNvSpPr>
            <a:spLocks noGrp="1"/>
          </p:cNvSpPr>
          <p:nvPr>
            <p:ph idx="1"/>
          </p:nvPr>
        </p:nvSpPr>
        <p:spPr>
          <a:xfrm>
            <a:off x="0" y="1600200"/>
            <a:ext cx="9144000" cy="5257800"/>
          </a:xfrm>
        </p:spPr>
        <p:txBody>
          <a:bodyPr/>
          <a:lstStyle/>
          <a:p>
            <a:r>
              <a:rPr lang="en-US" sz="1200" dirty="0" smtClean="0">
                <a:solidFill>
                  <a:srgbClr val="FF0000"/>
                </a:solidFill>
              </a:rPr>
              <a:t>1. </a:t>
            </a:r>
            <a:r>
              <a:rPr lang="it-IT" sz="1200" dirty="0" smtClean="0">
                <a:solidFill>
                  <a:srgbClr val="FF0000"/>
                </a:solidFill>
              </a:rPr>
              <a:t>Nei contratti di cui al presente codice, quando il criterio di aggiudicazione e' quello del prezzo piu' basso, le stazioni appaltanti valutano la </a:t>
            </a:r>
            <a:r>
              <a:rPr lang="it-IT" sz="1600" b="1" dirty="0" smtClean="0">
                <a:solidFill>
                  <a:srgbClr val="FF0000"/>
                </a:solidFill>
              </a:rPr>
              <a:t>congruità</a:t>
            </a:r>
            <a:r>
              <a:rPr lang="it-IT" sz="1200" b="1" dirty="0" smtClean="0">
                <a:solidFill>
                  <a:srgbClr val="FF0000"/>
                </a:solidFill>
              </a:rPr>
              <a:t> delle offerte che presentano un ribasso pari o superiore alla media aritmetica dei ribassi percentuali di tutte le offerte ammesse, con esclusione del dieci per cento, arrotondato </a:t>
            </a:r>
            <a:r>
              <a:rPr lang="it-IT" sz="1200" b="1" dirty="0" err="1" smtClean="0">
                <a:solidFill>
                  <a:srgbClr val="FF0000"/>
                </a:solidFill>
              </a:rPr>
              <a:t>all'unita'</a:t>
            </a:r>
            <a:r>
              <a:rPr lang="it-IT" sz="1200" b="1" dirty="0" smtClean="0">
                <a:solidFill>
                  <a:srgbClr val="FF0000"/>
                </a:solidFill>
              </a:rPr>
              <a:t> superiore, rispettivamente delle offerte di maggior ribasso e di quelle di minor ribasso, incrementata dello scarto medio aritmetico dei ribassi percentuali che superano la predetta media.</a:t>
            </a:r>
            <a:br>
              <a:rPr lang="it-IT" sz="1200" b="1" dirty="0" smtClean="0">
                <a:solidFill>
                  <a:srgbClr val="FF0000"/>
                </a:solidFill>
              </a:rPr>
            </a:br>
            <a:r>
              <a:rPr lang="it-IT" sz="1200" b="1" dirty="0" smtClean="0">
                <a:solidFill>
                  <a:srgbClr val="FF0000"/>
                </a:solidFill>
              </a:rPr>
              <a:t/>
            </a:r>
            <a:br>
              <a:rPr lang="it-IT" sz="1200" b="1" dirty="0" smtClean="0">
                <a:solidFill>
                  <a:srgbClr val="FF0000"/>
                </a:solidFill>
              </a:rPr>
            </a:br>
            <a:r>
              <a:rPr lang="it-IT" sz="1200" b="1" dirty="0" smtClean="0"/>
              <a:t>2. Nei contratti di cui al presente codice, quando il criterio di aggiudicazione e' quello dell'offerta economicamente piu' vantaggiosa, le stazioni appaltanti valutano la </a:t>
            </a:r>
            <a:r>
              <a:rPr lang="it-IT" sz="1200" b="1" dirty="0" err="1" smtClean="0"/>
              <a:t>congruita'</a:t>
            </a:r>
            <a:r>
              <a:rPr lang="it-IT" sz="1200" b="1" dirty="0" smtClean="0"/>
              <a:t> delle offerte in relazione alle quali sia i punti relativi al prezzo, sia la somma dei punti relativi agli altri elementi di valutazione, sono entrambi pari o superiori ai quattro quinti dei corrispondenti punti massimi previsti dal bando di gara.</a:t>
            </a:r>
            <a:br>
              <a:rPr lang="it-IT" sz="1200" b="1" dirty="0" smtClean="0"/>
            </a:br>
            <a:r>
              <a:rPr lang="it-IT" sz="1200" b="1" dirty="0" smtClean="0"/>
              <a:t/>
            </a:r>
            <a:br>
              <a:rPr lang="it-IT" sz="1200" b="1" dirty="0" smtClean="0"/>
            </a:br>
            <a:r>
              <a:rPr lang="it-IT" sz="1200" b="1" dirty="0" smtClean="0">
                <a:solidFill>
                  <a:srgbClr val="FF0000"/>
                </a:solidFill>
              </a:rPr>
              <a:t>3. In ogni caso le stazioni appaltanti possono valutare la </a:t>
            </a:r>
            <a:r>
              <a:rPr lang="it-IT" sz="1400" b="1" dirty="0" smtClean="0">
                <a:solidFill>
                  <a:srgbClr val="FF0000"/>
                </a:solidFill>
              </a:rPr>
              <a:t>congruità di </a:t>
            </a:r>
            <a:r>
              <a:rPr lang="it-IT" sz="1200" b="1" dirty="0" smtClean="0">
                <a:solidFill>
                  <a:srgbClr val="FF0000"/>
                </a:solidFill>
              </a:rPr>
              <a:t>ogni altra offerta che, in base ad elementi specifici, appaia anormalmente bassa.</a:t>
            </a:r>
          </a:p>
          <a:p>
            <a:r>
              <a:rPr lang="it-IT" sz="1400" dirty="0" smtClean="0"/>
              <a:t>3-bis. Nella predisposizione delle gare di appalto e nella valutazione dell'anomalia delle offerte nelle procedure di affidamento di appalti di lavori pubblici, di servizi e di forniture, gli enti aggiudicatori sono tenuti a valutare che il valore economico sia adeguato e sufficiente rispetto al costo del lavoro e al costo relativo alla sicurezza, il quale deve essere specificamente indicato e risultare congruo rispetto all'entità e alle caratteristiche dei lavori, dei `servizi o delle forniture. Ai fini del presente comma </a:t>
            </a:r>
            <a:r>
              <a:rPr lang="it-IT" sz="1400" b="1" dirty="0" smtClean="0"/>
              <a:t>il costo del lavoro e' determinato periodicamente, in apposite tabelle, dal Ministro del lavoro e della previdenza sociale, </a:t>
            </a:r>
            <a:r>
              <a:rPr lang="it-IT" sz="1400" dirty="0" smtClean="0"/>
              <a:t>sulla base dei valori economici previsti dalla </a:t>
            </a:r>
            <a:r>
              <a:rPr lang="it-IT" sz="1400" b="1" dirty="0" smtClean="0"/>
              <a:t>contrattazione collettiva </a:t>
            </a:r>
            <a:r>
              <a:rPr lang="it-IT" sz="1400" dirty="0" smtClean="0"/>
              <a:t>stipulata dai' sindacati comparativa-mente piu' rappresentativi, </a:t>
            </a:r>
            <a:r>
              <a:rPr lang="it-IT" sz="1400" b="1" dirty="0" smtClean="0"/>
              <a:t>delle norme in materia previdenziale ed assistenziale</a:t>
            </a:r>
            <a:r>
              <a:rPr lang="it-IT" sz="1400" dirty="0" smtClean="0"/>
              <a:t>, dei diversi settori merceologici e delle differenti aree territoriali. </a:t>
            </a:r>
            <a:r>
              <a:rPr lang="it-IT" sz="1400" b="1" dirty="0" smtClean="0"/>
              <a:t>In mancanza di contratto collettivo applicabile, il costo del lavoro e' determinato in relazione al contratto collettivo del settore merceologico piu' vicino a quello preso in considerazione.</a:t>
            </a:r>
            <a:br>
              <a:rPr lang="it-IT" sz="1400" b="1" dirty="0" smtClean="0"/>
            </a:br>
            <a:r>
              <a:rPr lang="it-IT" sz="1400" dirty="0" smtClean="0"/>
              <a:t/>
            </a:r>
            <a:br>
              <a:rPr lang="it-IT" sz="1400" dirty="0" smtClean="0"/>
            </a:br>
            <a:r>
              <a:rPr lang="it-IT" sz="1600" b="1" dirty="0" smtClean="0">
                <a:solidFill>
                  <a:srgbClr val="FF0000"/>
                </a:solidFill>
              </a:rPr>
              <a:t>3-ter. Il costo relativo alla sicurezza non </a:t>
            </a:r>
            <a:r>
              <a:rPr lang="it-IT" sz="1600" b="1" dirty="0" err="1" smtClean="0">
                <a:solidFill>
                  <a:srgbClr val="FF0000"/>
                </a:solidFill>
              </a:rPr>
              <a:t>puo'</a:t>
            </a:r>
            <a:r>
              <a:rPr lang="it-IT" sz="1600" b="1" dirty="0" smtClean="0">
                <a:solidFill>
                  <a:srgbClr val="FF0000"/>
                </a:solidFill>
              </a:rPr>
              <a:t> essere comunque soggetto a ribasso d'asta</a:t>
            </a:r>
            <a:r>
              <a:rPr lang="it-IT" sz="1400" b="1" dirty="0" smtClean="0">
                <a:solidFill>
                  <a:srgbClr val="FF0000"/>
                </a:solidFill>
              </a:rPr>
              <a:t>.</a:t>
            </a:r>
            <a:br>
              <a:rPr lang="it-IT" sz="1400" b="1" dirty="0" smtClean="0">
                <a:solidFill>
                  <a:srgbClr val="FF0000"/>
                </a:solidFill>
              </a:rPr>
            </a:br>
            <a:endParaRPr lang="it-IT" sz="1400" b="1" dirty="0" smtClean="0">
              <a:solidFill>
                <a:srgbClr val="FF0000"/>
              </a:solidFill>
            </a:endParaRPr>
          </a:p>
        </p:txBody>
      </p:sp>
    </p:spTree>
    <p:extLst>
      <p:ext uri="{BB962C8B-B14F-4D97-AF65-F5344CB8AC3E}">
        <p14:creationId xmlns="" xmlns:p14="http://schemas.microsoft.com/office/powerpoint/2010/main" val="1870063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olo 1"/>
          <p:cNvSpPr>
            <a:spLocks noGrp="1"/>
          </p:cNvSpPr>
          <p:nvPr>
            <p:ph type="title"/>
          </p:nvPr>
        </p:nvSpPr>
        <p:spPr>
          <a:xfrm>
            <a:off x="1" y="1924"/>
            <a:ext cx="9144000" cy="1698884"/>
          </a:xfrm>
          <a:solidFill>
            <a:schemeClr val="bg2"/>
          </a:solidFill>
          <a:ln>
            <a:solidFill>
              <a:srgbClr val="6600CC"/>
            </a:solidFill>
            <a:miter lim="800000"/>
            <a:headEnd/>
            <a:tailEnd/>
          </a:ln>
        </p:spPr>
        <p:txBody>
          <a:bodyPr/>
          <a:lstStyle/>
          <a:p>
            <a:pPr lvl="0"/>
            <a:r>
              <a:rPr lang="it-IT" sz="3600" dirty="0" smtClean="0"/>
              <a:t/>
            </a:r>
            <a:br>
              <a:rPr lang="it-IT" sz="3600" dirty="0" smtClean="0"/>
            </a:br>
            <a:r>
              <a:rPr lang="it-IT" sz="3600" dirty="0" smtClean="0"/>
              <a:t/>
            </a:r>
            <a:br>
              <a:rPr lang="it-IT" sz="3600" dirty="0" smtClean="0"/>
            </a:br>
            <a:r>
              <a:rPr lang="it-IT" sz="2400" dirty="0" smtClean="0">
                <a:solidFill>
                  <a:srgbClr val="A50021"/>
                </a:solidFill>
                <a:latin typeface="Book Antiqua" pitchFamily="18" charset="0"/>
              </a:rPr>
              <a:t>IL DPR n.207/10   </a:t>
            </a:r>
            <a:r>
              <a:rPr lang="it-IT" sz="2000" dirty="0" smtClean="0">
                <a:solidFill>
                  <a:srgbClr val="A50021"/>
                </a:solidFill>
                <a:latin typeface="Book Antiqua" pitchFamily="18" charset="0"/>
              </a:rPr>
              <a:t>Nuovo Regolamento sugli appalti pubblici</a:t>
            </a:r>
            <a:br>
              <a:rPr lang="it-IT" sz="2000" dirty="0" smtClean="0">
                <a:solidFill>
                  <a:srgbClr val="A50021"/>
                </a:solidFill>
                <a:latin typeface="Book Antiqua" pitchFamily="18" charset="0"/>
              </a:rPr>
            </a:br>
            <a:r>
              <a:rPr lang="it-IT" sz="3600" dirty="0"/>
              <a:t>Abrogato </a:t>
            </a:r>
            <a:r>
              <a:rPr lang="it-IT" sz="3600" dirty="0" smtClean="0"/>
              <a:t>con il </a:t>
            </a:r>
            <a:r>
              <a:rPr lang="it-IT" sz="3600" dirty="0" smtClean="0">
                <a:hlinkClick r:id="rId2"/>
              </a:rPr>
              <a:t>d.lgs. 50/2016                                art.217</a:t>
            </a:r>
            <a:r>
              <a:rPr lang="it-IT" sz="3600" dirty="0"/>
              <a:t>, co.1, </a:t>
            </a:r>
            <a:r>
              <a:rPr lang="it-IT" sz="3600" dirty="0" err="1" smtClean="0"/>
              <a:t>lett.u</a:t>
            </a:r>
            <a:r>
              <a:rPr lang="it-IT" sz="3600" dirty="0"/>
              <a:t/>
            </a:r>
            <a:br>
              <a:rPr lang="it-IT" sz="3600" dirty="0"/>
            </a:br>
            <a:r>
              <a:rPr lang="it-IT" sz="3600" dirty="0" smtClean="0">
                <a:latin typeface="Book Antiqua" pitchFamily="18" charset="0"/>
              </a:rPr>
              <a:t/>
            </a:r>
            <a:br>
              <a:rPr lang="it-IT" sz="3600" dirty="0" smtClean="0">
                <a:latin typeface="Book Antiqua" pitchFamily="18" charset="0"/>
              </a:rPr>
            </a:br>
            <a:endParaRPr lang="it-IT" sz="3600" dirty="0" smtClean="0">
              <a:latin typeface="Book Antiqua" pitchFamily="18" charset="0"/>
            </a:endParaRPr>
          </a:p>
        </p:txBody>
      </p:sp>
      <p:sp>
        <p:nvSpPr>
          <p:cNvPr id="124931" name="Segnaposto contenuto 2"/>
          <p:cNvSpPr>
            <a:spLocks noGrp="1"/>
          </p:cNvSpPr>
          <p:nvPr>
            <p:ph idx="1"/>
          </p:nvPr>
        </p:nvSpPr>
        <p:spPr>
          <a:xfrm>
            <a:off x="250825" y="1910482"/>
            <a:ext cx="8229600" cy="4614862"/>
          </a:xfrm>
          <a:solidFill>
            <a:srgbClr val="FFFFCC"/>
          </a:solidFill>
          <a:ln>
            <a:solidFill>
              <a:srgbClr val="6600CC"/>
            </a:solidFill>
            <a:miter lim="800000"/>
            <a:headEnd/>
            <a:tailEnd/>
          </a:ln>
        </p:spPr>
        <p:txBody>
          <a:bodyPr/>
          <a:lstStyle/>
          <a:p>
            <a:pPr algn="ctr">
              <a:buFont typeface="Arial" pitchFamily="34" charset="0"/>
              <a:buNone/>
            </a:pPr>
            <a:r>
              <a:rPr lang="it-IT" b="1" dirty="0" smtClean="0">
                <a:solidFill>
                  <a:srgbClr val="A50021"/>
                </a:solidFill>
              </a:rPr>
              <a:t>Art. 3 </a:t>
            </a:r>
            <a:r>
              <a:rPr lang="it-IT" b="1" i="1" dirty="0" smtClean="0">
                <a:solidFill>
                  <a:srgbClr val="A50021"/>
                </a:solidFill>
              </a:rPr>
              <a:t>Definizioni</a:t>
            </a:r>
            <a:endParaRPr lang="it-IT" dirty="0" smtClean="0">
              <a:solidFill>
                <a:srgbClr val="A50021"/>
              </a:solidFill>
            </a:endParaRPr>
          </a:p>
          <a:p>
            <a:r>
              <a:rPr lang="it-IT" sz="2800" b="1" dirty="0" smtClean="0"/>
              <a:t>(</a:t>
            </a:r>
            <a:r>
              <a:rPr lang="it-IT" b="1" dirty="0" smtClean="0"/>
              <a:t> q) responsabile del procedimento</a:t>
            </a:r>
            <a:r>
              <a:rPr lang="it-IT" dirty="0" smtClean="0"/>
              <a:t>:                  il responsabile unico del procedimento previsto dall’articolo 10 del codice;</a:t>
            </a:r>
          </a:p>
          <a:p>
            <a:r>
              <a:rPr lang="it-IT" dirty="0" smtClean="0"/>
              <a:t>r) </a:t>
            </a:r>
            <a:r>
              <a:rPr lang="it-IT" b="1" dirty="0" smtClean="0"/>
              <a:t>responsabile dei lavori, coordinatore per la progettazione, coordinatore per l’esecuzione dei lavori: i soggetti </a:t>
            </a:r>
            <a:r>
              <a:rPr lang="it-IT" dirty="0" smtClean="0"/>
              <a:t>previsti dalle norme in materia di sicurezza e salute dei lavoratori sui luoghi di lavoro;</a:t>
            </a:r>
          </a:p>
          <a:p>
            <a:endParaRPr lang="it-IT" dirty="0" smtClean="0"/>
          </a:p>
        </p:txBody>
      </p:sp>
    </p:spTree>
    <p:extLst>
      <p:ext uri="{BB962C8B-B14F-4D97-AF65-F5344CB8AC3E}">
        <p14:creationId xmlns="" xmlns:p14="http://schemas.microsoft.com/office/powerpoint/2010/main" val="108680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olo 1"/>
          <p:cNvSpPr>
            <a:spLocks noGrp="1"/>
          </p:cNvSpPr>
          <p:nvPr>
            <p:ph type="title"/>
          </p:nvPr>
        </p:nvSpPr>
        <p:spPr>
          <a:xfrm>
            <a:off x="323850" y="333375"/>
            <a:ext cx="8229600" cy="547688"/>
          </a:xfrm>
          <a:solidFill>
            <a:schemeClr val="bg2"/>
          </a:solidFill>
          <a:ln>
            <a:solidFill>
              <a:srgbClr val="6600CC"/>
            </a:solidFill>
            <a:miter lim="800000"/>
            <a:headEnd/>
            <a:tailEnd/>
          </a:ln>
        </p:spPr>
        <p:txBody>
          <a:bodyPr/>
          <a:lstStyle/>
          <a:p>
            <a:r>
              <a:rPr lang="it-IT" sz="2000" b="1" smtClean="0"/>
              <a:t/>
            </a:r>
            <a:br>
              <a:rPr lang="it-IT" sz="2000" b="1" smtClean="0"/>
            </a:br>
            <a:r>
              <a:rPr lang="it-IT" sz="2000" b="1" smtClean="0">
                <a:solidFill>
                  <a:srgbClr val="A50021"/>
                </a:solidFill>
              </a:rPr>
              <a:t>Art. 9 </a:t>
            </a:r>
            <a:r>
              <a:rPr lang="it-IT" sz="2000" b="1" i="1" smtClean="0">
                <a:solidFill>
                  <a:srgbClr val="A50021"/>
                </a:solidFill>
              </a:rPr>
              <a:t>Il responsabile del procedimento per la realizzazione di lavori pubblici</a:t>
            </a:r>
            <a:r>
              <a:rPr lang="it-IT" sz="2000" smtClean="0">
                <a:solidFill>
                  <a:srgbClr val="A50021"/>
                </a:solidFill>
              </a:rPr>
              <a:t/>
            </a:r>
            <a:br>
              <a:rPr lang="it-IT" sz="2000" smtClean="0">
                <a:solidFill>
                  <a:srgbClr val="A50021"/>
                </a:solidFill>
              </a:rPr>
            </a:br>
            <a:endParaRPr lang="it-IT" sz="2000" smtClean="0">
              <a:solidFill>
                <a:srgbClr val="A50021"/>
              </a:solidFill>
            </a:endParaRPr>
          </a:p>
        </p:txBody>
      </p:sp>
      <p:sp>
        <p:nvSpPr>
          <p:cNvPr id="125955" name="Segnaposto contenuto 2"/>
          <p:cNvSpPr>
            <a:spLocks noGrp="1"/>
          </p:cNvSpPr>
          <p:nvPr>
            <p:ph idx="1"/>
          </p:nvPr>
        </p:nvSpPr>
        <p:spPr>
          <a:xfrm>
            <a:off x="179388" y="1052513"/>
            <a:ext cx="8750300" cy="5545137"/>
          </a:xfrm>
        </p:spPr>
        <p:txBody>
          <a:bodyPr/>
          <a:lstStyle/>
          <a:p>
            <a:r>
              <a:rPr lang="it-IT" sz="1200" b="1" dirty="0" smtClean="0"/>
              <a:t>1. Le fasi di progettazione, affidamento ed esecuzione di ogni singolo intervento sono eseguite sotto la diretta responsabilità e vigilanza di un responsabile del procedimento, nominato dalle amministrazioni aggiudicatrici nell'ambito dei propri dipendenti di ruolo, fatto salvo quanto previsto dall’articolo 10, comma 5, del codice, prima della fase di predisposizione dello studio di fattibilità o del progetto preliminare da inserire nell’elenco annuale di cui all’articolo 128, comma 1, del codice; per lavori di importo inferiore a 100.000 euro, il responsabile del procedimento è nominato contestualmente alla decisione di realizzare i lavori.</a:t>
            </a:r>
          </a:p>
          <a:p>
            <a:r>
              <a:rPr lang="it-IT" sz="1400" b="1" dirty="0" smtClean="0"/>
              <a:t>2. Il responsabile del procedimento provvede a creare le condizioni affinché il processo </a:t>
            </a:r>
            <a:r>
              <a:rPr lang="it-IT" sz="1400" b="1" dirty="0" err="1" smtClean="0"/>
              <a:t>realizzativo</a:t>
            </a:r>
            <a:r>
              <a:rPr lang="it-IT" sz="1400" b="1" dirty="0" smtClean="0"/>
              <a:t> dell’intervento risulti condotto in modo unitario in relazione ai tempi e ai costi preventivati, alla qualità richiesta, alla manutenzione programmata, </a:t>
            </a:r>
            <a:r>
              <a:rPr lang="it-IT" sz="1800" b="1" dirty="0" smtClean="0">
                <a:solidFill>
                  <a:srgbClr val="A50021"/>
                </a:solidFill>
              </a:rPr>
              <a:t>alla sicurezza e alla salute dei lavoratori</a:t>
            </a:r>
            <a:r>
              <a:rPr lang="it-IT" sz="1400" b="1" dirty="0" smtClean="0"/>
              <a:t> ed in conformità di qualsiasi altra disposizione di legge in materia.</a:t>
            </a:r>
          </a:p>
          <a:p>
            <a:r>
              <a:rPr lang="it-IT" sz="1200" b="1" dirty="0" smtClean="0"/>
              <a:t>3. Nello svolgimento delle attività di propria competenza il responsabile del procedimento formula proposte al dirigente cui è affidato il programma triennale e fornisce allo stesso dati e informazioni:</a:t>
            </a:r>
          </a:p>
          <a:p>
            <a:r>
              <a:rPr lang="it-IT" sz="1200" b="1" dirty="0" smtClean="0"/>
              <a:t>a) nelle fasi di aggiornamento annuale del programma triennale;</a:t>
            </a:r>
          </a:p>
          <a:p>
            <a:r>
              <a:rPr lang="it-IT" sz="1200" b="1" dirty="0" smtClean="0"/>
              <a:t>b) nelle fasi di affidamento, di elaborazione ed approvazione del progetto preliminare, definitivo ed esecutivo;</a:t>
            </a:r>
          </a:p>
          <a:p>
            <a:r>
              <a:rPr lang="it-IT" sz="1200" b="1" dirty="0" smtClean="0"/>
              <a:t>c) nelle procedure di scelta del  contraente per l'affidamento di appalti e concessioni;</a:t>
            </a:r>
          </a:p>
          <a:p>
            <a:r>
              <a:rPr lang="it-IT" sz="1200" b="1" dirty="0" smtClean="0"/>
              <a:t>d) sul controllo periodico del rispetto dei tempi programmati e del livello di prestazione, qualità e prezzo;</a:t>
            </a:r>
          </a:p>
          <a:p>
            <a:r>
              <a:rPr lang="it-IT" sz="1200" b="1" dirty="0" smtClean="0"/>
              <a:t>e) nelle fasi di esecuzione e collaudo dei lavori.</a:t>
            </a:r>
          </a:p>
          <a:p>
            <a:r>
              <a:rPr lang="it-IT" sz="1200" b="1" dirty="0" smtClean="0"/>
              <a:t>4. Il responsabile del procedimento è un tecnico, abilitato all'esercizio della professione o, quando l'abilitazione non sia prevista dalle norme vigenti, è un funzionario tecnico, anche di qualifica non dirigenziale, con anzianità di servizio non inferiore a cinque anni. Il responsabile del procedimento può svolgere per uno o più interventi, nei limiti delle proprie competenze professionali, anche le funzioni di progettista o di direttore dei lavori. Tali funzioni non possono coincidere nel caso di interventi di cui all’articolo 3, comma 1, lettere l) e m), ovvero di</a:t>
            </a:r>
          </a:p>
          <a:p>
            <a:r>
              <a:rPr lang="it-IT" sz="1200" b="1" dirty="0" smtClean="0"/>
              <a:t>interventi di importo superiore a 500.000 euro.</a:t>
            </a:r>
          </a:p>
          <a:p>
            <a:r>
              <a:rPr lang="it-IT" sz="1100" b="1" dirty="0" smtClean="0"/>
              <a:t>5. In caso di particolare necessità per appalti di importo inferiore a 500.000 euro, diversi da quelli definiti ai sensi dell’articolo 3, comma 1, lettera l), le competenze del responsabile del procedimento sono attribuite al responsabile dell'ufficio tecnico o della struttura corrispondente. Ove non sia presente tale figura professionale, le competenze sono attribuite al responsabile del servizio al quale attiene il lavoro da realizzare</a:t>
            </a:r>
            <a:r>
              <a:rPr lang="it-IT" sz="1200" b="1" dirty="0" smtClean="0"/>
              <a:t>.</a:t>
            </a:r>
            <a:r>
              <a:rPr lang="it-IT" b="1" dirty="0" smtClean="0"/>
              <a:t> </a:t>
            </a:r>
          </a:p>
          <a:p>
            <a:endParaRPr lang="it-IT" dirty="0" smtClean="0"/>
          </a:p>
        </p:txBody>
      </p:sp>
    </p:spTree>
    <p:extLst>
      <p:ext uri="{BB962C8B-B14F-4D97-AF65-F5344CB8AC3E}">
        <p14:creationId xmlns="" xmlns:p14="http://schemas.microsoft.com/office/powerpoint/2010/main" val="1454897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olo 1"/>
          <p:cNvSpPr>
            <a:spLocks noGrp="1"/>
          </p:cNvSpPr>
          <p:nvPr>
            <p:ph type="title"/>
          </p:nvPr>
        </p:nvSpPr>
        <p:spPr>
          <a:xfrm>
            <a:off x="323850" y="0"/>
            <a:ext cx="8229600" cy="900113"/>
          </a:xfrm>
          <a:solidFill>
            <a:schemeClr val="bg2"/>
          </a:solidFill>
          <a:ln>
            <a:solidFill>
              <a:srgbClr val="6600CC"/>
            </a:solidFill>
            <a:miter lim="800000"/>
            <a:headEnd/>
            <a:tailEnd/>
          </a:ln>
        </p:spPr>
        <p:txBody>
          <a:bodyPr/>
          <a:lstStyle/>
          <a:p>
            <a:pPr>
              <a:tabLst>
                <a:tab pos="365125" algn="l"/>
              </a:tabLst>
            </a:pPr>
            <a:r>
              <a:rPr lang="it-IT" sz="2000" b="1" smtClean="0"/>
              <a:t/>
            </a:r>
            <a:br>
              <a:rPr lang="it-IT" sz="2000" b="1" smtClean="0"/>
            </a:br>
            <a:r>
              <a:rPr lang="it-IT" sz="2000" b="1" smtClean="0"/>
              <a:t/>
            </a:r>
            <a:br>
              <a:rPr lang="it-IT" sz="2000" b="1" smtClean="0"/>
            </a:br>
            <a:r>
              <a:rPr lang="it-IT" sz="2000" b="1" smtClean="0"/>
              <a:t/>
            </a:r>
            <a:br>
              <a:rPr lang="it-IT" sz="2000" b="1" smtClean="0"/>
            </a:br>
            <a:r>
              <a:rPr lang="it-IT" sz="2000" b="1" smtClean="0"/>
              <a:t>Art. 10 Funzioni</a:t>
            </a:r>
            <a:r>
              <a:rPr lang="it-IT" sz="2000" b="1" i="1" smtClean="0"/>
              <a:t> e compiti del responsabile del procedimento</a:t>
            </a:r>
            <a:r>
              <a:rPr lang="it-IT" sz="2000" smtClean="0"/>
              <a:t/>
            </a:r>
            <a:br>
              <a:rPr lang="it-IT" sz="2000" smtClean="0"/>
            </a:br>
            <a:r>
              <a:rPr lang="it-IT" smtClean="0"/>
              <a:t/>
            </a:r>
            <a:br>
              <a:rPr lang="it-IT" smtClean="0"/>
            </a:br>
            <a:endParaRPr lang="it-IT" smtClean="0"/>
          </a:p>
        </p:txBody>
      </p:sp>
      <p:sp>
        <p:nvSpPr>
          <p:cNvPr id="126979" name="Segnaposto contenuto 2"/>
          <p:cNvSpPr>
            <a:spLocks noGrp="1"/>
          </p:cNvSpPr>
          <p:nvPr>
            <p:ph idx="1"/>
          </p:nvPr>
        </p:nvSpPr>
        <p:spPr>
          <a:xfrm>
            <a:off x="0" y="1052513"/>
            <a:ext cx="8786813" cy="5102225"/>
          </a:xfrm>
        </p:spPr>
        <p:txBody>
          <a:bodyPr/>
          <a:lstStyle/>
          <a:p>
            <a:r>
              <a:rPr lang="it-IT" sz="2000" b="1" dirty="0" smtClean="0"/>
              <a:t>1 Il responsabile del procedimento fra l’altro: </a:t>
            </a:r>
          </a:p>
          <a:p>
            <a:r>
              <a:rPr lang="it-IT" sz="1600" dirty="0" err="1" smtClean="0">
                <a:solidFill>
                  <a:srgbClr val="000099"/>
                </a:solidFill>
                <a:latin typeface="Book Antiqua" pitchFamily="18" charset="0"/>
              </a:rPr>
              <a:t>dd</a:t>
            </a:r>
            <a:r>
              <a:rPr lang="it-IT" sz="1600" dirty="0" smtClean="0">
                <a:solidFill>
                  <a:srgbClr val="000099"/>
                </a:solidFill>
                <a:latin typeface="Book Antiqua" pitchFamily="18" charset="0"/>
              </a:rPr>
              <a:t>) svolge, ai sensi </a:t>
            </a:r>
            <a:r>
              <a:rPr lang="it-IT" sz="1600" dirty="0" smtClean="0">
                <a:solidFill>
                  <a:srgbClr val="000099"/>
                </a:solidFill>
                <a:latin typeface="Book Antiqua" pitchFamily="18" charset="0"/>
                <a:hlinkClick r:id="rId2"/>
              </a:rPr>
              <a:t>dell’art. 16 del d.lgs.81/08</a:t>
            </a:r>
            <a:r>
              <a:rPr lang="it-IT" sz="1600" dirty="0" smtClean="0">
                <a:solidFill>
                  <a:srgbClr val="000099"/>
                </a:solidFill>
                <a:latin typeface="Book Antiqua" pitchFamily="18" charset="0"/>
              </a:rPr>
              <a:t>, su delega del soggetto di cui all’art.26 co</a:t>
            </a:r>
            <a:r>
              <a:rPr lang="it-IT" sz="1600" dirty="0" err="1" smtClean="0">
                <a:solidFill>
                  <a:srgbClr val="000099"/>
                </a:solidFill>
                <a:latin typeface="Book Antiqua" pitchFamily="18" charset="0"/>
              </a:rPr>
              <a:t>.3 del</a:t>
            </a:r>
            <a:r>
              <a:rPr lang="it-IT" sz="1600" dirty="0" smtClean="0">
                <a:solidFill>
                  <a:srgbClr val="000099"/>
                </a:solidFill>
                <a:latin typeface="Book Antiqua" pitchFamily="18" charset="0"/>
              </a:rPr>
              <a:t> predetto d.lgs., i compiti previsti nel citato articolo 26, comma 3, qualora non sia prevista la predisposizione del piano di sicurezza e di coordinamento ai sensi del </a:t>
            </a:r>
            <a:r>
              <a:rPr lang="it-IT" sz="1600" dirty="0" smtClean="0">
                <a:solidFill>
                  <a:srgbClr val="000099"/>
                </a:solidFill>
                <a:latin typeface="Book Antiqua" pitchFamily="18" charset="0"/>
                <a:hlinkClick r:id="rId3"/>
              </a:rPr>
              <a:t>decreto legislativo 9 aprile 2008, n. 81</a:t>
            </a:r>
            <a:r>
              <a:rPr lang="it-IT" sz="1600" dirty="0" smtClean="0">
                <a:solidFill>
                  <a:srgbClr val="000099"/>
                </a:solidFill>
                <a:latin typeface="Book Antiqua" pitchFamily="18" charset="0"/>
              </a:rPr>
              <a:t>.</a:t>
            </a:r>
            <a:r>
              <a:rPr lang="it-IT" dirty="0" smtClean="0"/>
              <a:t> </a:t>
            </a:r>
            <a:r>
              <a:rPr lang="it-IT" sz="2000" b="1" dirty="0" smtClean="0"/>
              <a:t>                                                                                </a:t>
            </a:r>
          </a:p>
          <a:p>
            <a:r>
              <a:rPr lang="it-IT" sz="1400" b="1" dirty="0" smtClean="0"/>
              <a:t>2.</a:t>
            </a:r>
            <a:r>
              <a:rPr lang="it-IT" sz="2000" b="1" dirty="0" smtClean="0"/>
              <a:t>Il responsabile del procedimento assume il ruolo di responsabile dei lavori, ai fini del rispetto delle norme sulla sicurezza e salute dei lavoratori sui luoghi di lavoro</a:t>
            </a:r>
            <a:r>
              <a:rPr lang="it-IT" sz="2800" dirty="0" smtClean="0"/>
              <a:t>. </a:t>
            </a:r>
          </a:p>
          <a:p>
            <a:r>
              <a:rPr lang="it-IT" sz="2000" b="1" dirty="0" smtClean="0"/>
              <a:t>3. Il responsabile del procedimento, nello svolgimento dell’incarico di responsabile dei lavori, </a:t>
            </a:r>
            <a:r>
              <a:rPr lang="it-IT" sz="1800" b="1" dirty="0" smtClean="0"/>
              <a:t>salvo diversa indicazione e fermi restando i compiti e le responsabilità di cui agli articoli 90, 93, comma 2, 99, comma 1, e 101, comma 1, del decreto legislativo 9 aprile 2008, n. 81:</a:t>
            </a:r>
            <a:endParaRPr lang="it-IT" sz="1800" dirty="0" smtClean="0"/>
          </a:p>
          <a:p>
            <a:r>
              <a:rPr lang="it-IT" sz="2000" b="1" i="1" dirty="0" smtClean="0"/>
              <a:t>a) </a:t>
            </a:r>
            <a:r>
              <a:rPr lang="it-IT" sz="2000" b="1" dirty="0" smtClean="0"/>
              <a:t>richiede la nomina del coordinatore per la progettazione e del coordinatore per l’esecuzione dei lavori e vigila sulla loro attività;</a:t>
            </a:r>
            <a:endParaRPr lang="it-IT" sz="2000" dirty="0" smtClean="0"/>
          </a:p>
          <a:p>
            <a:r>
              <a:rPr lang="it-IT" sz="1800" b="1" i="1" dirty="0" smtClean="0"/>
              <a:t>b) </a:t>
            </a:r>
            <a:r>
              <a:rPr lang="it-IT" sz="1800" b="1" dirty="0" smtClean="0"/>
              <a:t>provvede, sentito il direttore dei lavori e il coordinatore per l’esecuzione, a verificare che l’esecutore corrisponda gli oneri della sicurezza, relativi alle prestazioni affidate in subappalto, alle imprese subappaltatrici senza alcun ribasso</a:t>
            </a:r>
            <a:r>
              <a:rPr lang="it-IT" sz="2000" b="1" dirty="0" smtClean="0"/>
              <a:t>.</a:t>
            </a:r>
            <a:endParaRPr lang="it-IT" sz="2000" dirty="0" smtClean="0"/>
          </a:p>
          <a:p>
            <a:endParaRPr lang="it-IT" sz="2000" dirty="0" smtClean="0"/>
          </a:p>
        </p:txBody>
      </p:sp>
    </p:spTree>
    <p:extLst>
      <p:ext uri="{BB962C8B-B14F-4D97-AF65-F5344CB8AC3E}">
        <p14:creationId xmlns="" xmlns:p14="http://schemas.microsoft.com/office/powerpoint/2010/main" val="71392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olo 1"/>
          <p:cNvSpPr>
            <a:spLocks noGrp="1"/>
          </p:cNvSpPr>
          <p:nvPr>
            <p:ph type="title"/>
          </p:nvPr>
        </p:nvSpPr>
        <p:spPr>
          <a:xfrm>
            <a:off x="457200" y="274638"/>
            <a:ext cx="8218488" cy="561975"/>
          </a:xfrm>
        </p:spPr>
        <p:txBody>
          <a:bodyPr/>
          <a:lstStyle/>
          <a:p>
            <a:r>
              <a:rPr lang="it-IT" b="1" dirty="0" smtClean="0">
                <a:solidFill>
                  <a:schemeClr val="hlink"/>
                </a:solidFill>
                <a:latin typeface="Bodoni MT Poster Compressed" pitchFamily="18" charset="0"/>
              </a:rPr>
              <a:t>Art. 148 </a:t>
            </a:r>
            <a:r>
              <a:rPr lang="it-IT" b="1" i="1" dirty="0" smtClean="0">
                <a:solidFill>
                  <a:schemeClr val="hlink"/>
                </a:solidFill>
                <a:latin typeface="Bodoni MT Poster Compressed" pitchFamily="18" charset="0"/>
              </a:rPr>
              <a:t>Direttore dei lavori</a:t>
            </a:r>
            <a:r>
              <a:rPr lang="it-IT" sz="1800" b="1" i="1" dirty="0" smtClean="0"/>
              <a:t>  </a:t>
            </a:r>
            <a:r>
              <a:rPr lang="it-IT" sz="1800" i="1" dirty="0" smtClean="0"/>
              <a:t>(</a:t>
            </a:r>
            <a:r>
              <a:rPr lang="it-IT" sz="1800" i="1" dirty="0" smtClean="0">
                <a:hlinkClick r:id="rId2"/>
              </a:rPr>
              <a:t>art. 124, </a:t>
            </a:r>
            <a:r>
              <a:rPr lang="it-IT" sz="1800" i="1" dirty="0" err="1" smtClean="0">
                <a:hlinkClick r:id="rId2"/>
              </a:rPr>
              <a:t>d.P.R.</a:t>
            </a:r>
            <a:r>
              <a:rPr lang="it-IT" sz="1800" i="1" dirty="0" smtClean="0">
                <a:hlinkClick r:id="rId2"/>
              </a:rPr>
              <a:t> n. 554/1999</a:t>
            </a:r>
            <a:r>
              <a:rPr lang="it-IT" sz="1800" i="1" dirty="0" smtClean="0"/>
              <a:t>)</a:t>
            </a:r>
            <a:r>
              <a:rPr lang="it-IT" sz="1800" dirty="0" smtClean="0"/>
              <a:t> </a:t>
            </a:r>
            <a:br>
              <a:rPr lang="it-IT" sz="1800" dirty="0" smtClean="0"/>
            </a:br>
            <a:endParaRPr lang="it-IT" sz="1800" dirty="0" smtClean="0"/>
          </a:p>
        </p:txBody>
      </p:sp>
      <p:sp>
        <p:nvSpPr>
          <p:cNvPr id="129027" name="Segnaposto contenuto 2"/>
          <p:cNvSpPr>
            <a:spLocks noGrp="1"/>
          </p:cNvSpPr>
          <p:nvPr>
            <p:ph idx="1"/>
          </p:nvPr>
        </p:nvSpPr>
        <p:spPr>
          <a:xfrm>
            <a:off x="214313" y="765175"/>
            <a:ext cx="8534400" cy="5832475"/>
          </a:xfrm>
          <a:solidFill>
            <a:schemeClr val="bg2"/>
          </a:solidFill>
          <a:ln>
            <a:solidFill>
              <a:srgbClr val="6600CC"/>
            </a:solidFill>
            <a:miter lim="800000"/>
            <a:headEnd/>
            <a:tailEnd/>
          </a:ln>
        </p:spPr>
        <p:txBody>
          <a:bodyPr/>
          <a:lstStyle/>
          <a:p>
            <a:r>
              <a:rPr lang="it-IT" sz="1600" b="1" dirty="0" smtClean="0">
                <a:solidFill>
                  <a:srgbClr val="6600CC"/>
                </a:solidFill>
              </a:rPr>
              <a:t>1. Il direttore dei lavori cura che i lavori cui è preposto siano eseguiti a regola d’arte ed in conformità del progetto e del contratto.</a:t>
            </a:r>
          </a:p>
          <a:p>
            <a:r>
              <a:rPr lang="it-IT" sz="1600" b="1" dirty="0" smtClean="0"/>
              <a:t>2. Il direttore dei lavori ha la responsabilità del coordinamento e della supervisione dell'attività di tutto l'ufficio di direzione dei lavori, ed interloquisce in via esclusiva con l’esecutore in merito agli aspetti tecnici ed economici del contratto.</a:t>
            </a:r>
          </a:p>
          <a:p>
            <a:r>
              <a:rPr lang="it-IT" sz="1600" b="1" dirty="0" smtClean="0">
                <a:solidFill>
                  <a:srgbClr val="6600CC"/>
                </a:solidFill>
              </a:rPr>
              <a:t>3. Il direttore dei lavori ha la specifica responsabilità dell'accettazione dei materiali, sulla base anche del controllo quantitativo e qualitativo degli accertamenti ufficiali delle caratteristiche meccaniche di questi così come previsto </a:t>
            </a:r>
            <a:r>
              <a:rPr lang="it-IT" sz="1600" b="1" dirty="0" smtClean="0">
                <a:solidFill>
                  <a:srgbClr val="6600CC"/>
                </a:solidFill>
                <a:hlinkClick r:id="rId3"/>
              </a:rPr>
              <a:t>dall'articolo 3, comma 2, della legge 5 novembre 1971, n. 1086</a:t>
            </a:r>
            <a:r>
              <a:rPr lang="it-IT" sz="1600" b="1" dirty="0" smtClean="0">
                <a:solidFill>
                  <a:srgbClr val="6600CC"/>
                </a:solidFill>
              </a:rPr>
              <a:t>, e in aderenza alle disposizioni delle norme tecniche per le costruzioni di cui alla </a:t>
            </a:r>
            <a:r>
              <a:rPr lang="it-IT" sz="1600" b="1" dirty="0" smtClean="0">
                <a:solidFill>
                  <a:srgbClr val="6600CC"/>
                </a:solidFill>
                <a:hlinkClick r:id="rId4"/>
              </a:rPr>
              <a:t>legge 5 novembre 1971, n. 1086</a:t>
            </a:r>
            <a:r>
              <a:rPr lang="it-IT" sz="1600" b="1" dirty="0" smtClean="0">
                <a:solidFill>
                  <a:srgbClr val="6600CC"/>
                </a:solidFill>
              </a:rPr>
              <a:t>, alla </a:t>
            </a:r>
            <a:r>
              <a:rPr lang="it-IT" sz="1600" b="1" dirty="0" smtClean="0">
                <a:solidFill>
                  <a:srgbClr val="6600CC"/>
                </a:solidFill>
                <a:hlinkClick r:id="rId5"/>
              </a:rPr>
              <a:t>legge 2 febbraio 1974, n. 64</a:t>
            </a:r>
            <a:r>
              <a:rPr lang="it-IT" sz="1600" b="1" dirty="0" smtClean="0">
                <a:solidFill>
                  <a:srgbClr val="6600CC"/>
                </a:solidFill>
              </a:rPr>
              <a:t>, al decreto del </a:t>
            </a:r>
            <a:r>
              <a:rPr lang="it-IT" sz="1600" b="1" dirty="0" smtClean="0">
                <a:solidFill>
                  <a:srgbClr val="6600CC"/>
                </a:solidFill>
                <a:hlinkClick r:id="rId6"/>
              </a:rPr>
              <a:t>Presidente della Repubblica 6 giugno 2001, n. 380</a:t>
            </a:r>
            <a:r>
              <a:rPr lang="it-IT" sz="1600" b="1" dirty="0" smtClean="0">
                <a:solidFill>
                  <a:srgbClr val="6600CC"/>
                </a:solidFill>
              </a:rPr>
              <a:t>, ed alla </a:t>
            </a:r>
            <a:r>
              <a:rPr lang="it-IT" sz="1600" b="1" dirty="0" smtClean="0">
                <a:solidFill>
                  <a:srgbClr val="6600CC"/>
                </a:solidFill>
                <a:hlinkClick r:id="rId7"/>
              </a:rPr>
              <a:t>legge 17 luglio 2004, n. 186</a:t>
            </a:r>
            <a:r>
              <a:rPr lang="it-IT" sz="1600" b="1" dirty="0" smtClean="0">
                <a:solidFill>
                  <a:srgbClr val="6600CC"/>
                </a:solidFill>
              </a:rPr>
              <a:t>, di conversione del </a:t>
            </a:r>
            <a:r>
              <a:rPr lang="it-IT" sz="1600" b="1" dirty="0" smtClean="0">
                <a:solidFill>
                  <a:srgbClr val="6600CC"/>
                </a:solidFill>
                <a:hlinkClick r:id="rId8"/>
              </a:rPr>
              <a:t>decreto legge 28 maggio 2004, n. 136</a:t>
            </a:r>
            <a:r>
              <a:rPr lang="it-IT" sz="1600" b="1" dirty="0" smtClean="0">
                <a:solidFill>
                  <a:srgbClr val="6600CC"/>
                </a:solidFill>
              </a:rPr>
              <a:t>.</a:t>
            </a:r>
          </a:p>
          <a:p>
            <a:r>
              <a:rPr lang="it-IT" sz="1600" b="1" dirty="0" smtClean="0"/>
              <a:t>4. Al direttore dei lavori fanno carico tutte le attività ed i compiti allo stesso espressamente demandati dal codice o dal presente regolamento nonché:</a:t>
            </a:r>
          </a:p>
          <a:p>
            <a:r>
              <a:rPr lang="it-IT" sz="1600" b="1" dirty="0" smtClean="0"/>
              <a:t>a) verificare periodicamente il possesso e la regolarità da parte dell'esecutore e del subappaltatore della documentazione prevista dalle leggi vigenti in materia di obblighi nei confronti dei dipendenti;</a:t>
            </a:r>
          </a:p>
          <a:p>
            <a:r>
              <a:rPr lang="it-IT" sz="1600" b="1" dirty="0" smtClean="0"/>
              <a:t>b) curare la costante verifica di validità del programma di manutenzione, dei manuali d'uso e dei manuali di manutenzione, modificandone e aggiornandone i contenuti a lavori ultimati;</a:t>
            </a:r>
          </a:p>
          <a:p>
            <a:r>
              <a:rPr lang="it-IT" sz="1600" b="1" dirty="0" smtClean="0"/>
              <a:t>c) provvedere alla segnalazione al responsabile del procedimento, dell’inosservanza, da parte dell’esecutore, della disposizione di cui all’articolo 118, comma 4, del codice.</a:t>
            </a:r>
          </a:p>
          <a:p>
            <a:endParaRPr lang="it-IT" sz="1600" b="1" dirty="0" smtClean="0"/>
          </a:p>
        </p:txBody>
      </p:sp>
    </p:spTree>
    <p:extLst>
      <p:ext uri="{BB962C8B-B14F-4D97-AF65-F5344CB8AC3E}">
        <p14:creationId xmlns="" xmlns:p14="http://schemas.microsoft.com/office/powerpoint/2010/main" val="1781930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olo 1"/>
          <p:cNvSpPr>
            <a:spLocks noGrp="1"/>
          </p:cNvSpPr>
          <p:nvPr>
            <p:ph type="title"/>
          </p:nvPr>
        </p:nvSpPr>
        <p:spPr>
          <a:xfrm>
            <a:off x="-1588" y="0"/>
            <a:ext cx="9145588" cy="792163"/>
          </a:xfrm>
          <a:solidFill>
            <a:schemeClr val="bg2"/>
          </a:solidFill>
          <a:ln>
            <a:solidFill>
              <a:srgbClr val="6600CC"/>
            </a:solidFill>
            <a:miter lim="800000"/>
            <a:headEnd/>
            <a:tailEnd/>
          </a:ln>
        </p:spPr>
        <p:txBody>
          <a:bodyPr/>
          <a:lstStyle/>
          <a:p>
            <a:r>
              <a:rPr lang="it-IT" sz="2800" b="1" dirty="0" smtClean="0">
                <a:solidFill>
                  <a:schemeClr val="hlink"/>
                </a:solidFill>
              </a:rPr>
              <a:t>Art. 149 </a:t>
            </a:r>
            <a:r>
              <a:rPr lang="it-IT" sz="2800" b="1" i="1" dirty="0" smtClean="0">
                <a:solidFill>
                  <a:schemeClr val="hlink"/>
                </a:solidFill>
              </a:rPr>
              <a:t>Direttori operativi</a:t>
            </a:r>
            <a:r>
              <a:rPr lang="it-IT" sz="2000" b="1" i="1" dirty="0" smtClean="0"/>
              <a:t> </a:t>
            </a:r>
            <a:r>
              <a:rPr lang="it-IT" sz="1800" i="1" dirty="0" smtClean="0"/>
              <a:t>(</a:t>
            </a:r>
            <a:r>
              <a:rPr lang="it-IT" sz="1800" i="1" dirty="0" smtClean="0">
                <a:hlinkClick r:id="rId2"/>
              </a:rPr>
              <a:t>art. 125, </a:t>
            </a:r>
            <a:r>
              <a:rPr lang="it-IT" sz="1800" i="1" dirty="0" err="1" smtClean="0">
                <a:hlinkClick r:id="rId2"/>
              </a:rPr>
              <a:t>d.P.R.</a:t>
            </a:r>
            <a:r>
              <a:rPr lang="it-IT" sz="1800" i="1" dirty="0" smtClean="0">
                <a:hlinkClick r:id="rId2"/>
              </a:rPr>
              <a:t> n. 554/1999</a:t>
            </a:r>
            <a:r>
              <a:rPr lang="it-IT" sz="1800" i="1" dirty="0" smtClean="0"/>
              <a:t>)</a:t>
            </a:r>
            <a:r>
              <a:rPr lang="it-IT" dirty="0" smtClean="0"/>
              <a:t> </a:t>
            </a:r>
          </a:p>
        </p:txBody>
      </p:sp>
      <p:sp>
        <p:nvSpPr>
          <p:cNvPr id="130051" name="Segnaposto contenuto 2"/>
          <p:cNvSpPr>
            <a:spLocks noGrp="1"/>
          </p:cNvSpPr>
          <p:nvPr>
            <p:ph idx="1"/>
          </p:nvPr>
        </p:nvSpPr>
        <p:spPr>
          <a:xfrm>
            <a:off x="0" y="836613"/>
            <a:ext cx="9144000" cy="5399087"/>
          </a:xfrm>
        </p:spPr>
        <p:txBody>
          <a:bodyPr/>
          <a:lstStyle/>
          <a:p>
            <a:pPr marL="609600" indent="-609600"/>
            <a:r>
              <a:rPr lang="it-IT" sz="1800" b="1" smtClean="0">
                <a:solidFill>
                  <a:srgbClr val="6600CC"/>
                </a:solidFill>
              </a:rPr>
              <a:t>1. Gli assistenti con funzioni di direttori operativi collaborano con il direttore dei lavori nel verificare che lavorazioni di singole parti dei lavori da realizzare siano eseguite regolarmente e nell'osservanza delle clausole contrattuali. Essi rispondono della loro attività direttamente al direttore dei lavori.</a:t>
            </a:r>
          </a:p>
          <a:p>
            <a:pPr marL="609600" indent="-609600"/>
            <a:r>
              <a:rPr lang="it-IT" sz="1400" b="1" smtClean="0">
                <a:solidFill>
                  <a:srgbClr val="6600CC"/>
                </a:solidFill>
              </a:rPr>
              <a:t>2. Ai direttori operativi possono essere affidati dal direttore dei lavori, fra gli altri, i seguenti compiti:</a:t>
            </a:r>
          </a:p>
          <a:p>
            <a:pPr marL="609600" indent="-609600">
              <a:buFont typeface="Arial" pitchFamily="34" charset="0"/>
              <a:buAutoNum type="alphaLcParenR"/>
            </a:pPr>
            <a:r>
              <a:rPr lang="it-IT" sz="1800" b="1" smtClean="0">
                <a:solidFill>
                  <a:srgbClr val="6600CC"/>
                </a:solidFill>
              </a:rPr>
              <a:t> verificare che l’esecutore svolga tutte le pratiche di legge relative alla denuncia dei calcoli delle strutture;</a:t>
            </a:r>
          </a:p>
          <a:p>
            <a:pPr marL="609600" indent="-609600">
              <a:buFont typeface="Arial" pitchFamily="34" charset="0"/>
              <a:buAutoNum type="alphaLcParenR"/>
            </a:pPr>
            <a:r>
              <a:rPr lang="it-IT" sz="1800" b="1" smtClean="0">
                <a:solidFill>
                  <a:srgbClr val="6600CC"/>
                </a:solidFill>
              </a:rPr>
              <a:t> programmare e coordinare le attività dell'ispettore dei lavori;</a:t>
            </a:r>
          </a:p>
          <a:p>
            <a:pPr marL="609600" indent="-609600">
              <a:buFont typeface="Arial" pitchFamily="34" charset="0"/>
              <a:buAutoNum type="alphaLcParenR"/>
            </a:pPr>
            <a:r>
              <a:rPr lang="it-IT" sz="1800" b="1" smtClean="0">
                <a:solidFill>
                  <a:srgbClr val="6600CC"/>
                </a:solidFill>
              </a:rPr>
              <a:t>curare l'aggiornamento del cronoprogramma generale e particolareggiato dei lavori e segnalare tempestivamente al direttore dei lavori le eventuali difformità rispetto alle previsioni contrattuali proponendo i necessari interventi correttivi;</a:t>
            </a:r>
          </a:p>
          <a:p>
            <a:pPr marL="609600" indent="-609600">
              <a:buFont typeface="Arial" pitchFamily="34" charset="0"/>
              <a:buAutoNum type="alphaLcParenR"/>
            </a:pPr>
            <a:r>
              <a:rPr lang="it-IT" sz="1800" b="1" smtClean="0">
                <a:solidFill>
                  <a:srgbClr val="6600CC"/>
                </a:solidFill>
              </a:rPr>
              <a:t> assistere il direttore dei lavori nell'identificare gli interventi necessari ad eliminare difetti progettuali o esecutivi;</a:t>
            </a:r>
          </a:p>
          <a:p>
            <a:pPr marL="609600" indent="-609600">
              <a:buFont typeface="Arial" pitchFamily="34" charset="0"/>
              <a:buAutoNum type="alphaLcParenR"/>
            </a:pPr>
            <a:r>
              <a:rPr lang="it-IT" sz="1800" b="1" smtClean="0">
                <a:solidFill>
                  <a:srgbClr val="6600CC"/>
                </a:solidFill>
              </a:rPr>
              <a:t> individuare ed analizzare le cause che influiscono negativamente sulla qualità dei lavori e proponendo al direttore dei lavori le adeguate azioni correttive;</a:t>
            </a:r>
          </a:p>
          <a:p>
            <a:pPr marL="609600" indent="-609600">
              <a:buFont typeface="Arial" pitchFamily="34" charset="0"/>
              <a:buAutoNum type="alphaLcParenR"/>
            </a:pPr>
            <a:r>
              <a:rPr lang="it-IT" sz="1800" b="1" smtClean="0">
                <a:solidFill>
                  <a:srgbClr val="6600CC"/>
                </a:solidFill>
              </a:rPr>
              <a:t>assistere i collaudatori nell'espletamento delle operazioni di collaudo;</a:t>
            </a:r>
          </a:p>
          <a:p>
            <a:pPr marL="609600" indent="-609600">
              <a:buFont typeface="Arial" pitchFamily="34" charset="0"/>
              <a:buAutoNum type="alphaLcParenR"/>
            </a:pPr>
            <a:r>
              <a:rPr lang="it-IT" sz="1800" b="1" smtClean="0">
                <a:solidFill>
                  <a:srgbClr val="6600CC"/>
                </a:solidFill>
              </a:rPr>
              <a:t>esaminare e approvare il programma delle prove di collaudo e messa in servizio degli impianti;</a:t>
            </a:r>
          </a:p>
          <a:p>
            <a:pPr marL="609600" indent="-609600">
              <a:buFont typeface="Arial" pitchFamily="34" charset="0"/>
              <a:buAutoNum type="alphaLcParenR"/>
            </a:pPr>
            <a:r>
              <a:rPr lang="it-IT" sz="1800" b="1" smtClean="0">
                <a:solidFill>
                  <a:srgbClr val="6600CC"/>
                </a:solidFill>
              </a:rPr>
              <a:t>direzione di lavorazioni specialistiche.</a:t>
            </a:r>
          </a:p>
          <a:p>
            <a:pPr marL="609600" indent="-609600"/>
            <a:endParaRPr lang="it-IT" sz="3600" b="1" smtClean="0">
              <a:solidFill>
                <a:srgbClr val="6600CC"/>
              </a:solidFill>
            </a:endParaRPr>
          </a:p>
        </p:txBody>
      </p:sp>
    </p:spTree>
    <p:extLst>
      <p:ext uri="{BB962C8B-B14F-4D97-AF65-F5344CB8AC3E}">
        <p14:creationId xmlns="" xmlns:p14="http://schemas.microsoft.com/office/powerpoint/2010/main" val="771461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olo 1"/>
          <p:cNvSpPr>
            <a:spLocks noGrp="1"/>
          </p:cNvSpPr>
          <p:nvPr>
            <p:ph type="title"/>
          </p:nvPr>
        </p:nvSpPr>
        <p:spPr>
          <a:xfrm>
            <a:off x="457200" y="274638"/>
            <a:ext cx="8229600" cy="633412"/>
          </a:xfrm>
        </p:spPr>
        <p:txBody>
          <a:bodyPr/>
          <a:lstStyle/>
          <a:p>
            <a:r>
              <a:rPr lang="it-IT" sz="3200" b="1" dirty="0" smtClean="0">
                <a:solidFill>
                  <a:schemeClr val="hlink"/>
                </a:solidFill>
              </a:rPr>
              <a:t>Art. 150 </a:t>
            </a:r>
            <a:r>
              <a:rPr lang="it-IT" sz="3200" b="1" i="1" dirty="0" smtClean="0">
                <a:solidFill>
                  <a:schemeClr val="hlink"/>
                </a:solidFill>
              </a:rPr>
              <a:t>Ispettori di cantiere</a:t>
            </a:r>
            <a:r>
              <a:rPr lang="it-IT" sz="1800" b="1" i="1" dirty="0" smtClean="0"/>
              <a:t> </a:t>
            </a:r>
            <a:r>
              <a:rPr lang="it-IT" sz="1800" i="1" dirty="0" smtClean="0"/>
              <a:t>(</a:t>
            </a:r>
            <a:r>
              <a:rPr lang="it-IT" sz="1600" i="1" dirty="0" smtClean="0">
                <a:hlinkClick r:id="rId2"/>
              </a:rPr>
              <a:t>art. 126, </a:t>
            </a:r>
            <a:r>
              <a:rPr lang="it-IT" sz="1600" i="1" dirty="0" err="1" smtClean="0">
                <a:hlinkClick r:id="rId2"/>
              </a:rPr>
              <a:t>d.P.R.</a:t>
            </a:r>
            <a:r>
              <a:rPr lang="it-IT" sz="1600" i="1" dirty="0" smtClean="0">
                <a:hlinkClick r:id="rId2"/>
              </a:rPr>
              <a:t> n. 554/1999</a:t>
            </a:r>
            <a:r>
              <a:rPr lang="it-IT" sz="1600" i="1" dirty="0" smtClean="0"/>
              <a:t>)</a:t>
            </a:r>
            <a:r>
              <a:rPr lang="it-IT" sz="1600" dirty="0" smtClean="0"/>
              <a:t>.</a:t>
            </a:r>
            <a:r>
              <a:rPr lang="it-IT" dirty="0" smtClean="0"/>
              <a:t> </a:t>
            </a:r>
          </a:p>
        </p:txBody>
      </p:sp>
      <p:sp>
        <p:nvSpPr>
          <p:cNvPr id="131075" name="Segnaposto contenuto 2"/>
          <p:cNvSpPr>
            <a:spLocks noGrp="1"/>
          </p:cNvSpPr>
          <p:nvPr>
            <p:ph idx="1"/>
          </p:nvPr>
        </p:nvSpPr>
        <p:spPr>
          <a:xfrm>
            <a:off x="241300" y="981075"/>
            <a:ext cx="8651875" cy="5649913"/>
          </a:xfrm>
          <a:solidFill>
            <a:schemeClr val="bg2"/>
          </a:solidFill>
          <a:ln>
            <a:solidFill>
              <a:srgbClr val="6600CC"/>
            </a:solidFill>
            <a:miter lim="800000"/>
            <a:headEnd/>
            <a:tailEnd/>
          </a:ln>
        </p:spPr>
        <p:txBody>
          <a:bodyPr/>
          <a:lstStyle/>
          <a:p>
            <a:pPr>
              <a:tabLst>
                <a:tab pos="5380038" algn="l"/>
              </a:tabLst>
            </a:pPr>
            <a:r>
              <a:rPr lang="it-IT" sz="1600" smtClean="0">
                <a:solidFill>
                  <a:srgbClr val="000099"/>
                </a:solidFill>
              </a:rPr>
              <a:t>1. Gli assistenti con funzioni di ispettori di cantiere collaborano con il direttore dei lavori nella sorveglianza dei lavori in conformità delle prescrizioni stabilite nel capitolato speciale di appalto. La posizione di ispettore è ricoperta da una sola persona che esercita la sua attività in un turno di lavoro. Essi sono presenti a tempo pieno durante il periodo di svolgimento di lavori che richiedono controllo quotidiano, nonché durante le fasi di collaudo e delle eventuali manutenzioni. Essi rispondono della loro attività direttamente al direttore dei lavori.</a:t>
            </a:r>
          </a:p>
          <a:p>
            <a:pPr>
              <a:tabLst>
                <a:tab pos="5380038" algn="l"/>
              </a:tabLst>
            </a:pPr>
            <a:r>
              <a:rPr lang="it-IT" sz="1600" smtClean="0">
                <a:solidFill>
                  <a:srgbClr val="000099"/>
                </a:solidFill>
              </a:rPr>
              <a:t>2. Agli ispettori, possono essere affidati fra gli altri i seguenti compiti:</a:t>
            </a:r>
          </a:p>
          <a:p>
            <a:pPr>
              <a:tabLst>
                <a:tab pos="5380038" algn="l"/>
              </a:tabLst>
            </a:pPr>
            <a:r>
              <a:rPr lang="it-IT" sz="1600" smtClean="0">
                <a:solidFill>
                  <a:srgbClr val="000099"/>
                </a:solidFill>
              </a:rPr>
              <a:t>a) la verifica dei documenti di accompagnamento delle forniture di materiali per assicurare che siano conformi alle prescrizioni ed approvati dalle strutture di controllo in qualità del fornitore;</a:t>
            </a:r>
          </a:p>
          <a:p>
            <a:pPr>
              <a:tabLst>
                <a:tab pos="5380038" algn="l"/>
              </a:tabLst>
            </a:pPr>
            <a:r>
              <a:rPr lang="it-IT" sz="1600" smtClean="0">
                <a:solidFill>
                  <a:srgbClr val="000099"/>
                </a:solidFill>
              </a:rPr>
              <a:t>b) la verifica, prima della messa in opera, che i materiali, le apparecchiature e gli impianti abbiano superato le fasi di collaudo prescritte dal controllo di qualità o dalle normative vigenti o dalle prescrizioni contrattuali in base alle quali sono stati costruiti;</a:t>
            </a:r>
          </a:p>
          <a:p>
            <a:pPr>
              <a:tabLst>
                <a:tab pos="5380038" algn="l"/>
              </a:tabLst>
            </a:pPr>
            <a:r>
              <a:rPr lang="it-IT" sz="1600" smtClean="0">
                <a:solidFill>
                  <a:srgbClr val="000099"/>
                </a:solidFill>
              </a:rPr>
              <a:t>c) il controllo sulla attività dei subappaltatori;</a:t>
            </a:r>
          </a:p>
          <a:p>
            <a:pPr>
              <a:tabLst>
                <a:tab pos="5380038" algn="l"/>
              </a:tabLst>
            </a:pPr>
            <a:r>
              <a:rPr lang="it-IT" sz="1600" smtClean="0">
                <a:solidFill>
                  <a:srgbClr val="000099"/>
                </a:solidFill>
              </a:rPr>
              <a:t>d) il controllo sulla regolare esecuzione dei lavori con riguardo ai disegni ed alle specifiche tecniche contrattuali;</a:t>
            </a:r>
          </a:p>
          <a:p>
            <a:pPr>
              <a:tabLst>
                <a:tab pos="5380038" algn="l"/>
              </a:tabLst>
            </a:pPr>
            <a:r>
              <a:rPr lang="it-IT" sz="1600" smtClean="0">
                <a:solidFill>
                  <a:srgbClr val="000099"/>
                </a:solidFill>
              </a:rPr>
              <a:t>e) l’assistenza alle prove di laboratorio;</a:t>
            </a:r>
          </a:p>
          <a:p>
            <a:pPr>
              <a:tabLst>
                <a:tab pos="5380038" algn="l"/>
              </a:tabLst>
            </a:pPr>
            <a:r>
              <a:rPr lang="it-IT" sz="1400" smtClean="0">
                <a:solidFill>
                  <a:srgbClr val="000099"/>
                </a:solidFill>
              </a:rPr>
              <a:t>f) l’assistenza ai collaudi dei lavori ed alle prove di messa in esercizio ed accettazione degli impianti;</a:t>
            </a:r>
          </a:p>
          <a:p>
            <a:pPr>
              <a:tabLst>
                <a:tab pos="5380038" algn="l"/>
              </a:tabLst>
            </a:pPr>
            <a:r>
              <a:rPr lang="it-IT" sz="1600" smtClean="0">
                <a:solidFill>
                  <a:srgbClr val="000099"/>
                </a:solidFill>
              </a:rPr>
              <a:t>g) la predisposizione degli atti contabili e l’esecuzione delle misurazioni quando siano stati incaricati dal direttore dei lavori;</a:t>
            </a:r>
          </a:p>
          <a:p>
            <a:pPr>
              <a:tabLst>
                <a:tab pos="5380038" algn="l"/>
              </a:tabLst>
            </a:pPr>
            <a:r>
              <a:rPr lang="it-IT" sz="2000" b="1" smtClean="0">
                <a:solidFill>
                  <a:srgbClr val="6600CC"/>
                </a:solidFill>
              </a:rPr>
              <a:t>h) l’assistenza al coordinatore per l’esecuzione</a:t>
            </a:r>
            <a:r>
              <a:rPr lang="it-IT" sz="2000" smtClean="0">
                <a:solidFill>
                  <a:srgbClr val="6600CC"/>
                </a:solidFill>
              </a:rPr>
              <a:t>.</a:t>
            </a:r>
          </a:p>
          <a:p>
            <a:pPr>
              <a:tabLst>
                <a:tab pos="5380038" algn="l"/>
              </a:tabLst>
            </a:pPr>
            <a:endParaRPr lang="it-IT" sz="2000" smtClean="0">
              <a:solidFill>
                <a:srgbClr val="6600CC"/>
              </a:solidFill>
            </a:endParaRPr>
          </a:p>
        </p:txBody>
      </p:sp>
    </p:spTree>
    <p:extLst>
      <p:ext uri="{BB962C8B-B14F-4D97-AF65-F5344CB8AC3E}">
        <p14:creationId xmlns="" xmlns:p14="http://schemas.microsoft.com/office/powerpoint/2010/main" val="211734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olo 1"/>
          <p:cNvSpPr>
            <a:spLocks noGrp="1"/>
          </p:cNvSpPr>
          <p:nvPr>
            <p:ph type="title"/>
          </p:nvPr>
        </p:nvSpPr>
        <p:spPr>
          <a:xfrm>
            <a:off x="0" y="188913"/>
            <a:ext cx="9144000" cy="792162"/>
          </a:xfrm>
          <a:solidFill>
            <a:schemeClr val="bg2"/>
          </a:solidFill>
          <a:ln>
            <a:solidFill>
              <a:srgbClr val="6600CC"/>
            </a:solidFill>
            <a:miter lim="800000"/>
            <a:headEnd/>
            <a:tailEnd/>
          </a:ln>
        </p:spPr>
        <p:txBody>
          <a:bodyPr/>
          <a:lstStyle/>
          <a:p>
            <a:r>
              <a:rPr lang="it-IT" sz="2400" b="1" dirty="0" smtClean="0"/>
              <a:t/>
            </a:r>
            <a:br>
              <a:rPr lang="it-IT" sz="2400" b="1" dirty="0" smtClean="0"/>
            </a:br>
            <a:r>
              <a:rPr lang="it-IT" sz="3200" b="1" dirty="0" smtClean="0">
                <a:solidFill>
                  <a:schemeClr val="hlink"/>
                </a:solidFill>
              </a:rPr>
              <a:t>Art. 151 </a:t>
            </a:r>
            <a:r>
              <a:rPr lang="it-IT" sz="3200" b="1" i="1" dirty="0" smtClean="0">
                <a:solidFill>
                  <a:schemeClr val="hlink"/>
                </a:solidFill>
              </a:rPr>
              <a:t>Sicurezza nei cantieri</a:t>
            </a:r>
            <a:r>
              <a:rPr lang="it-IT" sz="2400" b="1" i="1" dirty="0" smtClean="0"/>
              <a:t> </a:t>
            </a:r>
            <a:r>
              <a:rPr lang="it-IT" sz="1800" i="1" dirty="0" smtClean="0"/>
              <a:t>(</a:t>
            </a:r>
            <a:r>
              <a:rPr lang="it-IT" sz="1800" i="1" dirty="0" smtClean="0">
                <a:hlinkClick r:id="rId2"/>
              </a:rPr>
              <a:t>art. 127, </a:t>
            </a:r>
            <a:r>
              <a:rPr lang="it-IT" sz="1800" i="1" dirty="0" err="1" smtClean="0">
                <a:hlinkClick r:id="rId2"/>
              </a:rPr>
              <a:t>d.P.R.</a:t>
            </a:r>
            <a:r>
              <a:rPr lang="it-IT" sz="1800" i="1" dirty="0" smtClean="0">
                <a:hlinkClick r:id="rId2"/>
              </a:rPr>
              <a:t> n. 554/1999</a:t>
            </a:r>
            <a:r>
              <a:rPr lang="it-IT" sz="1800" i="1" dirty="0" smtClean="0"/>
              <a:t>)</a:t>
            </a:r>
            <a:r>
              <a:rPr lang="it-IT" dirty="0" smtClean="0"/>
              <a:t> </a:t>
            </a:r>
            <a:r>
              <a:rPr lang="it-IT" sz="2400" dirty="0" smtClean="0"/>
              <a:t/>
            </a:r>
            <a:br>
              <a:rPr lang="it-IT" sz="2400" dirty="0" smtClean="0"/>
            </a:br>
            <a:endParaRPr lang="it-IT" sz="2400" dirty="0" smtClean="0"/>
          </a:p>
        </p:txBody>
      </p:sp>
      <p:sp>
        <p:nvSpPr>
          <p:cNvPr id="132099" name="Segnaposto contenuto 2"/>
          <p:cNvSpPr>
            <a:spLocks noGrp="1"/>
          </p:cNvSpPr>
          <p:nvPr>
            <p:ph idx="1"/>
          </p:nvPr>
        </p:nvSpPr>
        <p:spPr>
          <a:xfrm>
            <a:off x="0" y="1125538"/>
            <a:ext cx="9144000" cy="5399087"/>
          </a:xfrm>
          <a:solidFill>
            <a:srgbClr val="FFFFCC"/>
          </a:solidFill>
        </p:spPr>
        <p:txBody>
          <a:bodyPr/>
          <a:lstStyle/>
          <a:p>
            <a:r>
              <a:rPr lang="it-IT" sz="2000" smtClean="0"/>
              <a:t>1. </a:t>
            </a:r>
            <a:r>
              <a:rPr lang="it-IT" sz="2000" b="1" smtClean="0"/>
              <a:t>Le funzioni del coordinatore per l’esecuzione dei lavori previsti dalla vigente normativa sulla sicurezza nei cantieri </a:t>
            </a:r>
            <a:r>
              <a:rPr lang="it-IT" sz="2400" b="1" smtClean="0"/>
              <a:t>possono essere svolte dal direttore lavori, qualora</a:t>
            </a:r>
            <a:r>
              <a:rPr lang="it-IT" sz="2000" b="1" smtClean="0"/>
              <a:t> sia provvisto dei requisiti previsti dalla normativa stessa</a:t>
            </a:r>
            <a:r>
              <a:rPr lang="it-IT" sz="2000" smtClean="0"/>
              <a:t>. Nell’eventualità che il direttore dei lavori non svolga le funzioni di coordinatore per l’esecuzione dei lavori, le stazioni appaltanti prevedono la presenza di almeno </a:t>
            </a:r>
            <a:r>
              <a:rPr lang="it-IT" sz="2000" b="1" smtClean="0"/>
              <a:t>un direttore operativo</a:t>
            </a:r>
            <a:r>
              <a:rPr lang="it-IT" sz="2000" smtClean="0"/>
              <a:t>, in possesso dei requisiti previsti dalla normativa, che svolga le funzioni di coordinatore per l’esecuzione dei lavori.</a:t>
            </a:r>
          </a:p>
          <a:p>
            <a:r>
              <a:rPr lang="it-IT" sz="2400" b="1" smtClean="0">
                <a:solidFill>
                  <a:srgbClr val="A50021"/>
                </a:solidFill>
              </a:rPr>
              <a:t>2. Per le funzioni del coordinatore per l’esecuzione dei lavori si applica l’articolo 92, comma 1, del decreto legislativo 9 aprile 2008, n. 81; il coordinatore per l’esecuzione dei lavori assicura altresì il rispetto delle disposizioni di cui all’articolo 131, comma 2, del codice.</a:t>
            </a:r>
          </a:p>
          <a:p>
            <a:r>
              <a:rPr lang="it-IT" sz="1800" b="1" smtClean="0">
                <a:solidFill>
                  <a:srgbClr val="FF0000"/>
                </a:solidFill>
              </a:rPr>
              <a:t>3. I provvedimenti di cui all’articolo 92, comma 1, lettera e), del decreto legislativo 9 aprile 2008, n. 81 </a:t>
            </a:r>
            <a:r>
              <a:rPr lang="it-IT" sz="1800" b="1" i="1" smtClean="0">
                <a:solidFill>
                  <a:srgbClr val="FF0000"/>
                </a:solidFill>
                <a:latin typeface="Book Antiqua" pitchFamily="18" charset="0"/>
              </a:rPr>
              <a:t>(segnala al comm…, previa contestazione e propone.),</a:t>
            </a:r>
            <a:r>
              <a:rPr lang="it-IT" sz="1800" b="1" smtClean="0">
                <a:solidFill>
                  <a:srgbClr val="FF0000"/>
                </a:solidFill>
              </a:rPr>
              <a:t> sono comunicati all’Autorità da parte del responsabile del procedimento. </a:t>
            </a:r>
          </a:p>
          <a:p>
            <a:endParaRPr lang="it-IT" sz="1800" b="1" smtClean="0">
              <a:solidFill>
                <a:srgbClr val="FF0000"/>
              </a:solidFill>
            </a:endParaRPr>
          </a:p>
        </p:txBody>
      </p:sp>
    </p:spTree>
    <p:extLst>
      <p:ext uri="{BB962C8B-B14F-4D97-AF65-F5344CB8AC3E}">
        <p14:creationId xmlns="" xmlns:p14="http://schemas.microsoft.com/office/powerpoint/2010/main" val="91781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868488"/>
          </a:xfrm>
          <a:solidFill>
            <a:srgbClr val="006633"/>
          </a:solidFill>
          <a:ln>
            <a:solidFill>
              <a:srgbClr val="FFC000"/>
            </a:solidFill>
            <a:miter lim="800000"/>
            <a:headEnd/>
            <a:tailEnd/>
          </a:ln>
        </p:spPr>
        <p:txBody>
          <a:bodyPr/>
          <a:lstStyle/>
          <a:p>
            <a:pPr algn="ctr"/>
            <a:r>
              <a:rPr lang="it-IT" sz="2800" smtClean="0">
                <a:solidFill>
                  <a:srgbClr val="FFFF00"/>
                </a:solidFill>
              </a:rPr>
              <a:t>DALLA DIRETTIVA MADRE </a:t>
            </a:r>
            <a:r>
              <a:rPr lang="it-IT" smtClean="0">
                <a:solidFill>
                  <a:srgbClr val="FFFF00"/>
                </a:solidFill>
              </a:rPr>
              <a:t>89/391</a:t>
            </a:r>
            <a:r>
              <a:rPr lang="it-IT" sz="2800" smtClean="0">
                <a:solidFill>
                  <a:srgbClr val="FFFF00"/>
                </a:solidFill>
              </a:rPr>
              <a:t/>
            </a:r>
            <a:br>
              <a:rPr lang="it-IT" sz="2800" smtClean="0">
                <a:solidFill>
                  <a:srgbClr val="FFFF00"/>
                </a:solidFill>
              </a:rPr>
            </a:br>
            <a:r>
              <a:rPr lang="it-IT" sz="3600" smtClean="0">
                <a:solidFill>
                  <a:srgbClr val="FFFF00"/>
                </a:solidFill>
              </a:rPr>
              <a:t> </a:t>
            </a:r>
            <a:r>
              <a:rPr lang="it-IT" sz="2800" b="1" smtClean="0">
                <a:solidFill>
                  <a:srgbClr val="FFFF00"/>
                </a:solidFill>
              </a:rPr>
              <a:t>ALLA DIRETTIVA PARTICOLARE</a:t>
            </a:r>
            <a:r>
              <a:rPr lang="it-IT" sz="3600" smtClean="0">
                <a:solidFill>
                  <a:srgbClr val="FFFF00"/>
                </a:solidFill>
              </a:rPr>
              <a:t> </a:t>
            </a:r>
            <a:r>
              <a:rPr lang="it-IT" sz="3200" b="1" smtClean="0">
                <a:solidFill>
                  <a:srgbClr val="FFFF00"/>
                </a:solidFill>
              </a:rPr>
              <a:t>92/57 CEE</a:t>
            </a:r>
            <a:br>
              <a:rPr lang="it-IT" sz="3200" b="1" smtClean="0">
                <a:solidFill>
                  <a:srgbClr val="FFFF00"/>
                </a:solidFill>
              </a:rPr>
            </a:br>
            <a:r>
              <a:rPr lang="it-IT" sz="3200" b="1" smtClean="0">
                <a:solidFill>
                  <a:srgbClr val="FFFF00"/>
                </a:solidFill>
              </a:rPr>
              <a:t>ai dd.llggss.494/94 e 528/99</a:t>
            </a:r>
          </a:p>
        </p:txBody>
      </p:sp>
      <p:sp>
        <p:nvSpPr>
          <p:cNvPr id="72707" name="Rectangle 3"/>
          <p:cNvSpPr>
            <a:spLocks noGrp="1" noChangeArrowheads="1"/>
          </p:cNvSpPr>
          <p:nvPr>
            <p:ph type="body" idx="1"/>
          </p:nvPr>
        </p:nvSpPr>
        <p:spPr>
          <a:xfrm>
            <a:off x="395288" y="1914525"/>
            <a:ext cx="8575675" cy="4943475"/>
          </a:xfrm>
          <a:ln>
            <a:solidFill>
              <a:srgbClr val="FF0000"/>
            </a:solidFill>
            <a:miter lim="800000"/>
            <a:headEnd/>
            <a:tailEnd/>
          </a:ln>
        </p:spPr>
        <p:txBody>
          <a:bodyPr/>
          <a:lstStyle/>
          <a:p>
            <a:r>
              <a:rPr lang="it-IT" sz="2400" b="1" dirty="0" smtClean="0">
                <a:latin typeface="Baskerville Old Face" pitchFamily="18" charset="0"/>
              </a:rPr>
              <a:t>RIGUARDANTE LE PRESCRIZIONI MINIME  DI SICUREZZA E  DI  SALUTE DA ATTUARE NEI CANTIERI TEMPORANEI O MOBILI                                                        </a:t>
            </a:r>
            <a:r>
              <a:rPr lang="it-IT" sz="3600" b="1" dirty="0" smtClean="0">
                <a:solidFill>
                  <a:srgbClr val="FF0000"/>
                </a:solidFill>
              </a:rPr>
              <a:t>(ottava direttiva particolare </a:t>
            </a:r>
            <a:r>
              <a:rPr lang="it-IT" sz="2400" b="1" dirty="0" smtClean="0">
                <a:solidFill>
                  <a:srgbClr val="FF0000"/>
                </a:solidFill>
              </a:rPr>
              <a:t>ai sensi dell’art.</a:t>
            </a:r>
            <a:r>
              <a:rPr lang="it-IT" sz="3600" b="1" dirty="0" smtClean="0">
                <a:solidFill>
                  <a:srgbClr val="FF0000"/>
                </a:solidFill>
              </a:rPr>
              <a:t>16 </a:t>
            </a:r>
            <a:r>
              <a:rPr lang="it-IT" sz="2400" b="1" dirty="0" smtClean="0">
                <a:solidFill>
                  <a:srgbClr val="FF0000"/>
                </a:solidFill>
              </a:rPr>
              <a:t>della</a:t>
            </a:r>
            <a:r>
              <a:rPr lang="it-IT" sz="3600" b="1" dirty="0" smtClean="0">
                <a:solidFill>
                  <a:srgbClr val="FF0000"/>
                </a:solidFill>
              </a:rPr>
              <a:t> direttiva </a:t>
            </a:r>
            <a:r>
              <a:rPr lang="it-IT" sz="4400" b="1" dirty="0" smtClean="0">
                <a:solidFill>
                  <a:srgbClr val="FF0000"/>
                </a:solidFill>
              </a:rPr>
              <a:t>89/391/CEE)</a:t>
            </a:r>
            <a:r>
              <a:rPr lang="it-IT" sz="3600" b="1" dirty="0" smtClean="0">
                <a:solidFill>
                  <a:srgbClr val="FF0000"/>
                </a:solidFill>
              </a:rPr>
              <a:t> </a:t>
            </a:r>
            <a:endParaRPr lang="it-IT" sz="2800" b="1" dirty="0" smtClean="0">
              <a:solidFill>
                <a:srgbClr val="FF0000"/>
              </a:solidFill>
            </a:endParaRPr>
          </a:p>
          <a:p>
            <a:r>
              <a:rPr lang="it-IT" sz="2800" b="1" dirty="0" smtClean="0"/>
              <a:t>Con il  </a:t>
            </a:r>
            <a:r>
              <a:rPr lang="it-IT" sz="2800" b="1" dirty="0" smtClean="0">
                <a:hlinkClick r:id="rId2"/>
              </a:rPr>
              <a:t>D.LGS.</a:t>
            </a:r>
            <a:r>
              <a:rPr lang="it-IT" b="1" dirty="0" smtClean="0">
                <a:solidFill>
                  <a:srgbClr val="C00000"/>
                </a:solidFill>
                <a:hlinkClick r:id="rId2"/>
              </a:rPr>
              <a:t>494/96</a:t>
            </a:r>
            <a:r>
              <a:rPr lang="it-IT" sz="2800" b="1" dirty="0" smtClean="0"/>
              <a:t> viene assicurata la</a:t>
            </a:r>
          </a:p>
          <a:p>
            <a:r>
              <a:rPr lang="it-IT" b="1" i="1" dirty="0" smtClean="0">
                <a:solidFill>
                  <a:srgbClr val="3333CC"/>
                </a:solidFill>
                <a:latin typeface="Centaur" pitchFamily="18" charset="0"/>
              </a:rPr>
              <a:t>ATTUAZIONE </a:t>
            </a:r>
            <a:r>
              <a:rPr lang="it-IT" sz="2800" b="1" i="1" dirty="0" smtClean="0">
                <a:solidFill>
                  <a:srgbClr val="3333CC"/>
                </a:solidFill>
                <a:latin typeface="Centaur" pitchFamily="18" charset="0"/>
              </a:rPr>
              <a:t>DELLA DIRETTIVA</a:t>
            </a:r>
            <a:r>
              <a:rPr lang="it-IT" b="1" i="1" dirty="0" smtClean="0">
                <a:solidFill>
                  <a:srgbClr val="3333CC"/>
                </a:solidFill>
                <a:latin typeface="Centaur" pitchFamily="18" charset="0"/>
              </a:rPr>
              <a:t> 92/57/CEE </a:t>
            </a:r>
            <a:r>
              <a:rPr lang="it-IT" sz="2000" b="1" i="1" dirty="0" smtClean="0">
                <a:solidFill>
                  <a:srgbClr val="3333CC"/>
                </a:solidFill>
                <a:latin typeface="Centaur" pitchFamily="18" charset="0"/>
              </a:rPr>
              <a:t>CONCERNENTI    LE</a:t>
            </a:r>
            <a:r>
              <a:rPr lang="it-IT" b="1" i="1" dirty="0" smtClean="0">
                <a:solidFill>
                  <a:srgbClr val="3333CC"/>
                </a:solidFill>
                <a:latin typeface="Centaur" pitchFamily="18" charset="0"/>
              </a:rPr>
              <a:t>   </a:t>
            </a:r>
            <a:r>
              <a:rPr lang="it-IT" sz="3600" b="1" i="1" dirty="0" smtClean="0">
                <a:solidFill>
                  <a:srgbClr val="FF0000"/>
                </a:solidFill>
                <a:latin typeface="Centaur" pitchFamily="18" charset="0"/>
              </a:rPr>
              <a:t>PRESCRIZIONI MINIME…</a:t>
            </a:r>
          </a:p>
        </p:txBody>
      </p:sp>
    </p:spTree>
    <p:extLst>
      <p:ext uri="{BB962C8B-B14F-4D97-AF65-F5344CB8AC3E}">
        <p14:creationId xmlns="" xmlns:p14="http://schemas.microsoft.com/office/powerpoint/2010/main" val="172640876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Immagine 1" descr="http://studiocassone.blob.core.windows.net/news/News-STC-sicurezza-01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88640"/>
            <a:ext cx="4896544" cy="3312367"/>
          </a:xfrm>
          <a:prstGeom prst="rect">
            <a:avLst/>
          </a:prstGeom>
          <a:noFill/>
          <a:ln>
            <a:noFill/>
          </a:ln>
        </p:spPr>
      </p:pic>
      <p:sp>
        <p:nvSpPr>
          <p:cNvPr id="3" name="Rettangolo 2"/>
          <p:cNvSpPr/>
          <p:nvPr/>
        </p:nvSpPr>
        <p:spPr>
          <a:xfrm>
            <a:off x="152771" y="3789040"/>
            <a:ext cx="8928992" cy="2677656"/>
          </a:xfrm>
          <a:prstGeom prst="rect">
            <a:avLst/>
          </a:prstGeom>
        </p:spPr>
        <p:txBody>
          <a:bodyPr wrap="square">
            <a:spAutoFit/>
          </a:bodyPr>
          <a:lstStyle/>
          <a:p>
            <a:pPr algn="ctr"/>
            <a:r>
              <a:rPr lang="it-IT" sz="4800" b="1" dirty="0" smtClean="0">
                <a:solidFill>
                  <a:srgbClr val="002060"/>
                </a:solidFill>
                <a:hlinkClick r:id="rId4"/>
              </a:rPr>
              <a:t>D.lgs. </a:t>
            </a:r>
            <a:r>
              <a:rPr lang="it-IT" sz="4800" b="1" dirty="0">
                <a:solidFill>
                  <a:srgbClr val="002060"/>
                </a:solidFill>
                <a:hlinkClick r:id="rId4"/>
              </a:rPr>
              <a:t>50 del 18 aprile </a:t>
            </a:r>
            <a:r>
              <a:rPr lang="it-IT" sz="4800" b="1" dirty="0" smtClean="0">
                <a:solidFill>
                  <a:srgbClr val="002060"/>
                </a:solidFill>
                <a:hlinkClick r:id="rId4"/>
              </a:rPr>
              <a:t>2016</a:t>
            </a:r>
            <a:endParaRPr lang="it-IT" sz="4800" b="1" dirty="0" smtClean="0">
              <a:solidFill>
                <a:srgbClr val="002060"/>
              </a:solidFill>
            </a:endParaRPr>
          </a:p>
          <a:p>
            <a:pPr algn="ctr"/>
            <a:r>
              <a:rPr lang="it-IT" sz="2000" b="1" dirty="0" smtClean="0">
                <a:solidFill>
                  <a:prstClr val="black"/>
                </a:solidFill>
              </a:rPr>
              <a:t>Attuazione </a:t>
            </a:r>
            <a:r>
              <a:rPr lang="it-IT" sz="2000" b="1" dirty="0">
                <a:solidFill>
                  <a:prstClr val="black"/>
                </a:solidFill>
              </a:rPr>
              <a:t>delle direttive 2014/23/UE, 2014/24/UE e 2014/25/UE sull'aggiudicazione dei contratti di concessione, sugli appalti pubblici e sulle procedure d'appalto degli enti erogatori nei settori dell'acqua, dell'energia, dei trasporti e dei servizi postali, nonché per il riordino della disciplina vigente in materia di contratti pubblici relativi a lavori, servizi e forniture</a:t>
            </a:r>
            <a:r>
              <a:rPr lang="it-IT" sz="2000" dirty="0">
                <a:solidFill>
                  <a:prstClr val="black"/>
                </a:solidFill>
              </a:rPr>
              <a:t/>
            </a:r>
            <a:br>
              <a:rPr lang="it-IT" sz="2000" dirty="0">
                <a:solidFill>
                  <a:prstClr val="black"/>
                </a:solidFill>
              </a:rPr>
            </a:br>
            <a:r>
              <a:rPr lang="it-IT" sz="2000" dirty="0">
                <a:solidFill>
                  <a:prstClr val="black"/>
                </a:solidFill>
              </a:rPr>
              <a:t>(G.U. n. 91 del 19 aprile 2016)</a:t>
            </a:r>
            <a:endParaRPr lang="it-IT" sz="2000" b="1" dirty="0">
              <a:solidFill>
                <a:srgbClr val="002060"/>
              </a:solidFill>
            </a:endParaRPr>
          </a:p>
        </p:txBody>
      </p:sp>
      <p:pic>
        <p:nvPicPr>
          <p:cNvPr id="5122" name="Picture 2" descr="http://cdn-media.architetto.info/wp-content/uploads/2017/05/sicurezza_grandi_architett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64088" y="188640"/>
            <a:ext cx="3093466" cy="32705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6157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sz="2400" dirty="0">
                <a:latin typeface="Arial"/>
                <a:ea typeface="Calibri"/>
                <a:cs typeface="Times New Roman"/>
              </a:rPr>
              <a:t>Il nuovo "</a:t>
            </a:r>
            <a:r>
              <a:rPr lang="it-IT" sz="2400" b="1" i="1" dirty="0">
                <a:latin typeface="Arial"/>
                <a:ea typeface="Calibri"/>
                <a:cs typeface="Times New Roman"/>
              </a:rPr>
              <a:t>Codice degli appalti pubblici </a:t>
            </a:r>
            <a:r>
              <a:rPr lang="it-IT" sz="1200" b="1" i="1" dirty="0">
                <a:latin typeface="Arial"/>
                <a:ea typeface="Calibri"/>
                <a:cs typeface="Times New Roman"/>
              </a:rPr>
              <a:t>e dei contratti di concessione</a:t>
            </a:r>
            <a:r>
              <a:rPr lang="it-IT" sz="1200" dirty="0">
                <a:latin typeface="Arial"/>
                <a:ea typeface="Calibri"/>
                <a:cs typeface="Times New Roman"/>
              </a:rPr>
              <a:t>", </a:t>
            </a:r>
            <a:endParaRPr lang="it-IT" sz="2400" dirty="0"/>
          </a:p>
        </p:txBody>
      </p:sp>
      <p:sp>
        <p:nvSpPr>
          <p:cNvPr id="3" name="Segnaposto contenuto 2"/>
          <p:cNvSpPr>
            <a:spLocks noGrp="1"/>
          </p:cNvSpPr>
          <p:nvPr>
            <p:ph idx="1"/>
          </p:nvPr>
        </p:nvSpPr>
        <p:spPr>
          <a:xfrm>
            <a:off x="251520" y="1700808"/>
            <a:ext cx="8784976" cy="4997152"/>
          </a:xfrm>
          <a:solidFill>
            <a:schemeClr val="accent3">
              <a:lumMod val="40000"/>
              <a:lumOff val="60000"/>
            </a:schemeClr>
          </a:solidFill>
        </p:spPr>
        <p: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apporta </a:t>
            </a:r>
            <a:r>
              <a:rPr lang="it-IT" sz="2000" dirty="0">
                <a:latin typeface="Arial"/>
                <a:ea typeface="Calibri"/>
                <a:cs typeface="Times New Roman"/>
              </a:rPr>
              <a:t> </a:t>
            </a:r>
            <a:r>
              <a:rPr lang="it-IT" sz="2800" b="1" i="1" dirty="0">
                <a:solidFill>
                  <a:srgbClr val="0000FF"/>
                </a:solidFill>
                <a:latin typeface="Arial"/>
                <a:ea typeface="Calibri"/>
                <a:cs typeface="Times New Roman"/>
              </a:rPr>
              <a:t>semplificazioni</a:t>
            </a:r>
            <a:r>
              <a:rPr lang="it-IT" sz="2000" dirty="0">
                <a:latin typeface="Arial"/>
                <a:ea typeface="Calibri"/>
                <a:cs typeface="Times New Roman"/>
              </a:rPr>
              <a:t> e </a:t>
            </a:r>
            <a:endParaRPr lang="it-IT" sz="20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favorisce </a:t>
            </a:r>
            <a:r>
              <a:rPr lang="it-IT" sz="2400" b="1" i="1" dirty="0" smtClean="0">
                <a:solidFill>
                  <a:srgbClr val="0000FF"/>
                </a:solidFill>
                <a:latin typeface="Arial"/>
                <a:ea typeface="Calibri"/>
                <a:cs typeface="Times New Roman"/>
              </a:rPr>
              <a:t>snellimento</a:t>
            </a:r>
            <a:r>
              <a:rPr lang="it-IT" sz="2400" dirty="0">
                <a:latin typeface="Arial"/>
                <a:ea typeface="Calibri"/>
                <a:cs typeface="Times New Roman"/>
              </a:rPr>
              <a:t> </a:t>
            </a:r>
            <a:r>
              <a:rPr lang="it-IT" sz="2000" dirty="0" smtClean="0">
                <a:latin typeface="Arial"/>
                <a:ea typeface="Calibri"/>
                <a:cs typeface="Times New Roman"/>
              </a:rPr>
              <a:t> </a:t>
            </a:r>
            <a:r>
              <a:rPr lang="it-IT" sz="1600" dirty="0" smtClean="0">
                <a:latin typeface="Arial"/>
                <a:ea typeface="Calibri"/>
                <a:cs typeface="Times New Roman"/>
              </a:rPr>
              <a:t>delle</a:t>
            </a:r>
            <a:r>
              <a:rPr lang="it-IT" sz="2000" dirty="0" smtClean="0">
                <a:latin typeface="Arial"/>
                <a:ea typeface="Calibri"/>
                <a:cs typeface="Times New Roman"/>
              </a:rPr>
              <a:t> </a:t>
            </a:r>
            <a:r>
              <a:rPr lang="it-IT" sz="1400" dirty="0">
                <a:latin typeface="Arial"/>
                <a:ea typeface="Calibri"/>
                <a:cs typeface="Times New Roman"/>
              </a:rPr>
              <a:t>norme in materia di</a:t>
            </a:r>
            <a:r>
              <a:rPr lang="it-IT" dirty="0">
                <a:latin typeface="Arial"/>
                <a:ea typeface="Calibri"/>
                <a:cs typeface="Times New Roman"/>
              </a:rPr>
              <a:t> </a:t>
            </a:r>
            <a:r>
              <a:rPr lang="it-IT" b="1" dirty="0">
                <a:latin typeface="Arial"/>
                <a:ea typeface="Calibri"/>
                <a:cs typeface="Times New Roman"/>
              </a:rPr>
              <a:t>appalti pubblici</a:t>
            </a:r>
            <a:r>
              <a:rPr lang="it-IT" dirty="0">
                <a:latin typeface="Arial"/>
                <a:ea typeface="Calibri"/>
                <a:cs typeface="Times New Roman"/>
              </a:rPr>
              <a:t>. </a:t>
            </a:r>
            <a:endParaRPr lang="it-IT"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smtClean="0">
                <a:latin typeface="Arial"/>
                <a:ea typeface="Calibri"/>
                <a:cs typeface="Times New Roman"/>
              </a:rPr>
              <a:t>È una </a:t>
            </a:r>
            <a:r>
              <a:rPr lang="it-IT" sz="2400" dirty="0">
                <a:latin typeface="Arial"/>
                <a:ea typeface="Calibri"/>
                <a:cs typeface="Times New Roman"/>
              </a:rPr>
              <a:t>disciplina </a:t>
            </a:r>
            <a:r>
              <a:rPr lang="it-IT" sz="2400" dirty="0" err="1">
                <a:latin typeface="Arial"/>
                <a:ea typeface="Calibri"/>
                <a:cs typeface="Times New Roman"/>
              </a:rPr>
              <a:t>autoapplicativa</a:t>
            </a:r>
            <a:r>
              <a:rPr lang="it-IT" sz="2400" dirty="0">
                <a:latin typeface="Arial"/>
                <a:ea typeface="Calibri"/>
                <a:cs typeface="Times New Roman"/>
              </a:rPr>
              <a:t> che non prevede </a:t>
            </a:r>
            <a:r>
              <a:rPr lang="it-IT" sz="2400" dirty="0" smtClean="0">
                <a:latin typeface="Arial"/>
                <a:ea typeface="Calibri"/>
                <a:cs typeface="Times New Roman"/>
              </a:rPr>
              <a:t>un </a:t>
            </a:r>
            <a:r>
              <a:rPr lang="it-IT" sz="2400" dirty="0">
                <a:latin typeface="Arial"/>
                <a:ea typeface="Calibri"/>
                <a:cs typeface="Times New Roman"/>
              </a:rPr>
              <a:t>regolamento di esecuzione e di attuazione</a:t>
            </a:r>
            <a:r>
              <a:rPr lang="it-IT" sz="2400" dirty="0" smtClean="0">
                <a:latin typeface="Arial"/>
                <a:ea typeface="Calibri"/>
                <a:cs typeface="Times New Roman"/>
              </a:rPr>
              <a:t>,</a:t>
            </a: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smtClean="0">
                <a:latin typeface="Arial"/>
                <a:ea typeface="Calibri"/>
                <a:cs typeface="Times New Roman"/>
              </a:rPr>
              <a:t>ma </a:t>
            </a:r>
            <a:r>
              <a:rPr lang="it-IT" sz="2400" dirty="0">
                <a:latin typeface="Arial"/>
                <a:ea typeface="Calibri"/>
                <a:cs typeface="Times New Roman"/>
              </a:rPr>
              <a:t>l'emanazione di </a:t>
            </a:r>
            <a:r>
              <a:rPr lang="it-IT" sz="2400" i="1" dirty="0">
                <a:latin typeface="Arial"/>
                <a:ea typeface="Calibri"/>
                <a:cs typeface="Times New Roman"/>
              </a:rPr>
              <a:t>linee guida</a:t>
            </a:r>
            <a:r>
              <a:rPr lang="it-IT" sz="2400" dirty="0">
                <a:latin typeface="Arial"/>
                <a:ea typeface="Calibri"/>
                <a:cs typeface="Times New Roman"/>
              </a:rPr>
              <a:t> di carattere generale, </a:t>
            </a:r>
            <a:endParaRPr lang="it-IT" sz="24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400" dirty="0" smtClean="0">
                <a:latin typeface="Arial"/>
                <a:ea typeface="Calibri"/>
                <a:cs typeface="Times New Roman"/>
              </a:rPr>
              <a:t>da </a:t>
            </a:r>
            <a:r>
              <a:rPr lang="it-IT" sz="2400" dirty="0">
                <a:latin typeface="Arial"/>
                <a:ea typeface="Calibri"/>
                <a:cs typeface="Times New Roman"/>
              </a:rPr>
              <a:t>approvare con </a:t>
            </a:r>
            <a:r>
              <a:rPr lang="it-IT" sz="2400" i="1" dirty="0">
                <a:solidFill>
                  <a:srgbClr val="0000FF"/>
                </a:solidFill>
                <a:latin typeface="Arial"/>
                <a:ea typeface="Calibri"/>
                <a:cs typeface="Times New Roman"/>
              </a:rPr>
              <a:t>decreto del Ministro delle infrastrutture e dei trasporti</a:t>
            </a:r>
            <a:r>
              <a:rPr lang="it-IT" sz="2400" dirty="0">
                <a:solidFill>
                  <a:srgbClr val="0000FF"/>
                </a:solidFill>
                <a:latin typeface="Arial"/>
                <a:ea typeface="Calibri"/>
                <a:cs typeface="Times New Roman"/>
              </a:rPr>
              <a:t> </a:t>
            </a:r>
            <a:r>
              <a:rPr lang="it-IT" sz="2000" dirty="0">
                <a:latin typeface="Arial"/>
                <a:ea typeface="Calibri"/>
                <a:cs typeface="Times New Roman"/>
              </a:rPr>
              <a:t>su proposta </a:t>
            </a:r>
            <a:r>
              <a:rPr lang="it-IT" sz="2400" b="1" dirty="0">
                <a:solidFill>
                  <a:srgbClr val="0000FF"/>
                </a:solidFill>
                <a:latin typeface="Arial"/>
                <a:ea typeface="Calibri"/>
                <a:cs typeface="Times New Roman"/>
              </a:rPr>
              <a:t>dell'</a:t>
            </a:r>
            <a:r>
              <a:rPr lang="it-IT" sz="2400" b="1" i="1" dirty="0">
                <a:solidFill>
                  <a:srgbClr val="0000FF"/>
                </a:solidFill>
                <a:latin typeface="Arial"/>
                <a:ea typeface="Calibri"/>
                <a:cs typeface="Times New Roman"/>
              </a:rPr>
              <a:t>Autorità Nazionale Anticorruzione</a:t>
            </a:r>
            <a:r>
              <a:rPr lang="it-IT" sz="2400" b="1" dirty="0">
                <a:solidFill>
                  <a:srgbClr val="0000FF"/>
                </a:solidFill>
                <a:latin typeface="Arial"/>
                <a:ea typeface="Calibri"/>
                <a:cs typeface="Times New Roman"/>
              </a:rPr>
              <a:t> (</a:t>
            </a:r>
            <a:r>
              <a:rPr lang="it-IT" sz="2400" b="1" i="1" dirty="0">
                <a:solidFill>
                  <a:srgbClr val="0000FF"/>
                </a:solidFill>
                <a:latin typeface="Arial"/>
                <a:ea typeface="Calibri"/>
                <a:cs typeface="Times New Roman"/>
              </a:rPr>
              <a:t>ANAC</a:t>
            </a:r>
            <a:r>
              <a:rPr lang="it-IT" sz="2400" b="1" dirty="0">
                <a:solidFill>
                  <a:srgbClr val="0000FF"/>
                </a:solidFill>
                <a:latin typeface="Arial"/>
                <a:ea typeface="Calibri"/>
                <a:cs typeface="Times New Roman"/>
              </a:rPr>
              <a:t>) </a:t>
            </a:r>
            <a:r>
              <a:rPr lang="it-IT" sz="1200" dirty="0">
                <a:latin typeface="Arial"/>
                <a:ea typeface="Calibri"/>
                <a:cs typeface="Times New Roman"/>
              </a:rPr>
              <a:t>e previo parere delle competenti commissioni parlamentari, </a:t>
            </a:r>
            <a:endParaRPr lang="it-IT" sz="12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che </a:t>
            </a:r>
            <a:r>
              <a:rPr lang="it-IT" sz="2000" dirty="0">
                <a:latin typeface="Arial"/>
                <a:ea typeface="Calibri"/>
                <a:cs typeface="Times New Roman"/>
              </a:rPr>
              <a:t>avranno lo scopo di contribuire ad assicurare la trasparenza, l'omogeneità e la speditezza delle procedure e fornire criteri unitari.</a:t>
            </a:r>
            <a:br>
              <a:rPr lang="it-IT" sz="2000" dirty="0">
                <a:latin typeface="Arial"/>
                <a:ea typeface="Calibri"/>
                <a:cs typeface="Times New Roman"/>
              </a:rPr>
            </a:br>
            <a:endParaRPr lang="it-IT" sz="2800" dirty="0"/>
          </a:p>
        </p:txBody>
      </p:sp>
      <p:sp>
        <p:nvSpPr>
          <p:cNvPr id="4" name="Freccia a destra 3"/>
          <p:cNvSpPr/>
          <p:nvPr/>
        </p:nvSpPr>
        <p:spPr>
          <a:xfrm>
            <a:off x="7555904" y="4869160"/>
            <a:ext cx="133657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 xmlns:p14="http://schemas.microsoft.com/office/powerpoint/2010/main" val="13271666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 xmlns:p14="http://schemas.microsoft.com/office/powerpoint/2010/main" val="4000865389"/>
              </p:ext>
            </p:extLst>
          </p:nvPr>
        </p:nvGraphicFramePr>
        <p:xfrm>
          <a:off x="251520" y="332656"/>
          <a:ext cx="8496944" cy="5976670"/>
        </p:xfrm>
        <a:graphic>
          <a:graphicData uri="http://schemas.openxmlformats.org/drawingml/2006/table">
            <a:tbl>
              <a:tblPr firstRow="1" firstCol="1" bandRow="1"/>
              <a:tblGrid>
                <a:gridCol w="1666222"/>
                <a:gridCol w="6830722"/>
              </a:tblGrid>
              <a:tr h="211810">
                <a:tc gridSpan="2">
                  <a:txBody>
                    <a:bodyPr/>
                    <a:lstStyle/>
                    <a:p>
                      <a:pPr>
                        <a:lnSpc>
                          <a:spcPct val="115000"/>
                        </a:lnSpc>
                        <a:spcAft>
                          <a:spcPts val="0"/>
                        </a:spcAft>
                      </a:pPr>
                      <a:r>
                        <a:rPr lang="it-IT" sz="800" b="1" dirty="0">
                          <a:effectLst/>
                          <a:latin typeface="Calibri"/>
                          <a:ea typeface="Times New Roman"/>
                          <a:cs typeface="Times New Roman"/>
                        </a:rPr>
                        <a:t>linee guida e atti di attuazione del </a:t>
                      </a:r>
                      <a:r>
                        <a:rPr lang="it-IT" sz="800" b="1" u="sng" dirty="0">
                          <a:solidFill>
                            <a:srgbClr val="0000FF"/>
                          </a:solidFill>
                          <a:effectLst/>
                          <a:latin typeface="Calibri"/>
                          <a:ea typeface="Times New Roman"/>
                          <a:cs typeface="Times New Roman"/>
                          <a:hlinkClick r:id="rId2"/>
                        </a:rPr>
                        <a:t>decreto legislativo n. 50 del 2016</a:t>
                      </a:r>
                      <a:endParaRPr lang="it-IT" sz="800" dirty="0">
                        <a:effectLst/>
                        <a:latin typeface="Calibri"/>
                        <a:ea typeface="Calibri"/>
                        <a:cs typeface="Times New Roman"/>
                      </a:endParaRPr>
                    </a:p>
                  </a:txBody>
                  <a:tcPr marL="6716" marR="6716" marT="6716" marB="6716" anchor="ctr">
                    <a:lnL>
                      <a:noFill/>
                    </a:lnL>
                    <a:lnR>
                      <a:noFill/>
                    </a:lnR>
                    <a:lnT>
                      <a:noFill/>
                    </a:lnT>
                    <a:lnB>
                      <a:noFill/>
                    </a:lnB>
                  </a:tcPr>
                </a:tc>
                <a:tc hMerge="1">
                  <a:txBody>
                    <a:bodyPr/>
                    <a:lstStyle/>
                    <a:p>
                      <a:endParaRPr lang="it-IT"/>
                    </a:p>
                  </a:txBody>
                  <a:tcPr/>
                </a:tc>
              </a:tr>
              <a:tr h="183923">
                <a:tc>
                  <a:txBody>
                    <a:bodyPr/>
                    <a:lstStyle/>
                    <a:p>
                      <a:pPr>
                        <a:lnSpc>
                          <a:spcPts val="1020"/>
                        </a:lnSpc>
                        <a:spcAft>
                          <a:spcPts val="0"/>
                        </a:spcAft>
                      </a:pPr>
                      <a:r>
                        <a:rPr lang="it-IT" sz="700" b="1" u="sng">
                          <a:solidFill>
                            <a:srgbClr val="FF0000"/>
                          </a:solidFill>
                          <a:effectLst/>
                          <a:latin typeface="Calibri"/>
                          <a:ea typeface="Times New Roman"/>
                          <a:cs typeface="Times New Roman"/>
                        </a:rPr>
                        <a:t>anno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C0C0C0"/>
                    </a:solidFill>
                  </a:tcPr>
                </a:tc>
                <a:tc>
                  <a:txBody>
                    <a:bodyPr/>
                    <a:lstStyle/>
                    <a:p>
                      <a:pPr>
                        <a:lnSpc>
                          <a:spcPts val="1020"/>
                        </a:lnSpc>
                        <a:spcAft>
                          <a:spcPts val="0"/>
                        </a:spcAft>
                      </a:pPr>
                      <a:r>
                        <a:rPr lang="it-IT" sz="700" i="1" dirty="0">
                          <a:effectLst/>
                          <a:latin typeface="Calibri"/>
                          <a:ea typeface="Times New Roman"/>
                          <a:cs typeface="Times New Roman"/>
                        </a:rPr>
                        <a:t>titolo (o estratto dal titolo):</a:t>
                      </a:r>
                      <a:endParaRPr lang="it-IT" sz="800" dirty="0">
                        <a:effectLst/>
                        <a:latin typeface="Calibri"/>
                        <a:ea typeface="Calibri"/>
                        <a:cs typeface="Times New Roman"/>
                      </a:endParaRPr>
                    </a:p>
                  </a:txBody>
                  <a:tcPr marL="6716" marR="6716" marT="6716" marB="6716" anchor="ctr">
                    <a:lnL>
                      <a:noFill/>
                    </a:lnL>
                    <a:lnR>
                      <a:noFill/>
                    </a:lnR>
                    <a:lnT>
                      <a:noFill/>
                    </a:lnT>
                    <a:lnB>
                      <a:noFill/>
                    </a:lnB>
                    <a:solidFill>
                      <a:srgbClr val="C0C0C0"/>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3"/>
                        </a:rPr>
                        <a:t>delib. n. 206 del 1° marzo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4 (Rev. 1)</a:t>
                      </a:r>
                      <a:r>
                        <a:rPr lang="it-IT" sz="700" b="1">
                          <a:effectLst/>
                          <a:latin typeface="Calibri"/>
                          <a:ea typeface="Times New Roman"/>
                          <a:cs typeface="Times New Roman"/>
                        </a:rPr>
                        <a:t> - Procedure per l’affidamento dei contratti pubblici di importo inferiore alle soglie di rilevanza comunitaria, indagini di mercato e formazione e gestione degli elenchi   di operatori economici  (G.U. n. ___ del __ _________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4"/>
                        </a:rPr>
                        <a:t>delib. n. 138 del 14 febbraio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1 (Rev. 1)</a:t>
                      </a:r>
                      <a:r>
                        <a:rPr lang="it-IT" sz="700" b="1">
                          <a:effectLst/>
                          <a:latin typeface="Calibri"/>
                          <a:ea typeface="Times New Roman"/>
                          <a:cs typeface="Times New Roman"/>
                        </a:rPr>
                        <a:t> - Indirizzi generali sull'affidamento dei servizi attinenti all’architettura e all’ingegneria (G.U. n. ___ del __ _________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5"/>
                        </a:rPr>
                        <a:t>delib. n. 4 del 10 gennaio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5 (Rev. 1) </a:t>
                      </a:r>
                      <a:r>
                        <a:rPr lang="it-IT" sz="700" b="1">
                          <a:effectLst/>
                          <a:latin typeface="Calibri"/>
                          <a:ea typeface="Times New Roman"/>
                          <a:cs typeface="Times New Roman"/>
                        </a:rPr>
                        <a:t>Criteri di scelta dei commissari di gara e di iscrizione degli esperti nell’Albo nazionale obbligatorio dei componenti delle commissioni giudicatrici (G.U. n. 28 del 3 febbraio 2018)</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503135">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6"/>
                        </a:rPr>
                        <a:t>delib. n. 1008 dell'11 ottobre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6 (Rev. 1)</a:t>
                      </a:r>
                      <a:r>
                        <a:rPr lang="it-IT" sz="700" b="1">
                          <a:effectLst/>
                          <a:latin typeface="Calibri"/>
                          <a:ea typeface="Times New Roman"/>
                          <a:cs typeface="Times New Roman"/>
                        </a:rPr>
                        <a:t> - Indicazione dei mezzi di prova adeguati e delle carenze nell’esecuzione di un precedente contratto di appalto che possano considerarsi significative per la dimostrazione delle circostanze di esclusione di cui all’art. 80, comma 5, lett. c) del Codice (G.U. n. 260 del 7 novembre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7"/>
                        </a:rPr>
                        <a:t>delib. n. 1007 dell'11 ottobre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3 (Rev. 1) </a:t>
                      </a:r>
                      <a:r>
                        <a:rPr lang="it-IT" sz="700" b="1">
                          <a:effectLst/>
                          <a:latin typeface="Calibri"/>
                          <a:ea typeface="Times New Roman"/>
                          <a:cs typeface="Times New Roman"/>
                        </a:rPr>
                        <a:t>- Nomina, ruolo e compiti del responsabile unico del procedimento per l’affidamento di appalti e concessioni  (G.U. n. 260 del 7 novembre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8"/>
                        </a:rPr>
                        <a:t>delib. n. 0950 del 13 settembre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8</a:t>
                      </a:r>
                      <a:r>
                        <a:rPr lang="it-IT" sz="700" b="1">
                          <a:effectLst/>
                          <a:latin typeface="Calibri"/>
                          <a:ea typeface="Times New Roman"/>
                          <a:cs typeface="Times New Roman"/>
                        </a:rPr>
                        <a:t> - Procedure negoziate senza previa pubblicazione di bando in caso di forniture e servizi ritenuti infungibili  (G.U. n. 248 del 23 ottobre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9"/>
                        </a:rPr>
                        <a:t>delib. n. 0951 del 20 settembre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7</a:t>
                      </a:r>
                      <a:r>
                        <a:rPr lang="it-IT" sz="700" b="1">
                          <a:effectLst/>
                          <a:latin typeface="Calibri"/>
                          <a:ea typeface="Times New Roman"/>
                          <a:cs typeface="Times New Roman"/>
                        </a:rPr>
                        <a:t> - Iscrizione nell’Elenco delle amministrazioni aggiudicatrici e degli enti aggiudicatori che operano mediante affidamenti diretti nei confronti di proprie società in house previsto dall’</a:t>
                      </a:r>
                      <a:r>
                        <a:rPr lang="it-IT" sz="700" b="1" u="sng">
                          <a:solidFill>
                            <a:srgbClr val="0000FF"/>
                          </a:solidFill>
                          <a:effectLst/>
                          <a:latin typeface="Calibri"/>
                          <a:ea typeface="Times New Roman"/>
                          <a:cs typeface="Times New Roman"/>
                          <a:hlinkClick r:id="rId2"/>
                        </a:rPr>
                        <a:t>art. 192 del d.lgs. 50/2016</a:t>
                      </a:r>
                      <a:r>
                        <a:rPr lang="it-IT" sz="700" b="1">
                          <a:effectLst/>
                          <a:latin typeface="Calibri"/>
                          <a:ea typeface="Times New Roman"/>
                          <a:cs typeface="Times New Roman"/>
                        </a:rPr>
                        <a:t> (G.U. n. 236 del 9 ottobre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0"/>
                        </a:rPr>
                        <a:t>regolamento 15 febbraio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effectLst/>
                          <a:latin typeface="Calibri"/>
                          <a:ea typeface="Times New Roman"/>
                          <a:cs typeface="Times New Roman"/>
                        </a:rPr>
                        <a:t>Regolamento sull’esercizio dell’attività di vigilanza in materia di contratti pubblici</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1"/>
                        </a:rPr>
                        <a:t>Comunicato del 14 dic. 2016 (LG_1)</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effectLst/>
                          <a:latin typeface="Calibri"/>
                          <a:ea typeface="Times New Roman"/>
                          <a:cs typeface="Times New Roman"/>
                        </a:rPr>
                        <a:t>Alcune indicazioni interpretative sulle </a:t>
                      </a:r>
                      <a:r>
                        <a:rPr lang="it-IT" sz="700" b="1" u="sng">
                          <a:solidFill>
                            <a:srgbClr val="0000FF"/>
                          </a:solidFill>
                          <a:effectLst/>
                          <a:latin typeface="Calibri"/>
                          <a:ea typeface="Times New Roman"/>
                          <a:cs typeface="Times New Roman"/>
                          <a:hlinkClick r:id="rId12"/>
                        </a:rPr>
                        <a:t>linee guida n. 1</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3"/>
                        </a:rPr>
                        <a:t>delib. n. 1293 del 16 novembre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6</a:t>
                      </a:r>
                      <a:r>
                        <a:rPr lang="it-IT" sz="700" b="1">
                          <a:effectLst/>
                          <a:latin typeface="Calibri"/>
                          <a:ea typeface="Times New Roman"/>
                          <a:cs typeface="Times New Roman"/>
                        </a:rPr>
                        <a:t> - Indicazione dei mezzi di prova adeguati e delle carenze nell’esecuzione di un precedente contratto di appalto che possano considerarsi significative per la dimostrazione delle circostanze di esclusione di cui all’art. 80, comma 5, lett. c) del Codice (G.U. n. 2 del 3 gennaio 2017)</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4"/>
                        </a:rPr>
                        <a:t>delib. n. 1190 del 16 novembre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5</a:t>
                      </a:r>
                      <a:r>
                        <a:rPr lang="it-IT" sz="700" b="1">
                          <a:effectLst/>
                          <a:latin typeface="Calibri"/>
                          <a:ea typeface="Times New Roman"/>
                          <a:cs typeface="Times New Roman"/>
                        </a:rPr>
                        <a:t> - Criteri di scelta dei commissari di gara e di iscrizione degli esperti nell’Albo nazionale obbligatorio dei componenti delle commissioni giudicatrici (G.U. n. 283 del 3 dicembre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5"/>
                        </a:rPr>
                        <a:t>delib. n. 1097 del 26 ottobre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4</a:t>
                      </a:r>
                      <a:r>
                        <a:rPr lang="it-IT" sz="700" b="1">
                          <a:effectLst/>
                          <a:latin typeface="Calibri"/>
                          <a:ea typeface="Times New Roman"/>
                          <a:cs typeface="Times New Roman"/>
                        </a:rPr>
                        <a:t> - Procedure per l’affidamento dei contratti pubblici di importo inferiore alle soglie di rilevanza comunitaria, indagini di mercato e formazione e gestione degli elenchi   di operatori economici (G.U. n. 274 del 23 novembre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341288">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6"/>
                        </a:rPr>
                        <a:t>delib. n. 1096 del 26 ottobre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3</a:t>
                      </a:r>
                      <a:r>
                        <a:rPr lang="it-IT" sz="700" b="1">
                          <a:effectLst/>
                          <a:latin typeface="Calibri"/>
                          <a:ea typeface="Times New Roman"/>
                          <a:cs typeface="Times New Roman"/>
                        </a:rPr>
                        <a:t> - Nomina, ruolo e compiti del responsabile unico del procedimento per l’affidamento di appalti e concessioni (G.U. n. 273 del 22 novembre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7"/>
                        </a:rPr>
                        <a:t>regolamento 5 ottobre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effectLst/>
                          <a:latin typeface="Calibri"/>
                          <a:ea typeface="Times New Roman"/>
                          <a:cs typeface="Times New Roman"/>
                        </a:rPr>
                        <a:t>Regolamento per il rilascio dei pareri di precontenzioso di cui all’art. 211 del d.lgs. n. 50 del 2016 (</a:t>
                      </a:r>
                      <a:r>
                        <a:rPr lang="it-IT" sz="700" b="1" u="sng">
                          <a:solidFill>
                            <a:srgbClr val="0000FF"/>
                          </a:solidFill>
                          <a:effectLst/>
                          <a:latin typeface="Calibri"/>
                          <a:ea typeface="Times New Roman"/>
                          <a:cs typeface="Times New Roman"/>
                          <a:hlinkClick r:id="rId18"/>
                        </a:rPr>
                        <a:t>relazione</a:t>
                      </a:r>
                      <a:r>
                        <a:rPr lang="it-IT" sz="700" b="1">
                          <a:effectLst/>
                          <a:latin typeface="Calibri"/>
                          <a:ea typeface="Times New Roman"/>
                          <a:cs typeface="Times New Roman"/>
                        </a:rPr>
                        <a:t>) modelli </a:t>
                      </a:r>
                      <a:r>
                        <a:rPr lang="it-IT" sz="700" b="1" u="sng">
                          <a:solidFill>
                            <a:srgbClr val="0000FF"/>
                          </a:solidFill>
                          <a:effectLst/>
                          <a:latin typeface="Calibri"/>
                          <a:ea typeface="Times New Roman"/>
                          <a:cs typeface="Times New Roman"/>
                          <a:hlinkClick r:id="rId19"/>
                        </a:rPr>
                        <a:t>A1 (singola)</a:t>
                      </a:r>
                      <a:r>
                        <a:rPr lang="it-IT" sz="700" b="1">
                          <a:effectLst/>
                          <a:latin typeface="Calibri"/>
                          <a:ea typeface="Times New Roman"/>
                          <a:cs typeface="Times New Roman"/>
                        </a:rPr>
                        <a:t> e </a:t>
                      </a:r>
                      <a:r>
                        <a:rPr lang="it-IT" sz="700" b="1" u="sng">
                          <a:solidFill>
                            <a:srgbClr val="0000FF"/>
                          </a:solidFill>
                          <a:effectLst/>
                          <a:latin typeface="Calibri"/>
                          <a:ea typeface="Times New Roman"/>
                          <a:cs typeface="Times New Roman"/>
                          <a:hlinkClick r:id="rId20"/>
                        </a:rPr>
                        <a:t>A2 (congiunta)</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21"/>
                        </a:rPr>
                        <a:t>delib. n. 1005 del 21 settembre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2</a:t>
                      </a:r>
                      <a:r>
                        <a:rPr lang="it-IT" sz="700" b="1">
                          <a:effectLst/>
                          <a:latin typeface="Calibri"/>
                          <a:ea typeface="Times New Roman"/>
                          <a:cs typeface="Times New Roman"/>
                        </a:rPr>
                        <a:t> - Offerta economicamente più vantaggiosa  (G.U. n. 238 dell'11 ottobre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b="1" u="sng">
                          <a:solidFill>
                            <a:srgbClr val="0000FF"/>
                          </a:solidFill>
                          <a:effectLst/>
                          <a:latin typeface="Calibri"/>
                          <a:ea typeface="Times New Roman"/>
                          <a:cs typeface="Times New Roman"/>
                          <a:hlinkClick r:id="rId12"/>
                        </a:rPr>
                        <a:t>delib. n. 973 del 14 settembre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a:solidFill>
                            <a:srgbClr val="FF0000"/>
                          </a:solidFill>
                          <a:effectLst/>
                          <a:latin typeface="Calibri"/>
                          <a:ea typeface="Times New Roman"/>
                          <a:cs typeface="Times New Roman"/>
                        </a:rPr>
                        <a:t>Linee Guida n. 1</a:t>
                      </a:r>
                      <a:r>
                        <a:rPr lang="it-IT" sz="700" b="1">
                          <a:effectLst/>
                          <a:latin typeface="Calibri"/>
                          <a:ea typeface="Times New Roman"/>
                          <a:cs typeface="Times New Roman"/>
                        </a:rPr>
                        <a:t> - Indirizzi generali sull'affidamento dei servizi attinenti all’architettura e all’ingegneria (G.U. n. 228 del 29 settembre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211810">
                <a:tc>
                  <a:txBody>
                    <a:bodyPr/>
                    <a:lstStyle/>
                    <a:p>
                      <a:pPr>
                        <a:lnSpc>
                          <a:spcPct val="115000"/>
                        </a:lnSpc>
                        <a:spcAft>
                          <a:spcPts val="0"/>
                        </a:spcAft>
                      </a:pPr>
                      <a:r>
                        <a:rPr lang="it-IT" sz="800">
                          <a:effectLst/>
                          <a:latin typeface="Times New Roman"/>
                          <a:ea typeface="Times New Roman"/>
                          <a:cs typeface="Times New Roman"/>
                        </a:rPr>
                        <a:t> </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0"/>
                        </a:spcAft>
                      </a:pPr>
                      <a:r>
                        <a:rPr lang="it-IT" sz="800">
                          <a:effectLst/>
                          <a:latin typeface="Times New Roman"/>
                          <a:ea typeface="Times New Roman"/>
                          <a:cs typeface="Times New Roman"/>
                        </a:rPr>
                        <a:t> </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a:effectLst/>
                          <a:latin typeface="Calibri"/>
                          <a:ea typeface="Times New Roman"/>
                          <a:cs typeface="Times New Roman"/>
                        </a:rPr>
                        <a:t>29 giugno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u="sng">
                          <a:solidFill>
                            <a:srgbClr val="0000FF"/>
                          </a:solidFill>
                          <a:effectLst/>
                          <a:latin typeface="Calibri"/>
                          <a:ea typeface="Times New Roman"/>
                          <a:cs typeface="Times New Roman"/>
                          <a:hlinkClick r:id="rId22" tooltip="Linee guida sui sistemi di monitoraggio delle amministrazioni aggiudicatrici sull'attività dell'operatore economico nei contratti di partenariato pubblico privato – documento formato pdf (283 Kb)."/>
                        </a:rPr>
                        <a:t>Il Direttore dei Lavori: modalità di svolgimento delle funzioni di direzione e controllo tecnico, contabile e amministrativo dell’esecuzione del contratto</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a:effectLst/>
                          <a:latin typeface="Calibri"/>
                          <a:ea typeface="Times New Roman"/>
                          <a:cs typeface="Times New Roman"/>
                        </a:rPr>
                        <a:t>29 giugno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u="sng">
                          <a:solidFill>
                            <a:srgbClr val="0000FF"/>
                          </a:solidFill>
                          <a:effectLst/>
                          <a:latin typeface="Calibri"/>
                          <a:ea typeface="Times New Roman"/>
                          <a:cs typeface="Times New Roman"/>
                          <a:hlinkClick r:id="rId23" tooltip="Linee guida sui sistemi di monitoraggio delle amministrazioni aggiudicatrici sull'attività dell'operatore economico nei contratti di partenariato pubblico privato – documento formato pdf (283 Kb)."/>
                        </a:rPr>
                        <a:t>Il Direttore dell’esecuzione: modalità di svolgimento delle funzioni di coordinamento, direzione e controllo tecnico-contabile dell’esecuzione del contratto</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a:effectLst/>
                          <a:latin typeface="Calibri"/>
                          <a:ea typeface="Times New Roman"/>
                          <a:cs typeface="Times New Roman"/>
                        </a:rPr>
                        <a:t>10 giugno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u="sng">
                          <a:solidFill>
                            <a:srgbClr val="0000FF"/>
                          </a:solidFill>
                          <a:effectLst/>
                          <a:latin typeface="Calibri"/>
                          <a:ea typeface="Times New Roman"/>
                          <a:cs typeface="Times New Roman"/>
                          <a:hlinkClick r:id="rId24" tooltip="Criteri reputazionali per la qualificazione delle imprese – documento formato pdf (242 Kb);"/>
                        </a:rPr>
                        <a:t>Criteri reputazionali per la qualificazione delle imprese</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r h="179440">
                <a:tc>
                  <a:txBody>
                    <a:bodyPr/>
                    <a:lstStyle/>
                    <a:p>
                      <a:pPr>
                        <a:lnSpc>
                          <a:spcPct val="115000"/>
                        </a:lnSpc>
                        <a:spcAft>
                          <a:spcPts val="0"/>
                        </a:spcAft>
                      </a:pPr>
                      <a:r>
                        <a:rPr lang="it-IT" sz="700">
                          <a:effectLst/>
                          <a:latin typeface="Calibri"/>
                          <a:ea typeface="Times New Roman"/>
                          <a:cs typeface="Times New Roman"/>
                        </a:rPr>
                        <a:t>10 giugno 2016</a:t>
                      </a:r>
                      <a:endParaRPr lang="it-IT" sz="800">
                        <a:effectLst/>
                        <a:latin typeface="Calibri"/>
                        <a:ea typeface="Calibri"/>
                        <a:cs typeface="Times New Roman"/>
                      </a:endParaRPr>
                    </a:p>
                  </a:txBody>
                  <a:tcPr marL="6716" marR="6716" marT="6716" marB="6716" anchor="ctr">
                    <a:lnL>
                      <a:noFill/>
                    </a:lnL>
                    <a:lnR>
                      <a:noFill/>
                    </a:lnR>
                    <a:lnT>
                      <a:noFill/>
                    </a:lnT>
                    <a:lnB>
                      <a:noFill/>
                    </a:lnB>
                    <a:solidFill>
                      <a:srgbClr val="FFC4C4"/>
                    </a:solidFill>
                  </a:tcPr>
                </a:tc>
                <a:tc>
                  <a:txBody>
                    <a:bodyPr/>
                    <a:lstStyle/>
                    <a:p>
                      <a:pPr>
                        <a:lnSpc>
                          <a:spcPct val="115000"/>
                        </a:lnSpc>
                        <a:spcAft>
                          <a:spcPts val="1000"/>
                        </a:spcAft>
                      </a:pPr>
                      <a:r>
                        <a:rPr lang="it-IT" sz="700" b="1" u="sng" dirty="0">
                          <a:solidFill>
                            <a:srgbClr val="0000FF"/>
                          </a:solidFill>
                          <a:effectLst/>
                          <a:latin typeface="Calibri"/>
                          <a:ea typeface="Times New Roman"/>
                          <a:cs typeface="Times New Roman"/>
                          <a:hlinkClick r:id="rId25" tooltip="Linee guida sui sistemi di monitoraggio delle amministrazioni aggiudicatrici sull'attività dell'operatore economico nei contratti di partenariato pubblico privato – documento formato pdf (283 Kb)."/>
                        </a:rPr>
                        <a:t>Sistemi di monitoraggio delle amministrazioni aggiudicatrici sull'attività dell'operatore economico nei contratti di partenariato pubblico privato</a:t>
                      </a:r>
                      <a:endParaRPr lang="it-IT" sz="800" dirty="0">
                        <a:effectLst/>
                        <a:latin typeface="Calibri"/>
                        <a:ea typeface="Calibri"/>
                        <a:cs typeface="Times New Roman"/>
                      </a:endParaRPr>
                    </a:p>
                  </a:txBody>
                  <a:tcPr marL="6716" marR="6716" marT="6716" marB="6716" anchor="ctr">
                    <a:lnL>
                      <a:noFill/>
                    </a:lnL>
                    <a:lnR>
                      <a:noFill/>
                    </a:lnR>
                    <a:lnT>
                      <a:noFill/>
                    </a:lnT>
                    <a:lnB>
                      <a:noFill/>
                    </a:lnB>
                    <a:solidFill>
                      <a:srgbClr val="FFFFFF"/>
                    </a:solidFill>
                  </a:tcPr>
                </a:tc>
              </a:tr>
            </a:tbl>
          </a:graphicData>
        </a:graphic>
      </p:graphicFrame>
    </p:spTree>
    <p:extLst>
      <p:ext uri="{BB962C8B-B14F-4D97-AF65-F5344CB8AC3E}">
        <p14:creationId xmlns="" xmlns:p14="http://schemas.microsoft.com/office/powerpoint/2010/main" val="41666936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solidFill>
            <a:schemeClr val="accent3">
              <a:lumMod val="40000"/>
              <a:lumOff val="60000"/>
            </a:schemeClr>
          </a:solidFill>
        </p:spPr>
        <p:txBody>
          <a:bodyPr/>
          <a:lstStyle/>
          <a:p>
            <a:r>
              <a:rPr lang="it-IT" sz="2400" b="1" dirty="0" smtClean="0">
                <a:solidFill>
                  <a:srgbClr val="FF0000"/>
                </a:solidFill>
                <a:latin typeface="Arial"/>
                <a:ea typeface="Calibri"/>
                <a:cs typeface="Times New Roman"/>
              </a:rPr>
              <a:t>le </a:t>
            </a:r>
            <a:r>
              <a:rPr lang="it-IT" sz="2400" b="1" dirty="0">
                <a:solidFill>
                  <a:srgbClr val="FF0000"/>
                </a:solidFill>
                <a:latin typeface="Arial"/>
                <a:ea typeface="Calibri"/>
                <a:cs typeface="Times New Roman"/>
              </a:rPr>
              <a:t>principali novità in materia di sicurezza e </a:t>
            </a:r>
            <a:r>
              <a:rPr lang="it-IT" sz="2400" b="1" dirty="0" smtClean="0">
                <a:solidFill>
                  <a:srgbClr val="FF0000"/>
                </a:solidFill>
                <a:latin typeface="Arial"/>
                <a:ea typeface="Calibri"/>
                <a:cs typeface="Times New Roman"/>
              </a:rPr>
              <a:t>salute</a:t>
            </a:r>
            <a:endParaRPr lang="it-IT" dirty="0"/>
          </a:p>
        </p:txBody>
      </p:sp>
      <p:sp>
        <p:nvSpPr>
          <p:cNvPr id="3" name="Segnaposto contenuto 2"/>
          <p:cNvSpPr>
            <a:spLocks noGrp="1"/>
          </p:cNvSpPr>
          <p:nvPr>
            <p:ph idx="1"/>
          </p:nvPr>
        </p:nvSpPr>
        <p:spPr>
          <a:xfrm>
            <a:off x="457200" y="1600200"/>
            <a:ext cx="8507288" cy="4925144"/>
          </a:xfrm>
        </p:spPr>
        <p: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b="1" dirty="0" smtClean="0">
                <a:solidFill>
                  <a:srgbClr val="0000FF"/>
                </a:solidFill>
                <a:latin typeface="Arial"/>
                <a:ea typeface="Calibri"/>
                <a:cs typeface="Times New Roman"/>
              </a:rPr>
              <a:t>ELIMINAZIONE </a:t>
            </a:r>
            <a:r>
              <a:rPr lang="it-IT" sz="2000" b="1" dirty="0">
                <a:solidFill>
                  <a:srgbClr val="0000FF"/>
                </a:solidFill>
                <a:latin typeface="Arial"/>
                <a:ea typeface="Calibri"/>
                <a:cs typeface="Times New Roman"/>
              </a:rPr>
              <a:t>DEL PIANO SOSTITUTIVO PER LA SICUREZZA</a:t>
            </a:r>
            <a:r>
              <a:rPr lang="it-IT" sz="2000" dirty="0">
                <a:solidFill>
                  <a:srgbClr val="0000FF"/>
                </a:solidFill>
                <a:latin typeface="Arial"/>
                <a:ea typeface="Calibri"/>
                <a:cs typeface="Times New Roman"/>
              </a:rPr>
              <a:t/>
            </a:r>
            <a:br>
              <a:rPr lang="it-IT" sz="2000" dirty="0">
                <a:solidFill>
                  <a:srgbClr val="0000FF"/>
                </a:solidFill>
                <a:latin typeface="Arial"/>
                <a:ea typeface="Calibri"/>
                <a:cs typeface="Times New Roman"/>
              </a:rPr>
            </a:br>
            <a:r>
              <a:rPr lang="it-IT" sz="2000" dirty="0">
                <a:solidFill>
                  <a:srgbClr val="0000FF"/>
                </a:solidFill>
                <a:latin typeface="Arial"/>
                <a:ea typeface="Calibri"/>
                <a:cs typeface="Times New Roman"/>
              </a:rPr>
              <a:t>Principale novità (e semplificazione): il </a:t>
            </a:r>
            <a:r>
              <a:rPr lang="it-IT" sz="2000" b="1" dirty="0">
                <a:solidFill>
                  <a:srgbClr val="0000FF"/>
                </a:solidFill>
                <a:latin typeface="Arial"/>
                <a:ea typeface="Calibri"/>
                <a:cs typeface="Times New Roman"/>
              </a:rPr>
              <a:t>Piano di Sicurezza Sostitutivo</a:t>
            </a:r>
            <a:r>
              <a:rPr lang="it-IT" sz="2000" dirty="0">
                <a:solidFill>
                  <a:srgbClr val="0000FF"/>
                </a:solidFill>
                <a:latin typeface="Arial"/>
                <a:ea typeface="Calibri"/>
                <a:cs typeface="Times New Roman"/>
              </a:rPr>
              <a:t> (</a:t>
            </a:r>
            <a:r>
              <a:rPr lang="it-IT" sz="2000" b="1" dirty="0">
                <a:solidFill>
                  <a:srgbClr val="0000FF"/>
                </a:solidFill>
                <a:latin typeface="Arial"/>
                <a:ea typeface="Calibri"/>
                <a:cs typeface="Times New Roman"/>
              </a:rPr>
              <a:t>PSS</a:t>
            </a:r>
            <a:r>
              <a:rPr lang="it-IT" sz="2000" dirty="0">
                <a:solidFill>
                  <a:srgbClr val="0000FF"/>
                </a:solidFill>
                <a:latin typeface="Arial"/>
                <a:ea typeface="Calibri"/>
                <a:cs typeface="Times New Roman"/>
              </a:rPr>
              <a:t>) non è più previsto nel </a:t>
            </a:r>
            <a:r>
              <a:rPr lang="it-IT" sz="2000" i="1" dirty="0">
                <a:solidFill>
                  <a:srgbClr val="0000FF"/>
                </a:solidFill>
                <a:latin typeface="Arial"/>
                <a:ea typeface="Calibri"/>
                <a:cs typeface="Times New Roman"/>
              </a:rPr>
              <a:t>Nuovo Codice Appalti</a:t>
            </a:r>
            <a:r>
              <a:rPr lang="it-IT" sz="2000" dirty="0">
                <a:latin typeface="Arial"/>
                <a:ea typeface="Calibri"/>
                <a:cs typeface="Times New Roman"/>
              </a:rPr>
              <a:t>. </a:t>
            </a:r>
            <a:endParaRPr lang="it-IT" sz="20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il</a:t>
            </a:r>
            <a:r>
              <a:rPr lang="it-IT" sz="2000" dirty="0">
                <a:latin typeface="Arial"/>
                <a:ea typeface="Calibri"/>
                <a:cs typeface="Times New Roman"/>
              </a:rPr>
              <a:t> </a:t>
            </a:r>
            <a:r>
              <a:rPr lang="it-IT" sz="2000" b="1" dirty="0">
                <a:latin typeface="Arial"/>
                <a:ea typeface="Calibri"/>
                <a:cs typeface="Times New Roman"/>
                <a:hlinkClick r:id="rId2"/>
              </a:rPr>
              <a:t>D. </a:t>
            </a:r>
            <a:r>
              <a:rPr lang="it-IT" sz="2000" b="1" dirty="0" err="1">
                <a:latin typeface="Arial"/>
                <a:ea typeface="Calibri"/>
                <a:cs typeface="Times New Roman"/>
                <a:hlinkClick r:id="rId2"/>
              </a:rPr>
              <a:t>Lgs</a:t>
            </a:r>
            <a:r>
              <a:rPr lang="it-IT" sz="2000" b="1" dirty="0">
                <a:latin typeface="Arial"/>
                <a:ea typeface="Calibri"/>
                <a:cs typeface="Times New Roman"/>
                <a:hlinkClick r:id="rId2"/>
              </a:rPr>
              <a:t>. 163/06</a:t>
            </a:r>
            <a:r>
              <a:rPr lang="it-IT" sz="2000" dirty="0">
                <a:latin typeface="Arial"/>
                <a:ea typeface="Calibri"/>
                <a:cs typeface="Times New Roman"/>
              </a:rPr>
              <a:t> prevedeva che l’aggiudicatario predisponesse </a:t>
            </a:r>
            <a:r>
              <a:rPr lang="it-IT" sz="2000" dirty="0" smtClean="0">
                <a:latin typeface="Arial"/>
                <a:ea typeface="Calibri"/>
                <a:cs typeface="Times New Roman"/>
              </a:rPr>
              <a:t>         “</a:t>
            </a:r>
            <a:r>
              <a:rPr lang="it-IT" sz="2000" i="1" dirty="0">
                <a:latin typeface="Arial"/>
                <a:ea typeface="Calibri"/>
                <a:cs typeface="Times New Roman"/>
              </a:rPr>
              <a:t>un piano di sicurezza sostitutivo del piano di sicurezza e di coordinamento quando quest’ultimo non sia previsto ai sensi del </a:t>
            </a:r>
            <a:r>
              <a:rPr lang="it-IT" sz="2000" i="1" dirty="0">
                <a:latin typeface="Arial"/>
                <a:ea typeface="Calibri"/>
                <a:cs typeface="Times New Roman"/>
                <a:hlinkClick r:id="rId3"/>
              </a:rPr>
              <a:t>decreto legislativo 14 agosto 1996, n. 494</a:t>
            </a:r>
            <a:r>
              <a:rPr lang="it-IT" sz="2000" dirty="0">
                <a:latin typeface="Arial"/>
                <a:ea typeface="Calibri"/>
                <a:cs typeface="Times New Roman"/>
              </a:rPr>
              <a:t>”. </a:t>
            </a:r>
            <a:endParaRPr lang="it-IT" sz="20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In </a:t>
            </a:r>
            <a:r>
              <a:rPr lang="it-IT" sz="2000" dirty="0">
                <a:latin typeface="Arial"/>
                <a:ea typeface="Calibri"/>
                <a:cs typeface="Times New Roman"/>
              </a:rPr>
              <a:t>sostanza tale documento doveva essere predisposto quando l’appalto veniva svolto da un singolo appaltatore. </a:t>
            </a:r>
            <a:endParaRPr lang="it-IT" sz="2000" dirty="0" smtClean="0">
              <a:latin typeface="Arial"/>
              <a:ea typeface="Calibri"/>
              <a:cs typeface="Times New Roman"/>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2000" dirty="0" smtClean="0">
                <a:latin typeface="Arial"/>
                <a:ea typeface="Calibri"/>
                <a:cs typeface="Times New Roman"/>
              </a:rPr>
              <a:t>Il</a:t>
            </a:r>
            <a:r>
              <a:rPr lang="it-IT" sz="2000" dirty="0">
                <a:latin typeface="Arial"/>
                <a:ea typeface="Calibri"/>
                <a:cs typeface="Times New Roman"/>
              </a:rPr>
              <a:t> </a:t>
            </a:r>
            <a:r>
              <a:rPr lang="it-IT" sz="2000" b="1" dirty="0">
                <a:latin typeface="Arial"/>
                <a:ea typeface="Calibri"/>
                <a:cs typeface="Times New Roman"/>
              </a:rPr>
              <a:t>Piano di Sicurezza Sostitutivo</a:t>
            </a:r>
            <a:r>
              <a:rPr lang="it-IT" sz="2000" dirty="0">
                <a:latin typeface="Arial"/>
                <a:ea typeface="Calibri"/>
                <a:cs typeface="Times New Roman"/>
              </a:rPr>
              <a:t>, come previsto dall’</a:t>
            </a:r>
            <a:r>
              <a:rPr lang="it-IT" sz="2000" b="1" dirty="0">
                <a:latin typeface="Arial"/>
                <a:ea typeface="Calibri"/>
                <a:cs typeface="Times New Roman"/>
              </a:rPr>
              <a:t>Allegato XV del </a:t>
            </a:r>
            <a:r>
              <a:rPr lang="it-IT" sz="2000" b="1" dirty="0">
                <a:latin typeface="Arial"/>
                <a:ea typeface="Calibri"/>
                <a:cs typeface="Times New Roman"/>
                <a:hlinkClick r:id="rId4"/>
              </a:rPr>
              <a:t>D. </a:t>
            </a:r>
            <a:r>
              <a:rPr lang="it-IT" sz="2000" b="1" dirty="0" err="1">
                <a:latin typeface="Arial"/>
                <a:ea typeface="Calibri"/>
                <a:cs typeface="Times New Roman"/>
                <a:hlinkClick r:id="rId4"/>
              </a:rPr>
              <a:t>Lgs</a:t>
            </a:r>
            <a:r>
              <a:rPr lang="it-IT" sz="2000" b="1" dirty="0">
                <a:latin typeface="Arial"/>
                <a:ea typeface="Calibri"/>
                <a:cs typeface="Times New Roman"/>
                <a:hlinkClick r:id="rId4"/>
              </a:rPr>
              <a:t>. 81/08</a:t>
            </a:r>
            <a:r>
              <a:rPr lang="it-IT" sz="2000" dirty="0">
                <a:latin typeface="Arial"/>
                <a:ea typeface="Calibri"/>
                <a:cs typeface="Times New Roman"/>
              </a:rPr>
              <a:t>, </a:t>
            </a:r>
            <a:r>
              <a:rPr lang="it-IT" sz="1600" dirty="0">
                <a:latin typeface="Arial"/>
                <a:ea typeface="Calibri"/>
                <a:cs typeface="Times New Roman"/>
              </a:rPr>
              <a:t>era composto dai seguenti minimi contenuti</a:t>
            </a:r>
            <a:r>
              <a:rPr lang="it-IT" sz="2000" dirty="0">
                <a:latin typeface="Arial"/>
                <a:ea typeface="Calibri"/>
                <a:cs typeface="Times New Roman"/>
              </a:rPr>
              <a:t>: “. </a:t>
            </a:r>
            <a:r>
              <a:rPr lang="it-IT" sz="2000" i="1" dirty="0">
                <a:latin typeface="Arial"/>
                <a:ea typeface="Calibri"/>
                <a:cs typeface="Times New Roman"/>
              </a:rPr>
              <a:t>Il PSS, redatto a cura dell'appaltatore o del concessionario, contiene gli stessi elementi del PSC […], con esclusione della stima dei costi della sicurezza</a:t>
            </a:r>
            <a:r>
              <a:rPr lang="it-IT" sz="2000" dirty="0">
                <a:latin typeface="Arial"/>
                <a:ea typeface="Calibri"/>
                <a:cs typeface="Times New Roman"/>
              </a:rPr>
              <a:t>”.</a:t>
            </a:r>
            <a:br>
              <a:rPr lang="it-IT" sz="2000" dirty="0">
                <a:latin typeface="Arial"/>
                <a:ea typeface="Calibri"/>
                <a:cs typeface="Times New Roman"/>
              </a:rPr>
            </a:br>
            <a:r>
              <a:rPr lang="it-IT" sz="2000" dirty="0">
                <a:latin typeface="Arial"/>
                <a:ea typeface="Calibri"/>
                <a:cs typeface="Times New Roman"/>
              </a:rPr>
              <a:t/>
            </a:r>
            <a:br>
              <a:rPr lang="it-IT" sz="2000" dirty="0">
                <a:latin typeface="Arial"/>
                <a:ea typeface="Calibri"/>
                <a:cs typeface="Times New Roman"/>
              </a:rPr>
            </a:br>
            <a:endParaRPr lang="it-IT" dirty="0"/>
          </a:p>
        </p:txBody>
      </p:sp>
    </p:spTree>
    <p:extLst>
      <p:ext uri="{BB962C8B-B14F-4D97-AF65-F5344CB8AC3E}">
        <p14:creationId xmlns="" xmlns:p14="http://schemas.microsoft.com/office/powerpoint/2010/main" val="31132858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chemeClr val="accent3">
              <a:lumMod val="40000"/>
              <a:lumOff val="60000"/>
            </a:schemeClr>
          </a:solidFill>
        </p:spPr>
        <p:txBody>
          <a:bodyPr/>
          <a:lstStyle/>
          <a:p>
            <a:r>
              <a:rPr lang="it-IT" dirty="0" smtClean="0"/>
              <a:t/>
            </a:r>
            <a:br>
              <a:rPr lang="it-IT" dirty="0" smtClean="0"/>
            </a:br>
            <a:r>
              <a:rPr lang="it-IT" b="1" dirty="0" smtClean="0">
                <a:solidFill>
                  <a:srgbClr val="002060"/>
                </a:solidFill>
                <a:hlinkClick r:id="rId2"/>
              </a:rPr>
              <a:t>D.lgs. </a:t>
            </a:r>
            <a:r>
              <a:rPr lang="it-IT" b="1" dirty="0">
                <a:solidFill>
                  <a:srgbClr val="002060"/>
                </a:solidFill>
                <a:hlinkClick r:id="rId2"/>
              </a:rPr>
              <a:t>50 del </a:t>
            </a:r>
            <a:r>
              <a:rPr lang="it-IT" b="1" dirty="0" smtClean="0">
                <a:solidFill>
                  <a:srgbClr val="002060"/>
                </a:solidFill>
                <a:hlinkClick r:id="rId2"/>
              </a:rPr>
              <a:t>2016  art.103</a:t>
            </a:r>
            <a:r>
              <a:rPr lang="it-IT" b="1" dirty="0">
                <a:solidFill>
                  <a:srgbClr val="002060"/>
                </a:solidFill>
              </a:rPr>
              <a:t/>
            </a:r>
            <a:br>
              <a:rPr lang="it-IT" b="1" dirty="0">
                <a:solidFill>
                  <a:srgbClr val="002060"/>
                </a:solidFill>
              </a:rPr>
            </a:br>
            <a:endParaRPr lang="it-IT" b="1" dirty="0">
              <a:solidFill>
                <a:srgbClr val="002060"/>
              </a:solidFill>
            </a:endParaRPr>
          </a:p>
        </p:txBody>
      </p:sp>
      <p:sp>
        <p:nvSpPr>
          <p:cNvPr id="3" name="Segnaposto contenuto 2"/>
          <p:cNvSpPr>
            <a:spLocks noGrp="1"/>
          </p:cNvSpPr>
          <p:nvPr>
            <p:ph idx="1"/>
          </p:nvPr>
        </p:nvSpPr>
        <p:spPr>
          <a:xfrm>
            <a:off x="395536" y="1412776"/>
            <a:ext cx="8424936" cy="5256584"/>
          </a:xfrm>
          <a:solidFill>
            <a:srgbClr val="FFC000"/>
          </a:solidFill>
        </p:spPr>
        <p:txBody>
          <a:bodyPr/>
          <a:lstStyle/>
          <a:p>
            <a:r>
              <a:rPr lang="it-IT" sz="4000" b="1" dirty="0"/>
              <a:t>Nell’esecuzione dei lavori </a:t>
            </a:r>
            <a:r>
              <a:rPr lang="it-IT" sz="4000" b="1" dirty="0" smtClean="0"/>
              <a:t>pubblici</a:t>
            </a:r>
          </a:p>
          <a:p>
            <a:r>
              <a:rPr lang="it-IT" sz="4000" b="1" dirty="0" smtClean="0">
                <a:solidFill>
                  <a:srgbClr val="FF0000"/>
                </a:solidFill>
              </a:rPr>
              <a:t>l’affidatario </a:t>
            </a:r>
            <a:r>
              <a:rPr lang="it-IT" sz="4000" b="1" dirty="0">
                <a:solidFill>
                  <a:srgbClr val="FF0000"/>
                </a:solidFill>
              </a:rPr>
              <a:t>è solidalmente responsabile con il subappaltatore per gli adempimenti da parte di quest’ultimo degli obblighi di sicurezza previsti dalla normativa vigente</a:t>
            </a:r>
            <a:r>
              <a:rPr lang="it-IT" sz="4000" b="1" dirty="0" smtClean="0">
                <a:solidFill>
                  <a:srgbClr val="FF0000"/>
                </a:solidFill>
              </a:rPr>
              <a:t>.</a:t>
            </a:r>
          </a:p>
        </p:txBody>
      </p:sp>
    </p:spTree>
    <p:extLst>
      <p:ext uri="{BB962C8B-B14F-4D97-AF65-F5344CB8AC3E}">
        <p14:creationId xmlns="" xmlns:p14="http://schemas.microsoft.com/office/powerpoint/2010/main" val="36818263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chemeClr val="bg1">
              <a:lumMod val="95000"/>
            </a:schemeClr>
          </a:solidFill>
        </p:spPr>
        <p:txBody>
          <a:bodyPr/>
          <a:lstStyle/>
          <a:p>
            <a:r>
              <a:rPr lang="it-IT" dirty="0" smtClean="0"/>
              <a:t/>
            </a:r>
            <a:br>
              <a:rPr lang="it-IT" dirty="0" smtClean="0"/>
            </a:br>
            <a:r>
              <a:rPr lang="it-IT" dirty="0" err="1" smtClean="0">
                <a:solidFill>
                  <a:srgbClr val="000099"/>
                </a:solidFill>
              </a:rPr>
              <a:t>Dlgs</a:t>
            </a:r>
            <a:r>
              <a:rPr lang="it-IT" dirty="0" smtClean="0">
                <a:solidFill>
                  <a:srgbClr val="000099"/>
                </a:solidFill>
              </a:rPr>
              <a:t> </a:t>
            </a:r>
            <a:r>
              <a:rPr lang="it-IT" dirty="0">
                <a:solidFill>
                  <a:srgbClr val="000099"/>
                </a:solidFill>
              </a:rPr>
              <a:t>50 del 2016</a:t>
            </a:r>
            <a:r>
              <a:rPr lang="it-IT" dirty="0"/>
              <a:t/>
            </a:r>
            <a:br>
              <a:rPr lang="it-IT" dirty="0"/>
            </a:br>
            <a:endParaRPr lang="it-IT" dirty="0"/>
          </a:p>
        </p:txBody>
      </p:sp>
      <p:sp>
        <p:nvSpPr>
          <p:cNvPr id="3" name="Segnaposto contenuto 2"/>
          <p:cNvSpPr>
            <a:spLocks noGrp="1"/>
          </p:cNvSpPr>
          <p:nvPr>
            <p:ph idx="1"/>
          </p:nvPr>
        </p:nvSpPr>
        <p:spPr>
          <a:xfrm>
            <a:off x="179512" y="1052736"/>
            <a:ext cx="8712968" cy="5472608"/>
          </a:xfrm>
        </p:spPr>
        <p:txBody>
          <a:bodyPr/>
          <a:lstStyle/>
          <a:p>
            <a:r>
              <a:rPr lang="it-IT" b="1" dirty="0" smtClean="0"/>
              <a:t>Il </a:t>
            </a:r>
            <a:r>
              <a:rPr lang="it-IT" b="1" dirty="0"/>
              <a:t>Codice estende le posizioni di garanzia di cui </a:t>
            </a:r>
            <a:r>
              <a:rPr lang="it-IT" b="1" dirty="0">
                <a:hlinkClick r:id="rId2"/>
              </a:rPr>
              <a:t>all’articolo 299 del </a:t>
            </a:r>
            <a:r>
              <a:rPr lang="it-IT" b="1" dirty="0" smtClean="0">
                <a:hlinkClick r:id="rId2"/>
              </a:rPr>
              <a:t>d.lgs.81/08 </a:t>
            </a:r>
            <a:r>
              <a:rPr lang="it-IT" b="1" dirty="0" smtClean="0"/>
              <a:t>(</a:t>
            </a:r>
            <a:r>
              <a:rPr lang="it-IT" b="1" i="1" dirty="0"/>
              <a:t>Testo Unico sulla salute e sicurezza sui luoghi di lavoro</a:t>
            </a:r>
            <a:r>
              <a:rPr lang="it-IT" b="1" dirty="0"/>
              <a:t>) oltre che sul datore di lavoro dell’impresa appaltante, anche sull’impresa esecutrice dell’appalto. </a:t>
            </a:r>
            <a:endParaRPr lang="it-IT" b="1" dirty="0" smtClean="0"/>
          </a:p>
          <a:p>
            <a:r>
              <a:rPr lang="it-IT" sz="3600" b="1" i="1" dirty="0" smtClean="0">
                <a:solidFill>
                  <a:srgbClr val="000099"/>
                </a:solidFill>
              </a:rPr>
              <a:t>Si </a:t>
            </a:r>
            <a:r>
              <a:rPr lang="it-IT" sz="3600" b="1" i="1" dirty="0">
                <a:solidFill>
                  <a:srgbClr val="000099"/>
                </a:solidFill>
              </a:rPr>
              <a:t>tratta di una responsabilità che in caso di accertate violazioni delle norme di sicurezza da parte del subappaltatore non potrà essere di natura penale ma di natura </a:t>
            </a:r>
            <a:r>
              <a:rPr lang="it-IT" sz="3600" b="1" i="1" dirty="0" smtClean="0">
                <a:solidFill>
                  <a:srgbClr val="000099"/>
                </a:solidFill>
              </a:rPr>
              <a:t>contrattuale</a:t>
            </a:r>
            <a:r>
              <a:rPr lang="it-IT" b="1" dirty="0" smtClean="0"/>
              <a:t>. </a:t>
            </a:r>
            <a:endParaRPr lang="it-IT" dirty="0"/>
          </a:p>
        </p:txBody>
      </p:sp>
    </p:spTree>
    <p:extLst>
      <p:ext uri="{BB962C8B-B14F-4D97-AF65-F5344CB8AC3E}">
        <p14:creationId xmlns="" xmlns:p14="http://schemas.microsoft.com/office/powerpoint/2010/main" val="23873606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rgbClr val="FFC000"/>
          </a:solidFill>
        </p:spPr>
        <p:txBody>
          <a:bodyPr/>
          <a:lstStyle/>
          <a:p>
            <a:r>
              <a:rPr lang="it-IT" dirty="0" smtClean="0"/>
              <a:t/>
            </a:r>
            <a:br>
              <a:rPr lang="it-IT" dirty="0" smtClean="0"/>
            </a:br>
            <a:r>
              <a:rPr lang="it-IT" dirty="0" err="1" smtClean="0"/>
              <a:t>Dlgs</a:t>
            </a:r>
            <a:r>
              <a:rPr lang="it-IT" dirty="0" smtClean="0"/>
              <a:t> </a:t>
            </a:r>
            <a:r>
              <a:rPr lang="it-IT" dirty="0"/>
              <a:t>50 del 2016</a:t>
            </a:r>
            <a:br>
              <a:rPr lang="it-IT" dirty="0"/>
            </a:br>
            <a:endParaRPr lang="it-IT" dirty="0"/>
          </a:p>
        </p:txBody>
      </p:sp>
      <p:sp>
        <p:nvSpPr>
          <p:cNvPr id="3" name="Segnaposto contenuto 2"/>
          <p:cNvSpPr>
            <a:spLocks noGrp="1"/>
          </p:cNvSpPr>
          <p:nvPr>
            <p:ph idx="1"/>
          </p:nvPr>
        </p:nvSpPr>
        <p:spPr>
          <a:xfrm>
            <a:off x="179512" y="1412776"/>
            <a:ext cx="8640960" cy="4713387"/>
          </a:xfrm>
        </p:spPr>
        <p:txBody>
          <a:bodyPr/>
          <a:lstStyle/>
          <a:p>
            <a:r>
              <a:rPr lang="it-IT" sz="4400" b="1" dirty="0" smtClean="0">
                <a:solidFill>
                  <a:srgbClr val="0000FF"/>
                </a:solidFill>
              </a:rPr>
              <a:t>Anche </a:t>
            </a:r>
            <a:r>
              <a:rPr lang="it-IT" sz="4400" b="1" dirty="0">
                <a:solidFill>
                  <a:srgbClr val="0000FF"/>
                </a:solidFill>
              </a:rPr>
              <a:t>l’impresa affidataria potrà essere chiamata in causa </a:t>
            </a:r>
            <a:r>
              <a:rPr lang="it-IT" sz="4400" b="1" dirty="0">
                <a:solidFill>
                  <a:srgbClr val="FF0000"/>
                </a:solidFill>
              </a:rPr>
              <a:t>in sede civile</a:t>
            </a:r>
            <a:r>
              <a:rPr lang="it-IT" sz="4400" b="1" dirty="0">
                <a:solidFill>
                  <a:srgbClr val="0000FF"/>
                </a:solidFill>
              </a:rPr>
              <a:t> per il risarcimento del </a:t>
            </a:r>
            <a:r>
              <a:rPr lang="it-IT" sz="4400" b="1" dirty="0" smtClean="0">
                <a:solidFill>
                  <a:srgbClr val="0000FF"/>
                </a:solidFill>
              </a:rPr>
              <a:t>danno</a:t>
            </a:r>
          </a:p>
          <a:p>
            <a:r>
              <a:rPr lang="it-IT" sz="4400" b="1" dirty="0" smtClean="0">
                <a:solidFill>
                  <a:srgbClr val="0000FF"/>
                </a:solidFill>
              </a:rPr>
              <a:t> </a:t>
            </a:r>
            <a:r>
              <a:rPr lang="it-IT" sz="4400" b="1" dirty="0">
                <a:solidFill>
                  <a:srgbClr val="0000FF"/>
                </a:solidFill>
              </a:rPr>
              <a:t>nel caso d’infortunio sul lavoro di un dipendente dell’impresa subappaltatrice</a:t>
            </a:r>
            <a:r>
              <a:rPr lang="it-IT" sz="4400" b="1" dirty="0" smtClean="0">
                <a:solidFill>
                  <a:srgbClr val="0000FF"/>
                </a:solidFill>
              </a:rPr>
              <a:t>.</a:t>
            </a:r>
            <a:endParaRPr lang="it-IT" sz="4400" dirty="0">
              <a:solidFill>
                <a:srgbClr val="0000FF"/>
              </a:solidFill>
            </a:endParaRPr>
          </a:p>
        </p:txBody>
      </p:sp>
    </p:spTree>
    <p:extLst>
      <p:ext uri="{BB962C8B-B14F-4D97-AF65-F5344CB8AC3E}">
        <p14:creationId xmlns="" xmlns:p14="http://schemas.microsoft.com/office/powerpoint/2010/main" val="21797759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rgbClr val="FFC000"/>
          </a:solidFill>
        </p:spPr>
        <p:txBody>
          <a:bodyPr/>
          <a:lstStyle/>
          <a:p>
            <a:r>
              <a:rPr lang="it-IT" dirty="0" smtClean="0"/>
              <a:t/>
            </a:r>
            <a:br>
              <a:rPr lang="it-IT" dirty="0" smtClean="0"/>
            </a:br>
            <a:r>
              <a:rPr lang="it-IT" sz="3200" dirty="0">
                <a:hlinkClick r:id="rId2"/>
              </a:rPr>
              <a:t>art.101 </a:t>
            </a:r>
            <a:r>
              <a:rPr lang="it-IT" sz="3200" dirty="0" smtClean="0">
                <a:hlinkClick r:id="rId2"/>
              </a:rPr>
              <a:t> </a:t>
            </a:r>
            <a:r>
              <a:rPr lang="it-IT" sz="2400" b="1" dirty="0" smtClean="0">
                <a:hlinkClick r:id="rId2"/>
              </a:rPr>
              <a:t>del </a:t>
            </a:r>
            <a:r>
              <a:rPr lang="it-IT" sz="2400" b="1" dirty="0" err="1" smtClean="0">
                <a:hlinkClick r:id="rId2"/>
              </a:rPr>
              <a:t>Dlgs</a:t>
            </a:r>
            <a:r>
              <a:rPr lang="it-IT" sz="2400" b="1" dirty="0" smtClean="0">
                <a:hlinkClick r:id="rId2"/>
              </a:rPr>
              <a:t> </a:t>
            </a:r>
            <a:r>
              <a:rPr lang="it-IT" sz="2400" b="1" dirty="0">
                <a:hlinkClick r:id="rId2"/>
              </a:rPr>
              <a:t>50 del </a:t>
            </a:r>
            <a:r>
              <a:rPr lang="it-IT" sz="2400" b="1" dirty="0" smtClean="0">
                <a:hlinkClick r:id="rId2"/>
              </a:rPr>
              <a:t>2016</a:t>
            </a:r>
            <a:r>
              <a:rPr lang="it-IT" sz="4000" dirty="0">
                <a:hlinkClick r:id="rId2"/>
              </a:rPr>
              <a:t/>
            </a:r>
            <a:br>
              <a:rPr lang="it-IT" sz="4000" dirty="0">
                <a:hlinkClick r:id="rId2"/>
              </a:rPr>
            </a:br>
            <a:endParaRPr lang="it-IT" dirty="0"/>
          </a:p>
        </p:txBody>
      </p:sp>
      <p:sp>
        <p:nvSpPr>
          <p:cNvPr id="3" name="Segnaposto contenuto 2"/>
          <p:cNvSpPr>
            <a:spLocks noGrp="1"/>
          </p:cNvSpPr>
          <p:nvPr>
            <p:ph idx="1"/>
          </p:nvPr>
        </p:nvSpPr>
        <p:spPr>
          <a:xfrm>
            <a:off x="179512" y="1340768"/>
            <a:ext cx="8784976" cy="5400600"/>
          </a:xfrm>
        </p:spPr>
        <p:txBody>
          <a:bodyPr/>
          <a:lstStyle/>
          <a:p>
            <a:r>
              <a:rPr lang="it-IT" sz="3600" b="1" dirty="0" smtClean="0">
                <a:solidFill>
                  <a:srgbClr val="FF0000"/>
                </a:solidFill>
              </a:rPr>
              <a:t>riorganizza </a:t>
            </a:r>
            <a:r>
              <a:rPr lang="it-IT" sz="3600" b="1" dirty="0">
                <a:solidFill>
                  <a:srgbClr val="FF0000"/>
                </a:solidFill>
              </a:rPr>
              <a:t>in maniera piramidale </a:t>
            </a:r>
            <a:r>
              <a:rPr lang="it-IT" sz="3600" b="1" dirty="0" smtClean="0">
                <a:solidFill>
                  <a:srgbClr val="FF0000"/>
                </a:solidFill>
              </a:rPr>
              <a:t>                </a:t>
            </a:r>
            <a:r>
              <a:rPr lang="it-IT" sz="2800" b="1" dirty="0" smtClean="0">
                <a:solidFill>
                  <a:srgbClr val="FF0000"/>
                </a:solidFill>
              </a:rPr>
              <a:t>le</a:t>
            </a:r>
            <a:r>
              <a:rPr lang="it-IT" sz="2800" b="1" dirty="0">
                <a:solidFill>
                  <a:srgbClr val="FF0000"/>
                </a:solidFill>
              </a:rPr>
              <a:t> figure responsabili per la stazione appaltante titolare di un appalto pubblico; </a:t>
            </a:r>
            <a:endParaRPr lang="it-IT" sz="2800" b="1" dirty="0" smtClean="0">
              <a:solidFill>
                <a:srgbClr val="FF0000"/>
              </a:solidFill>
            </a:endParaRPr>
          </a:p>
          <a:p>
            <a:r>
              <a:rPr lang="it-IT" sz="2800" b="1" dirty="0" smtClean="0"/>
              <a:t>individua </a:t>
            </a:r>
            <a:r>
              <a:rPr lang="it-IT" sz="2800" b="1" dirty="0"/>
              <a:t>la figura del Responsabile unico del procedimento (</a:t>
            </a:r>
            <a:r>
              <a:rPr lang="it-IT" sz="2800" b="1" dirty="0" err="1"/>
              <a:t>Rup</a:t>
            </a:r>
            <a:r>
              <a:rPr lang="it-IT" sz="2800" b="1" dirty="0"/>
              <a:t>), in capo al quale fa riferimento la direzione della esecuzione dei contratti aventi ad oggetto lavori, servizi, forniture, mediante i controlli dei livelli di qualità di tutte le prestazioni, </a:t>
            </a:r>
            <a:endParaRPr lang="it-IT" sz="2800" b="1" dirty="0" smtClean="0"/>
          </a:p>
          <a:p>
            <a:r>
              <a:rPr lang="it-IT" sz="2800" b="1" dirty="0" smtClean="0"/>
              <a:t>prevede </a:t>
            </a:r>
            <a:r>
              <a:rPr lang="it-IT" sz="2800" b="1" dirty="0"/>
              <a:t>che questi possa essere aiutato da un direttore dei lavori, il quale a sua volta può avvalersi di uno o più direttori operativi e di ispettori di cantiere</a:t>
            </a:r>
            <a:r>
              <a:rPr lang="it-IT" sz="2800" b="1" dirty="0" smtClean="0"/>
              <a:t>.</a:t>
            </a:r>
            <a:endParaRPr lang="it-IT" sz="2800" dirty="0"/>
          </a:p>
        </p:txBody>
      </p:sp>
    </p:spTree>
    <p:extLst>
      <p:ext uri="{BB962C8B-B14F-4D97-AF65-F5344CB8AC3E}">
        <p14:creationId xmlns="" xmlns:p14="http://schemas.microsoft.com/office/powerpoint/2010/main" val="2099153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908720"/>
            <a:ext cx="7575323"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9375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76672"/>
            <a:ext cx="8712968" cy="5894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211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rgbClr val="FFFFCC"/>
          </a:solidFill>
          <a:ln>
            <a:solidFill>
              <a:schemeClr val="accent2"/>
            </a:solidFill>
            <a:miter lim="800000"/>
            <a:headEnd/>
            <a:tailEnd/>
          </a:ln>
        </p:spPr>
        <p:txBody>
          <a:bodyPr/>
          <a:lstStyle/>
          <a:p>
            <a:pPr algn="ctr"/>
            <a:r>
              <a:rPr lang="it-IT" smtClean="0"/>
              <a:t>Nel Testo Unico</a:t>
            </a:r>
          </a:p>
        </p:txBody>
      </p:sp>
      <p:sp>
        <p:nvSpPr>
          <p:cNvPr id="73731" name="Rectangle 3"/>
          <p:cNvSpPr>
            <a:spLocks noGrp="1" noChangeArrowheads="1"/>
          </p:cNvSpPr>
          <p:nvPr>
            <p:ph type="body" idx="1"/>
          </p:nvPr>
        </p:nvSpPr>
        <p:spPr>
          <a:xfrm>
            <a:off x="457200" y="2205038"/>
            <a:ext cx="8229600" cy="3662362"/>
          </a:xfrm>
          <a:gradFill rotWithShape="1">
            <a:gsLst>
              <a:gs pos="0">
                <a:schemeClr val="accent1"/>
              </a:gs>
              <a:gs pos="100000">
                <a:srgbClr val="FFFFCC"/>
              </a:gs>
            </a:gsLst>
            <a:lin ang="5400000" scaled="1"/>
          </a:gradFill>
        </p:spPr>
        <p:txBody>
          <a:bodyPr/>
          <a:lstStyle/>
          <a:p>
            <a:pPr>
              <a:lnSpc>
                <a:spcPct val="90000"/>
              </a:lnSpc>
            </a:pPr>
            <a:r>
              <a:rPr lang="it-IT" sz="2800" smtClean="0"/>
              <a:t>Nel Titolo II</a:t>
            </a:r>
          </a:p>
          <a:p>
            <a:pPr>
              <a:lnSpc>
                <a:spcPct val="90000"/>
              </a:lnSpc>
            </a:pPr>
            <a:r>
              <a:rPr lang="it-IT" sz="2800" smtClean="0"/>
              <a:t>rubricato </a:t>
            </a:r>
            <a:r>
              <a:rPr lang="it-IT" sz="4400" smtClean="0">
                <a:latin typeface="Centaur" pitchFamily="18" charset="0"/>
              </a:rPr>
              <a:t>Luoghi di lavoro</a:t>
            </a:r>
          </a:p>
          <a:p>
            <a:pPr>
              <a:lnSpc>
                <a:spcPct val="90000"/>
              </a:lnSpc>
            </a:pPr>
            <a:r>
              <a:rPr lang="it-IT" sz="2800" smtClean="0"/>
              <a:t>Viene affermata </a:t>
            </a:r>
          </a:p>
          <a:p>
            <a:pPr>
              <a:lnSpc>
                <a:spcPct val="90000"/>
              </a:lnSpc>
            </a:pPr>
            <a:r>
              <a:rPr lang="it-IT" sz="2400" smtClean="0">
                <a:solidFill>
                  <a:srgbClr val="3333CC"/>
                </a:solidFill>
                <a:latin typeface="Century Gothic" pitchFamily="34" charset="0"/>
              </a:rPr>
              <a:t>Un’importante esclusione, cioè</a:t>
            </a:r>
          </a:p>
          <a:p>
            <a:pPr>
              <a:lnSpc>
                <a:spcPct val="90000"/>
              </a:lnSpc>
            </a:pPr>
            <a:r>
              <a:rPr lang="it-IT" sz="2800" b="1" smtClean="0">
                <a:solidFill>
                  <a:srgbClr val="FF0000"/>
                </a:solidFill>
              </a:rPr>
              <a:t>NON APPLICAZIONE DELLE                           NORME DEL </a:t>
            </a:r>
            <a:r>
              <a:rPr lang="it-IT" b="1" smtClean="0">
                <a:solidFill>
                  <a:srgbClr val="FF0000"/>
                </a:solidFill>
              </a:rPr>
              <a:t>TITOLO II</a:t>
            </a:r>
          </a:p>
          <a:p>
            <a:pPr>
              <a:lnSpc>
                <a:spcPct val="90000"/>
              </a:lnSpc>
            </a:pPr>
            <a:r>
              <a:rPr lang="it-IT" sz="2800" smtClean="0"/>
              <a:t>AI CANTIERI TEMPORANEI E MOBILI</a:t>
            </a:r>
          </a:p>
        </p:txBody>
      </p:sp>
    </p:spTree>
    <p:extLst>
      <p:ext uri="{BB962C8B-B14F-4D97-AF65-F5344CB8AC3E}">
        <p14:creationId xmlns="" xmlns:p14="http://schemas.microsoft.com/office/powerpoint/2010/main" val="18028190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chemeClr val="accent3">
              <a:lumMod val="40000"/>
              <a:lumOff val="60000"/>
            </a:schemeClr>
          </a:solidFill>
        </p:spPr>
        <p:txBody>
          <a:bodyPr/>
          <a:lstStyle/>
          <a:p>
            <a:r>
              <a:rPr lang="it-IT" dirty="0" smtClean="0"/>
              <a:t/>
            </a:r>
            <a:br>
              <a:rPr lang="it-IT" dirty="0" smtClean="0"/>
            </a:br>
            <a:r>
              <a:rPr lang="it-IT" dirty="0" err="1" smtClean="0"/>
              <a:t>Dlgs</a:t>
            </a:r>
            <a:r>
              <a:rPr lang="it-IT" dirty="0" smtClean="0"/>
              <a:t> </a:t>
            </a:r>
            <a:r>
              <a:rPr lang="it-IT" dirty="0"/>
              <a:t>50 del </a:t>
            </a:r>
            <a:r>
              <a:rPr lang="it-IT" dirty="0" smtClean="0"/>
              <a:t>2016, </a:t>
            </a:r>
            <a:r>
              <a:rPr lang="it-IT" sz="2400" b="1" dirty="0" smtClean="0"/>
              <a:t>art.101, co.4 e 5</a:t>
            </a:r>
            <a:r>
              <a:rPr lang="it-IT" sz="2400" b="1" dirty="0"/>
              <a:t/>
            </a:r>
            <a:br>
              <a:rPr lang="it-IT" sz="2400" b="1" dirty="0"/>
            </a:br>
            <a:endParaRPr lang="it-IT" b="1" dirty="0"/>
          </a:p>
        </p:txBody>
      </p:sp>
      <p:sp>
        <p:nvSpPr>
          <p:cNvPr id="3" name="Segnaposto contenuto 2"/>
          <p:cNvSpPr>
            <a:spLocks noGrp="1"/>
          </p:cNvSpPr>
          <p:nvPr>
            <p:ph idx="1"/>
          </p:nvPr>
        </p:nvSpPr>
        <p:spPr>
          <a:xfrm>
            <a:off x="107504" y="1196752"/>
            <a:ext cx="8784976" cy="5616624"/>
          </a:xfrm>
          <a:gradFill>
            <a:gsLst>
              <a:gs pos="0">
                <a:srgbClr val="FFEFD1"/>
              </a:gs>
              <a:gs pos="64999">
                <a:srgbClr val="F0EBD5"/>
              </a:gs>
              <a:gs pos="100000">
                <a:srgbClr val="D1C39F"/>
              </a:gs>
            </a:gsLst>
            <a:lin ang="5400000" scaled="0"/>
          </a:gradFill>
        </p:spPr>
        <p:txBody>
          <a:bodyPr/>
          <a:lstStyle/>
          <a:p>
            <a:r>
              <a:rPr lang="it-IT" sz="2800" b="1" dirty="0" smtClean="0">
                <a:solidFill>
                  <a:srgbClr val="FF0000"/>
                </a:solidFill>
              </a:rPr>
              <a:t>Sarà </a:t>
            </a:r>
            <a:r>
              <a:rPr lang="it-IT" sz="2800" b="1" dirty="0">
                <a:solidFill>
                  <a:srgbClr val="FF0000"/>
                </a:solidFill>
              </a:rPr>
              <a:t>compito dei direttori operativi, in collaborazione con il direttore dei lavori, programmare e coordinare le attività degli ispettori di cantiere. </a:t>
            </a:r>
            <a:endParaRPr lang="it-IT" sz="2800" b="1" dirty="0" smtClean="0">
              <a:solidFill>
                <a:srgbClr val="FF0000"/>
              </a:solidFill>
            </a:endParaRPr>
          </a:p>
          <a:p>
            <a:r>
              <a:rPr lang="it-IT" sz="2800" b="1" dirty="0" smtClean="0"/>
              <a:t>Gli </a:t>
            </a:r>
            <a:r>
              <a:rPr lang="it-IT" sz="2800" b="1" dirty="0"/>
              <a:t>ispettori, </a:t>
            </a:r>
            <a:r>
              <a:rPr lang="it-IT" sz="2800" b="1" dirty="0">
                <a:solidFill>
                  <a:srgbClr val="002060"/>
                </a:solidFill>
              </a:rPr>
              <a:t>presenti a tempo pieno durante il periodo di svolgimento di lavori che richiedono un controllo quotidiano,</a:t>
            </a:r>
            <a:r>
              <a:rPr lang="it-IT" sz="2800" b="1" dirty="0"/>
              <a:t> </a:t>
            </a:r>
            <a:r>
              <a:rPr lang="it-IT" sz="2800" dirty="0"/>
              <a:t>tra cui quello sull’attività dei subappaltatori, devono garantire l’assistenza al coordinatore per l’esecuzione</a:t>
            </a:r>
            <a:r>
              <a:rPr lang="it-IT" sz="2800" b="1" dirty="0"/>
              <a:t>. </a:t>
            </a:r>
            <a:endParaRPr lang="it-IT" sz="2800" b="1" dirty="0" smtClean="0"/>
          </a:p>
          <a:p>
            <a:r>
              <a:rPr lang="it-IT" sz="2800" b="1" i="1" dirty="0">
                <a:solidFill>
                  <a:srgbClr val="0000FF"/>
                </a:solidFill>
              </a:rPr>
              <a:t>I</a:t>
            </a:r>
            <a:r>
              <a:rPr lang="it-IT" sz="2800" b="1" i="1" dirty="0" smtClean="0">
                <a:solidFill>
                  <a:srgbClr val="0000FF"/>
                </a:solidFill>
              </a:rPr>
              <a:t>n </a:t>
            </a:r>
            <a:r>
              <a:rPr lang="it-IT" sz="2800" b="1" i="1" dirty="0">
                <a:solidFill>
                  <a:srgbClr val="0000FF"/>
                </a:solidFill>
              </a:rPr>
              <a:t>caso di irregolarità riscontrate durante i controlli gli ispettori possono arrivare a proporre al committente la sospensione dei lavori e, in casi estremi, denunciare persistenti inadempienze agli organi di vigilanza</a:t>
            </a:r>
            <a:r>
              <a:rPr lang="it-IT" sz="2800" b="1" dirty="0" smtClean="0"/>
              <a:t>.</a:t>
            </a:r>
            <a:endParaRPr lang="it-IT" sz="2800" dirty="0"/>
          </a:p>
        </p:txBody>
      </p:sp>
    </p:spTree>
    <p:extLst>
      <p:ext uri="{BB962C8B-B14F-4D97-AF65-F5344CB8AC3E}">
        <p14:creationId xmlns="" xmlns:p14="http://schemas.microsoft.com/office/powerpoint/2010/main" val="2986731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chemeClr val="bg1">
              <a:lumMod val="95000"/>
            </a:schemeClr>
          </a:solidFill>
        </p:spPr>
        <p:txBody>
          <a:bodyPr/>
          <a:lstStyle/>
          <a:p>
            <a:r>
              <a:rPr lang="it-IT" dirty="0" smtClean="0"/>
              <a:t/>
            </a:r>
            <a:br>
              <a:rPr lang="it-IT" dirty="0" smtClean="0"/>
            </a:br>
            <a:r>
              <a:rPr lang="it-IT" dirty="0" err="1" smtClean="0"/>
              <a:t>Dlgs</a:t>
            </a:r>
            <a:r>
              <a:rPr lang="it-IT" dirty="0" smtClean="0"/>
              <a:t> </a:t>
            </a:r>
            <a:r>
              <a:rPr lang="it-IT" dirty="0"/>
              <a:t>50 del 2016</a:t>
            </a:r>
            <a:br>
              <a:rPr lang="it-IT" dirty="0"/>
            </a:br>
            <a:endParaRPr lang="it-IT" dirty="0"/>
          </a:p>
        </p:txBody>
      </p:sp>
      <p:sp>
        <p:nvSpPr>
          <p:cNvPr id="3" name="Segnaposto contenuto 2"/>
          <p:cNvSpPr>
            <a:spLocks noGrp="1"/>
          </p:cNvSpPr>
          <p:nvPr>
            <p:ph idx="1"/>
          </p:nvPr>
        </p:nvSpPr>
        <p:spPr>
          <a:xfrm>
            <a:off x="179512" y="1052736"/>
            <a:ext cx="8784976" cy="6120680"/>
          </a:xfrm>
        </p:spPr>
        <p:txBody>
          <a:bodyPr/>
          <a:lstStyle/>
          <a:p>
            <a:r>
              <a:rPr lang="it-IT" b="1" dirty="0" smtClean="0"/>
              <a:t>La </a:t>
            </a:r>
            <a:r>
              <a:rPr lang="it-IT" b="1" dirty="0"/>
              <a:t>responsabilità dell’impresa affidataria nei confronti della stazione appaltante </a:t>
            </a:r>
            <a:r>
              <a:rPr lang="it-IT" sz="2400" b="1" dirty="0"/>
              <a:t>è in via esclusiva, </a:t>
            </a:r>
            <a:endParaRPr lang="it-IT" sz="2400" b="1" dirty="0" smtClean="0"/>
          </a:p>
          <a:p>
            <a:r>
              <a:rPr lang="it-IT" b="1" dirty="0" smtClean="0"/>
              <a:t>mentre </a:t>
            </a:r>
            <a:r>
              <a:rPr lang="it-IT" b="1" dirty="0"/>
              <a:t>risponde in solido con il subappaltatore per gli obblighi retributivi e contributivi. </a:t>
            </a:r>
            <a:endParaRPr lang="it-IT" b="1" dirty="0" smtClean="0"/>
          </a:p>
          <a:p>
            <a:r>
              <a:rPr lang="it-IT" b="1" dirty="0" smtClean="0">
                <a:solidFill>
                  <a:srgbClr val="0000FF"/>
                </a:solidFill>
              </a:rPr>
              <a:t>Una </a:t>
            </a:r>
            <a:r>
              <a:rPr lang="it-IT" b="1" dirty="0">
                <a:solidFill>
                  <a:srgbClr val="0000FF"/>
                </a:solidFill>
              </a:rPr>
              <a:t>responsabilità, quest’ultima, che viene meno qualora il subappaltatore sia una micro o piccola impresa e la stazione appaltante provveda a corrispondere direttamente al subappaltatore, l’importo dovuto per le prestazioni da questi rese</a:t>
            </a:r>
            <a:r>
              <a:rPr lang="it-IT" b="1" dirty="0" smtClean="0">
                <a:solidFill>
                  <a:srgbClr val="0000FF"/>
                </a:solidFill>
              </a:rPr>
              <a:t>.</a:t>
            </a:r>
            <a:endParaRPr lang="it-IT" dirty="0">
              <a:solidFill>
                <a:srgbClr val="0000FF"/>
              </a:solidFill>
            </a:endParaRPr>
          </a:p>
        </p:txBody>
      </p:sp>
    </p:spTree>
    <p:extLst>
      <p:ext uri="{BB962C8B-B14F-4D97-AF65-F5344CB8AC3E}">
        <p14:creationId xmlns="" xmlns:p14="http://schemas.microsoft.com/office/powerpoint/2010/main" val="1754759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34082"/>
          </a:xfrm>
          <a:solidFill>
            <a:schemeClr val="bg2"/>
          </a:solidFill>
        </p:spPr>
        <p:txBody>
          <a:bodyPr/>
          <a:lstStyle/>
          <a:p>
            <a:r>
              <a:rPr lang="it-IT" dirty="0" smtClean="0"/>
              <a:t/>
            </a:r>
            <a:br>
              <a:rPr lang="it-IT" dirty="0" smtClean="0"/>
            </a:br>
            <a:r>
              <a:rPr lang="it-IT" dirty="0" err="1" smtClean="0">
                <a:solidFill>
                  <a:srgbClr val="0000FF"/>
                </a:solidFill>
              </a:rPr>
              <a:t>Dlgs</a:t>
            </a:r>
            <a:r>
              <a:rPr lang="it-IT" dirty="0" smtClean="0">
                <a:solidFill>
                  <a:srgbClr val="0000FF"/>
                </a:solidFill>
              </a:rPr>
              <a:t> </a:t>
            </a:r>
            <a:r>
              <a:rPr lang="it-IT" dirty="0">
                <a:solidFill>
                  <a:srgbClr val="0000FF"/>
                </a:solidFill>
              </a:rPr>
              <a:t>50 del </a:t>
            </a:r>
            <a:r>
              <a:rPr lang="it-IT" dirty="0" smtClean="0">
                <a:solidFill>
                  <a:srgbClr val="0000FF"/>
                </a:solidFill>
              </a:rPr>
              <a:t>2016, art. 105</a:t>
            </a:r>
            <a:r>
              <a:rPr lang="it-IT" dirty="0">
                <a:solidFill>
                  <a:srgbClr val="0000FF"/>
                </a:solidFill>
              </a:rPr>
              <a:t/>
            </a:r>
            <a:br>
              <a:rPr lang="it-IT" dirty="0">
                <a:solidFill>
                  <a:srgbClr val="0000FF"/>
                </a:solidFill>
              </a:rPr>
            </a:br>
            <a:endParaRPr lang="it-IT" dirty="0">
              <a:solidFill>
                <a:srgbClr val="0000FF"/>
              </a:solidFill>
            </a:endParaRPr>
          </a:p>
        </p:txBody>
      </p:sp>
      <p:sp>
        <p:nvSpPr>
          <p:cNvPr id="3" name="Segnaposto contenuto 2"/>
          <p:cNvSpPr>
            <a:spLocks noGrp="1"/>
          </p:cNvSpPr>
          <p:nvPr>
            <p:ph idx="1"/>
          </p:nvPr>
        </p:nvSpPr>
        <p:spPr>
          <a:xfrm>
            <a:off x="251520" y="1196752"/>
            <a:ext cx="8784976" cy="6120680"/>
          </a:xfrm>
        </p:spPr>
        <p:txBody>
          <a:bodyPr/>
          <a:lstStyle/>
          <a:p>
            <a:r>
              <a:rPr lang="it-IT" sz="2400" b="1" dirty="0" smtClean="0"/>
              <a:t>impone </a:t>
            </a:r>
            <a:r>
              <a:rPr lang="it-IT" sz="2400" b="1" dirty="0"/>
              <a:t>l’osservanza delle disposizioni in materia di lavoro </a:t>
            </a:r>
            <a:endParaRPr lang="it-IT" sz="2400" b="1" dirty="0" smtClean="0"/>
          </a:p>
          <a:p>
            <a:r>
              <a:rPr lang="it-IT" sz="2800" b="1" dirty="0" smtClean="0"/>
              <a:t>nel </a:t>
            </a:r>
            <a:r>
              <a:rPr lang="it-IT" sz="2800" b="1" dirty="0"/>
              <a:t>disciplinare le garanzie, stabilisce </a:t>
            </a:r>
            <a:r>
              <a:rPr lang="it-IT" sz="2800" b="1" dirty="0" smtClean="0"/>
              <a:t>che</a:t>
            </a:r>
          </a:p>
          <a:p>
            <a:r>
              <a:rPr lang="it-IT" b="1" dirty="0" smtClean="0">
                <a:solidFill>
                  <a:srgbClr val="FF0000"/>
                </a:solidFill>
              </a:rPr>
              <a:t>le </a:t>
            </a:r>
            <a:r>
              <a:rPr lang="it-IT" b="1" dirty="0">
                <a:solidFill>
                  <a:srgbClr val="FF0000"/>
                </a:solidFill>
              </a:rPr>
              <a:t>stazioni appaltanti hanno il diritto di valersi della cauzione per provvedere al pagamento di quanto dovuto dall’esecutore per le inadempienze derivanti dalla inosservanza di norme dei contratti collettivi, leggi e regolamenti sulla tutela, protezione, assicurazione, assistenza e sicurezza fisica dei lavoratori, presenti in cantiere </a:t>
            </a:r>
            <a:r>
              <a:rPr lang="it-IT" sz="2400" b="1" dirty="0"/>
              <a:t>o nei luoghi dove viene prestato il servizio nei casi di appalti di servizi, nonché per l’esecuzione dell’appalto.</a:t>
            </a:r>
            <a:endParaRPr lang="it-IT" sz="2400" dirty="0"/>
          </a:p>
          <a:p>
            <a:endParaRPr lang="it-IT" sz="2800" dirty="0"/>
          </a:p>
        </p:txBody>
      </p:sp>
    </p:spTree>
    <p:extLst>
      <p:ext uri="{BB962C8B-B14F-4D97-AF65-F5344CB8AC3E}">
        <p14:creationId xmlns="" xmlns:p14="http://schemas.microsoft.com/office/powerpoint/2010/main" val="22440379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144000" cy="864096"/>
          </a:xfrm>
          <a:solidFill>
            <a:schemeClr val="accent3">
              <a:lumMod val="40000"/>
              <a:lumOff val="60000"/>
            </a:schemeClr>
          </a:solidFill>
        </p:spPr>
        <p:txBody>
          <a:bodyPr/>
          <a:lstStyle/>
          <a:p>
            <a:r>
              <a:rPr lang="it-IT" sz="3600" b="1" dirty="0" smtClean="0"/>
              <a:t/>
            </a:r>
            <a:br>
              <a:rPr lang="it-IT" sz="3600" b="1" dirty="0" smtClean="0"/>
            </a:br>
            <a:r>
              <a:rPr lang="it-IT" sz="3600" b="1" dirty="0" smtClean="0"/>
              <a:t>art</a:t>
            </a:r>
            <a:r>
              <a:rPr lang="it-IT" sz="3600" b="1" dirty="0"/>
              <a:t>. </a:t>
            </a:r>
            <a:r>
              <a:rPr lang="it-IT" sz="3600" b="1" dirty="0" smtClean="0"/>
              <a:t>101  Soggetti </a:t>
            </a:r>
            <a:r>
              <a:rPr lang="it-IT" sz="3600" b="1" dirty="0"/>
              <a:t>delle stazioni </a:t>
            </a:r>
            <a:r>
              <a:rPr lang="it-IT" sz="3600" b="1" dirty="0" smtClean="0"/>
              <a:t>appaltanti </a:t>
            </a:r>
            <a:br>
              <a:rPr lang="it-IT" sz="3600" b="1" dirty="0" smtClean="0"/>
            </a:br>
            <a:r>
              <a:rPr lang="it-IT" sz="2400" b="1" dirty="0" smtClean="0"/>
              <a:t>RUP </a:t>
            </a:r>
            <a:r>
              <a:rPr lang="it-IT" dirty="0"/>
              <a:t/>
            </a:r>
            <a:br>
              <a:rPr lang="it-IT" dirty="0"/>
            </a:br>
            <a:endParaRPr lang="it-IT" dirty="0"/>
          </a:p>
        </p:txBody>
      </p:sp>
      <p:sp>
        <p:nvSpPr>
          <p:cNvPr id="3" name="Segnaposto contenuto 2"/>
          <p:cNvSpPr>
            <a:spLocks noGrp="1"/>
          </p:cNvSpPr>
          <p:nvPr>
            <p:ph idx="1"/>
          </p:nvPr>
        </p:nvSpPr>
        <p:spPr>
          <a:xfrm>
            <a:off x="179512" y="1052736"/>
            <a:ext cx="8928992" cy="5688632"/>
          </a:xfrm>
        </p:spPr>
        <p:txBody>
          <a:bodyPr/>
          <a:lstStyle/>
          <a:p>
            <a:r>
              <a:rPr lang="it-IT" sz="2800" b="1" dirty="0" smtClean="0">
                <a:solidFill>
                  <a:srgbClr val="0000FF"/>
                </a:solidFill>
              </a:rPr>
              <a:t>1</a:t>
            </a:r>
            <a:r>
              <a:rPr lang="it-IT" sz="2400" b="1" dirty="0">
                <a:solidFill>
                  <a:srgbClr val="0000FF"/>
                </a:solidFill>
              </a:rPr>
              <a:t>. La esecuzione dei contratti aventi ad oggetto  lavori,  servizi, forniture, </a:t>
            </a:r>
            <a:r>
              <a:rPr lang="it-IT" sz="2800" b="1" dirty="0">
                <a:solidFill>
                  <a:srgbClr val="FF0000"/>
                </a:solidFill>
              </a:rPr>
              <a:t>è diretta </a:t>
            </a:r>
            <a:r>
              <a:rPr lang="it-IT" sz="2400" b="1" dirty="0">
                <a:solidFill>
                  <a:srgbClr val="0000FF"/>
                </a:solidFill>
              </a:rPr>
              <a:t>dal </a:t>
            </a:r>
            <a:r>
              <a:rPr lang="it-IT" sz="2800" b="1" dirty="0">
                <a:solidFill>
                  <a:srgbClr val="0000FF"/>
                </a:solidFill>
              </a:rPr>
              <a:t>responsabile unico  del  procedimento</a:t>
            </a:r>
            <a:r>
              <a:rPr lang="it-IT" sz="2400" b="1" dirty="0">
                <a:solidFill>
                  <a:srgbClr val="0000FF"/>
                </a:solidFill>
              </a:rPr>
              <a:t>,  </a:t>
            </a:r>
            <a:r>
              <a:rPr lang="it-IT" sz="2000" b="1" dirty="0">
                <a:solidFill>
                  <a:srgbClr val="0000FF"/>
                </a:solidFill>
              </a:rPr>
              <a:t>che controlla i livelli di qualità  delle  prestazioni</a:t>
            </a:r>
            <a:r>
              <a:rPr lang="it-IT" sz="2400" b="1" dirty="0">
                <a:solidFill>
                  <a:srgbClr val="0000FF"/>
                </a:solidFill>
              </a:rPr>
              <a:t>.  </a:t>
            </a:r>
            <a:endParaRPr lang="it-IT" sz="2400" b="1" dirty="0" smtClean="0">
              <a:solidFill>
                <a:srgbClr val="0000FF"/>
              </a:solidFill>
            </a:endParaRPr>
          </a:p>
          <a:p>
            <a:r>
              <a:rPr lang="it-IT" sz="2400" b="1" dirty="0" smtClean="0"/>
              <a:t>Il  </a:t>
            </a:r>
            <a:r>
              <a:rPr lang="it-IT" sz="2400" b="1" dirty="0"/>
              <a:t>responsabile unico del procedimento, nella fase  dell'esecuzione,  </a:t>
            </a:r>
            <a:endParaRPr lang="it-IT" sz="2400" b="1" dirty="0" smtClean="0"/>
          </a:p>
          <a:p>
            <a:r>
              <a:rPr lang="it-IT" sz="2400" b="1" dirty="0" smtClean="0"/>
              <a:t>si  </a:t>
            </a:r>
            <a:r>
              <a:rPr lang="it-IT" sz="2400" b="1" dirty="0"/>
              <a:t>avvale  del direttore dell'esecuzione del contratto o del direttore  dei  lavori, </a:t>
            </a:r>
            <a:endParaRPr lang="it-IT" sz="2400" b="1" dirty="0" smtClean="0"/>
          </a:p>
          <a:p>
            <a:r>
              <a:rPr lang="it-IT" sz="2400" b="1" dirty="0" smtClean="0"/>
              <a:t>del  </a:t>
            </a:r>
            <a:r>
              <a:rPr lang="it-IT" sz="2400" b="1" dirty="0"/>
              <a:t>coordinatore  in  materia  di  salute  e  di  sicurezza  durante l'esecuzione previsto </a:t>
            </a:r>
            <a:r>
              <a:rPr lang="it-IT" sz="2400" b="1" dirty="0">
                <a:solidFill>
                  <a:srgbClr val="FF0000"/>
                </a:solidFill>
              </a:rPr>
              <a:t>dal </a:t>
            </a:r>
            <a:r>
              <a:rPr lang="it-IT" sz="2400" b="1" dirty="0" smtClean="0">
                <a:solidFill>
                  <a:srgbClr val="FF0000"/>
                </a:solidFill>
                <a:hlinkClick r:id="rId2"/>
              </a:rPr>
              <a:t>d. </a:t>
            </a:r>
            <a:r>
              <a:rPr lang="it-IT" sz="2400" b="1" dirty="0" err="1" smtClean="0">
                <a:solidFill>
                  <a:srgbClr val="FF0000"/>
                </a:solidFill>
                <a:hlinkClick r:id="rId2"/>
              </a:rPr>
              <a:t>lgs</a:t>
            </a:r>
            <a:r>
              <a:rPr lang="it-IT" sz="2400" b="1" dirty="0" smtClean="0">
                <a:solidFill>
                  <a:srgbClr val="FF0000"/>
                </a:solidFill>
                <a:hlinkClick r:id="rId2"/>
              </a:rPr>
              <a:t>. </a:t>
            </a:r>
            <a:r>
              <a:rPr lang="it-IT" sz="2400" b="1" dirty="0">
                <a:solidFill>
                  <a:srgbClr val="FF0000"/>
                </a:solidFill>
                <a:hlinkClick r:id="rId2"/>
              </a:rPr>
              <a:t>9  aprile  2008,n.  81</a:t>
            </a:r>
            <a:r>
              <a:rPr lang="it-IT" sz="2400" b="1" dirty="0"/>
              <a:t>, </a:t>
            </a:r>
            <a:endParaRPr lang="it-IT" sz="2400" b="1" dirty="0" smtClean="0"/>
          </a:p>
          <a:p>
            <a:r>
              <a:rPr lang="it-IT" sz="2400" b="1" dirty="0" smtClean="0"/>
              <a:t>nonché </a:t>
            </a:r>
            <a:r>
              <a:rPr lang="it-IT" sz="2400" b="1" dirty="0"/>
              <a:t>del collaudatore ovvero della commissione  di  collaudo,  </a:t>
            </a:r>
            <a:endParaRPr lang="it-IT" sz="2400" b="1" dirty="0" smtClean="0"/>
          </a:p>
          <a:p>
            <a:r>
              <a:rPr lang="it-IT" sz="2400" b="1" dirty="0" smtClean="0"/>
              <a:t>del </a:t>
            </a:r>
            <a:r>
              <a:rPr lang="it-IT" sz="2400" b="1" dirty="0"/>
              <a:t>verificatore della conformità e </a:t>
            </a:r>
            <a:endParaRPr lang="it-IT" sz="2400" b="1" dirty="0" smtClean="0"/>
          </a:p>
          <a:p>
            <a:r>
              <a:rPr lang="it-IT" sz="2400" b="1" dirty="0" smtClean="0"/>
              <a:t>accerta  </a:t>
            </a:r>
            <a:r>
              <a:rPr lang="it-IT" sz="2400" b="1" dirty="0"/>
              <a:t>il  corretto  ed  effettivo svolgimento delle funzioni ad ognuno affidate. </a:t>
            </a:r>
            <a:r>
              <a:rPr lang="it-IT" sz="2400" b="1" dirty="0" smtClean="0"/>
              <a:t>  </a:t>
            </a:r>
            <a:endParaRPr lang="it-IT" sz="2400" b="1" dirty="0"/>
          </a:p>
        </p:txBody>
      </p:sp>
    </p:spTree>
    <p:extLst>
      <p:ext uri="{BB962C8B-B14F-4D97-AF65-F5344CB8AC3E}">
        <p14:creationId xmlns="" xmlns:p14="http://schemas.microsoft.com/office/powerpoint/2010/main" val="32976794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a:solidFill>
            <a:schemeClr val="bg1">
              <a:lumMod val="85000"/>
            </a:schemeClr>
          </a:solidFill>
        </p:spPr>
        <p:txBody>
          <a:bodyPr/>
          <a:lstStyle/>
          <a:p>
            <a:r>
              <a:rPr lang="it-IT" sz="3600" b="1" dirty="0" smtClean="0"/>
              <a:t/>
            </a:r>
            <a:br>
              <a:rPr lang="it-IT" sz="3600" b="1" dirty="0" smtClean="0"/>
            </a:br>
            <a:r>
              <a:rPr lang="it-IT" sz="3600" b="1" dirty="0" smtClean="0"/>
              <a:t>art</a:t>
            </a:r>
            <a:r>
              <a:rPr lang="it-IT" sz="3600" b="1" dirty="0"/>
              <a:t>. </a:t>
            </a:r>
            <a:r>
              <a:rPr lang="it-IT" sz="3600" b="1" dirty="0" smtClean="0"/>
              <a:t>101  Soggetti </a:t>
            </a:r>
            <a:r>
              <a:rPr lang="it-IT" sz="3600" b="1" dirty="0"/>
              <a:t>delle stazioni </a:t>
            </a:r>
            <a:r>
              <a:rPr lang="it-IT" sz="3600" b="1" dirty="0" smtClean="0"/>
              <a:t>appaltanti</a:t>
            </a:r>
            <a:br>
              <a:rPr lang="it-IT" sz="3600" b="1" dirty="0" smtClean="0"/>
            </a:br>
            <a:r>
              <a:rPr lang="it-IT" sz="2000" b="1" dirty="0" smtClean="0"/>
              <a:t>direttore dei lavori  </a:t>
            </a:r>
            <a:r>
              <a:rPr lang="it-IT" sz="2800" dirty="0"/>
              <a:t/>
            </a:r>
            <a:br>
              <a:rPr lang="it-IT" sz="2800" dirty="0"/>
            </a:br>
            <a:endParaRPr lang="it-IT" dirty="0"/>
          </a:p>
        </p:txBody>
      </p:sp>
      <p:sp>
        <p:nvSpPr>
          <p:cNvPr id="3" name="Segnaposto contenuto 2"/>
          <p:cNvSpPr>
            <a:spLocks noGrp="1"/>
          </p:cNvSpPr>
          <p:nvPr>
            <p:ph idx="1"/>
          </p:nvPr>
        </p:nvSpPr>
        <p:spPr>
          <a:xfrm>
            <a:off x="179512" y="1052736"/>
            <a:ext cx="8856984" cy="5472608"/>
          </a:xfrm>
        </p:spPr>
        <p:txBody>
          <a:bodyPr/>
          <a:lstStyle/>
          <a:p>
            <a:r>
              <a:rPr lang="it-IT" sz="2800" b="1" dirty="0" smtClean="0">
                <a:solidFill>
                  <a:srgbClr val="0000FF"/>
                </a:solidFill>
              </a:rPr>
              <a:t>2</a:t>
            </a:r>
            <a:r>
              <a:rPr lang="it-IT" sz="2800" b="1" dirty="0">
                <a:solidFill>
                  <a:srgbClr val="0000FF"/>
                </a:solidFill>
              </a:rPr>
              <a:t>.  Per  il   coordinamento,   la   direzione   ed   il   controllo tecnico-contabile dell'esecuzione dei contratti pubblici  relativi  a lavori, </a:t>
            </a:r>
            <a:endParaRPr lang="it-IT" sz="2800" b="1" dirty="0" smtClean="0">
              <a:solidFill>
                <a:srgbClr val="0000FF"/>
              </a:solidFill>
            </a:endParaRPr>
          </a:p>
          <a:p>
            <a:r>
              <a:rPr lang="it-IT" sz="3600" b="1" dirty="0" smtClean="0">
                <a:solidFill>
                  <a:srgbClr val="FF0000"/>
                </a:solidFill>
              </a:rPr>
              <a:t>le </a:t>
            </a:r>
            <a:r>
              <a:rPr lang="it-IT" sz="3600" b="1" dirty="0">
                <a:solidFill>
                  <a:srgbClr val="FF0000"/>
                </a:solidFill>
              </a:rPr>
              <a:t>stazioni appaltanti individuano, </a:t>
            </a:r>
            <a:endParaRPr lang="it-IT" sz="3600" b="1" dirty="0" smtClean="0">
              <a:solidFill>
                <a:srgbClr val="FF0000"/>
              </a:solidFill>
            </a:endParaRPr>
          </a:p>
          <a:p>
            <a:r>
              <a:rPr lang="it-IT" sz="2800" b="1" dirty="0" smtClean="0">
                <a:solidFill>
                  <a:srgbClr val="0000FF"/>
                </a:solidFill>
              </a:rPr>
              <a:t>prima  </a:t>
            </a:r>
            <a:r>
              <a:rPr lang="it-IT" sz="2800" b="1" dirty="0">
                <a:solidFill>
                  <a:srgbClr val="0000FF"/>
                </a:solidFill>
              </a:rPr>
              <a:t>dell'avvio  delle procedure per l'affidamento, </a:t>
            </a:r>
            <a:endParaRPr lang="it-IT" sz="2800" b="1" dirty="0" smtClean="0">
              <a:solidFill>
                <a:srgbClr val="0000FF"/>
              </a:solidFill>
            </a:endParaRPr>
          </a:p>
          <a:p>
            <a:r>
              <a:rPr lang="it-IT" sz="2400" b="1" dirty="0" smtClean="0">
                <a:solidFill>
                  <a:srgbClr val="0000FF"/>
                </a:solidFill>
              </a:rPr>
              <a:t>su </a:t>
            </a:r>
            <a:r>
              <a:rPr lang="it-IT" sz="2400" b="1" dirty="0">
                <a:solidFill>
                  <a:srgbClr val="0000FF"/>
                </a:solidFill>
              </a:rPr>
              <a:t>proposta del responsabile  unico  del procedimento, </a:t>
            </a:r>
            <a:endParaRPr lang="it-IT" sz="2400" b="1" dirty="0" smtClean="0">
              <a:solidFill>
                <a:srgbClr val="0000FF"/>
              </a:solidFill>
            </a:endParaRPr>
          </a:p>
          <a:p>
            <a:r>
              <a:rPr lang="it-IT" sz="2800" b="1" dirty="0" smtClean="0">
                <a:solidFill>
                  <a:srgbClr val="0000FF"/>
                </a:solidFill>
              </a:rPr>
              <a:t>un </a:t>
            </a:r>
            <a:r>
              <a:rPr lang="it-IT" sz="3600" b="1" dirty="0">
                <a:solidFill>
                  <a:srgbClr val="FF0000"/>
                </a:solidFill>
              </a:rPr>
              <a:t>direttore dei lavori </a:t>
            </a:r>
            <a:r>
              <a:rPr lang="it-IT" sz="2800" b="1" dirty="0">
                <a:solidFill>
                  <a:srgbClr val="0000FF"/>
                </a:solidFill>
              </a:rPr>
              <a:t>che può essere coadiuvato,  in relazione alla complessità dell'intervento, </a:t>
            </a:r>
            <a:endParaRPr lang="it-IT" sz="2800" b="1" dirty="0" smtClean="0">
              <a:solidFill>
                <a:srgbClr val="0000FF"/>
              </a:solidFill>
            </a:endParaRPr>
          </a:p>
          <a:p>
            <a:r>
              <a:rPr lang="it-IT" sz="2800" b="1" dirty="0" smtClean="0">
                <a:solidFill>
                  <a:srgbClr val="0000FF"/>
                </a:solidFill>
              </a:rPr>
              <a:t>da </a:t>
            </a:r>
            <a:r>
              <a:rPr lang="it-IT" sz="2800" b="1" dirty="0">
                <a:solidFill>
                  <a:srgbClr val="0000FF"/>
                </a:solidFill>
              </a:rPr>
              <a:t>uno o più  </a:t>
            </a:r>
            <a:r>
              <a:rPr lang="it-IT" b="1" dirty="0">
                <a:solidFill>
                  <a:srgbClr val="FF0000"/>
                </a:solidFill>
              </a:rPr>
              <a:t>direttori operativi </a:t>
            </a:r>
            <a:r>
              <a:rPr lang="it-IT" sz="2800" b="1" dirty="0">
                <a:solidFill>
                  <a:srgbClr val="0000FF"/>
                </a:solidFill>
              </a:rPr>
              <a:t>e </a:t>
            </a:r>
            <a:r>
              <a:rPr lang="it-IT" sz="2800" b="1" dirty="0" smtClean="0">
                <a:solidFill>
                  <a:srgbClr val="0000FF"/>
                </a:solidFill>
              </a:rPr>
              <a:t>                                        da </a:t>
            </a:r>
            <a:r>
              <a:rPr lang="it-IT" b="1" dirty="0">
                <a:solidFill>
                  <a:srgbClr val="FF0000"/>
                </a:solidFill>
              </a:rPr>
              <a:t>ispettori di cantiere. </a:t>
            </a:r>
            <a:r>
              <a:rPr lang="it-IT" b="1" dirty="0" smtClean="0">
                <a:solidFill>
                  <a:srgbClr val="FF0000"/>
                </a:solidFill>
              </a:rPr>
              <a:t> </a:t>
            </a:r>
            <a:endParaRPr lang="it-IT" b="1" dirty="0">
              <a:solidFill>
                <a:srgbClr val="FF0000"/>
              </a:solidFill>
            </a:endParaRPr>
          </a:p>
        </p:txBody>
      </p:sp>
    </p:spTree>
    <p:extLst>
      <p:ext uri="{BB962C8B-B14F-4D97-AF65-F5344CB8AC3E}">
        <p14:creationId xmlns="" xmlns:p14="http://schemas.microsoft.com/office/powerpoint/2010/main" val="13351967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504056"/>
          </a:xfrm>
          <a:solidFill>
            <a:schemeClr val="bg2">
              <a:lumMod val="90000"/>
            </a:schemeClr>
          </a:solidFill>
        </p:spPr>
        <p:txBody>
          <a:bodyPr/>
          <a:lstStyle/>
          <a:p>
            <a:r>
              <a:rPr lang="it-IT" sz="3600" b="1" dirty="0" smtClean="0"/>
              <a:t/>
            </a:r>
            <a:br>
              <a:rPr lang="it-IT" sz="3600" b="1" dirty="0" smtClean="0"/>
            </a:br>
            <a:r>
              <a:rPr lang="it-IT" sz="2400" b="1" dirty="0" smtClean="0"/>
              <a:t>art</a:t>
            </a:r>
            <a:r>
              <a:rPr lang="it-IT" sz="2400" b="1" dirty="0"/>
              <a:t>. </a:t>
            </a:r>
            <a:r>
              <a:rPr lang="it-IT" sz="2400" b="1" dirty="0" smtClean="0"/>
              <a:t>101  Soggetti </a:t>
            </a:r>
            <a:r>
              <a:rPr lang="it-IT" sz="2400" b="1" dirty="0"/>
              <a:t>delle stazioni </a:t>
            </a:r>
            <a:r>
              <a:rPr lang="it-IT" sz="2400" b="1" dirty="0" smtClean="0"/>
              <a:t>appaltanti , direttore dei lavori </a:t>
            </a:r>
            <a:r>
              <a:rPr lang="it-IT" sz="3200" dirty="0"/>
              <a:t/>
            </a:r>
            <a:br>
              <a:rPr lang="it-IT" sz="3200" dirty="0"/>
            </a:br>
            <a:endParaRPr lang="it-IT" sz="3200" dirty="0"/>
          </a:p>
        </p:txBody>
      </p:sp>
      <p:sp>
        <p:nvSpPr>
          <p:cNvPr id="3" name="Segnaposto contenuto 2"/>
          <p:cNvSpPr>
            <a:spLocks noGrp="1"/>
          </p:cNvSpPr>
          <p:nvPr>
            <p:ph idx="1"/>
          </p:nvPr>
        </p:nvSpPr>
        <p:spPr>
          <a:xfrm>
            <a:off x="0" y="692696"/>
            <a:ext cx="8964488" cy="6048672"/>
          </a:xfrm>
        </p:spPr>
        <p:txBody>
          <a:bodyPr/>
          <a:lstStyle/>
          <a:p>
            <a:r>
              <a:rPr lang="it-IT" sz="1600" dirty="0" smtClean="0"/>
              <a:t>3</a:t>
            </a:r>
            <a:r>
              <a:rPr lang="it-IT" sz="1800" b="1" dirty="0">
                <a:solidFill>
                  <a:srgbClr val="FF0000"/>
                </a:solidFill>
              </a:rPr>
              <a:t>. Il direttore dei lavori</a:t>
            </a:r>
            <a:r>
              <a:rPr lang="it-IT" sz="1600" dirty="0"/>
              <a:t>, con l'ufficio di direzione lavori,  ove costituito,  è  preposto   al   controllo   tecnico,   contabile   e amministrativo dell'esecuzione  dell'intervento  affinché  i  lavori siano eseguiti a regola d'arte ed in conformità  al  progetto  e  al contratto.  Il  direttore  dei  lavori  ha  la  responsabilità   del coordinamento e della supervisione dell’attività di tutto  l'ufficio di direzione dei  lavori,  ed  interloquisce  in  via  esclusiva  con l'esecutore  in  merito  agli  aspetti  tecnici  ed   economici   del contratto. Il direttore dei lavori ha  la  specifica  responsabilità dell'accettazione dei  materiali,  sulla  base  anche  del  controllo quantitativo  e  qualitativo  degli  accertamenti   ufficiali   delle caratteristiche meccaniche e  in  aderenza  alle  disposizioni  delle norme tecniche per le costruzioni vigenti. Al  direttore  dei  lavori fanno  carico  tutte  le  </a:t>
            </a:r>
            <a:r>
              <a:rPr lang="it-IT" sz="1600" dirty="0" smtClean="0"/>
              <a:t>attività  </a:t>
            </a:r>
            <a:r>
              <a:rPr lang="it-IT" sz="1600" dirty="0"/>
              <a:t>ed   i   compiti   allo   stesso espressamente demandati dal codice nonché: </a:t>
            </a:r>
          </a:p>
          <a:p>
            <a:pPr lvl="0">
              <a:buFont typeface="+mj-lt"/>
              <a:buAutoNum type="alphaLcParenR"/>
            </a:pPr>
            <a:r>
              <a:rPr lang="it-IT" sz="1600" dirty="0" smtClean="0"/>
              <a:t>verificare </a:t>
            </a:r>
            <a:r>
              <a:rPr lang="it-IT" sz="1600" dirty="0"/>
              <a:t>periodicamente il possesso e la regolarità da  parte dell'esecutore e del  subappaltatore  della  documentazione  prevista dalle  leggi  vigenti  in  materia  di  obblighi  nei  confronti  dei dipendenti</a:t>
            </a:r>
            <a:r>
              <a:rPr lang="it-IT" sz="1600" dirty="0" smtClean="0"/>
              <a:t>;</a:t>
            </a:r>
          </a:p>
          <a:p>
            <a:pPr lvl="0">
              <a:buFont typeface="+mj-lt"/>
              <a:buAutoNum type="alphaLcParenR"/>
            </a:pPr>
            <a:r>
              <a:rPr lang="it-IT" sz="1600" dirty="0" smtClean="0"/>
              <a:t>curare </a:t>
            </a:r>
            <a:r>
              <a:rPr lang="it-IT" sz="1600" dirty="0"/>
              <a:t>la  costante  verifica  di  validità  del  programma  di manutenzione, dei  manuali  d'uso  e  dei  manuali  di  manutenzione, modificandone e aggiornandone i contenuti a lavori </a:t>
            </a:r>
            <a:r>
              <a:rPr lang="it-IT" sz="1600" dirty="0" smtClean="0"/>
              <a:t>ultimati;</a:t>
            </a:r>
          </a:p>
          <a:p>
            <a:pPr lvl="0">
              <a:buFont typeface="+mj-lt"/>
              <a:buAutoNum type="alphaLcParenR"/>
            </a:pPr>
            <a:r>
              <a:rPr lang="it-IT" sz="1600" dirty="0" smtClean="0"/>
              <a:t>provvedere </a:t>
            </a:r>
            <a:r>
              <a:rPr lang="it-IT" sz="1600" dirty="0"/>
              <a:t>alla segnalazione al responsabile  del  procedimento, dell'inosservanza, da parte dell'esecutore, </a:t>
            </a:r>
            <a:r>
              <a:rPr lang="it-IT" sz="1600" dirty="0" smtClean="0"/>
              <a:t>dell'art. 105 (Subappalto);</a:t>
            </a:r>
          </a:p>
          <a:p>
            <a:pPr lvl="0">
              <a:buFont typeface="+mj-lt"/>
              <a:buAutoNum type="alphaLcParenR"/>
            </a:pPr>
            <a:r>
              <a:rPr lang="it-IT" sz="2000" dirty="0" smtClean="0">
                <a:solidFill>
                  <a:srgbClr val="FF0000"/>
                </a:solidFill>
              </a:rPr>
              <a:t>svolge, </a:t>
            </a:r>
            <a:r>
              <a:rPr lang="it-IT" sz="2000" dirty="0">
                <a:solidFill>
                  <a:srgbClr val="FF0000"/>
                </a:solidFill>
              </a:rPr>
              <a:t>qualora sia  in  possesso  dei  requisiti  previsti,  le funzioni di coordinatore per l'esecuzione dei lavori  previsti  dalla vigente normativa sulla </a:t>
            </a:r>
            <a:r>
              <a:rPr lang="it-IT" sz="2000" dirty="0" smtClean="0">
                <a:solidFill>
                  <a:srgbClr val="FF0000"/>
                </a:solidFill>
              </a:rPr>
              <a:t>sicurezza  (</a:t>
            </a:r>
            <a:r>
              <a:rPr lang="it-IT" sz="2000" u="sng" dirty="0" smtClean="0">
                <a:solidFill>
                  <a:srgbClr val="FF0000"/>
                </a:solidFill>
              </a:rPr>
              <a:t>Modifica con correttivo)</a:t>
            </a:r>
            <a:r>
              <a:rPr lang="it-IT" sz="1600" dirty="0" smtClean="0"/>
              <a:t>.                                                                                                                                                     Nel </a:t>
            </a:r>
            <a:r>
              <a:rPr lang="it-IT" sz="1600" dirty="0"/>
              <a:t>caso in cui il  direttore  dei lavori non svolga tali funzioni le stazioni appaltanti  prevedono  la presenza di almeno un direttore operativo, in possesso dei  requisiti previsti dalla normativa, a cui affidarle. </a:t>
            </a:r>
            <a:r>
              <a:rPr lang="it-IT" sz="1600" dirty="0" smtClean="0"/>
              <a:t>  </a:t>
            </a:r>
            <a:endParaRPr lang="it-IT" sz="1600" dirty="0"/>
          </a:p>
        </p:txBody>
      </p:sp>
    </p:spTree>
    <p:extLst>
      <p:ext uri="{BB962C8B-B14F-4D97-AF65-F5344CB8AC3E}">
        <p14:creationId xmlns="" xmlns:p14="http://schemas.microsoft.com/office/powerpoint/2010/main" val="2254062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44624"/>
            <a:ext cx="9001000" cy="1373014"/>
          </a:xfrm>
          <a:solidFill>
            <a:srgbClr val="002060"/>
          </a:solidFill>
        </p:spPr>
        <p:txBody>
          <a:bodyPr/>
          <a:lstStyle/>
          <a:p>
            <a:r>
              <a:rPr lang="it-IT" sz="3200" dirty="0" smtClean="0">
                <a:solidFill>
                  <a:schemeClr val="bg1"/>
                </a:solidFill>
                <a:hlinkClick r:id="rId2"/>
              </a:rPr>
              <a:t>d.lgs.n.56 del 19 aprile 2017</a:t>
            </a:r>
            <a:r>
              <a:rPr lang="it-IT" sz="3200" dirty="0" smtClean="0">
                <a:solidFill>
                  <a:schemeClr val="bg1"/>
                </a:solidFill>
              </a:rPr>
              <a:t/>
            </a:r>
            <a:br>
              <a:rPr lang="it-IT" sz="3200" dirty="0" smtClean="0">
                <a:solidFill>
                  <a:schemeClr val="bg1"/>
                </a:solidFill>
              </a:rPr>
            </a:br>
            <a:r>
              <a:rPr lang="it-IT" sz="2800" dirty="0" smtClean="0">
                <a:solidFill>
                  <a:schemeClr val="bg1"/>
                </a:solidFill>
                <a:hlinkClick r:id="rId2"/>
              </a:rPr>
              <a:t>art</a:t>
            </a:r>
            <a:r>
              <a:rPr lang="it-IT" sz="2800" dirty="0">
                <a:solidFill>
                  <a:schemeClr val="bg1"/>
                </a:solidFill>
                <a:hlinkClick r:id="rId2"/>
              </a:rPr>
              <a:t>. 65</a:t>
            </a:r>
            <a:r>
              <a:rPr lang="it-IT" sz="2800" dirty="0">
                <a:solidFill>
                  <a:schemeClr val="bg1"/>
                </a:solidFill>
              </a:rPr>
              <a:t>. Modifiche </a:t>
            </a:r>
            <a:r>
              <a:rPr lang="it-IT" sz="2800" dirty="0" smtClean="0">
                <a:solidFill>
                  <a:schemeClr val="bg1"/>
                </a:solidFill>
                <a:hlinkClick r:id="rId3"/>
              </a:rPr>
              <a:t>all'art. </a:t>
            </a:r>
            <a:r>
              <a:rPr lang="it-IT" sz="2800" dirty="0">
                <a:solidFill>
                  <a:schemeClr val="bg1"/>
                </a:solidFill>
                <a:hlinkClick r:id="rId3"/>
              </a:rPr>
              <a:t>101 </a:t>
            </a:r>
            <a:r>
              <a:rPr lang="it-IT" sz="2000" dirty="0">
                <a:solidFill>
                  <a:schemeClr val="bg1"/>
                </a:solidFill>
                <a:hlinkClick r:id="rId3"/>
              </a:rPr>
              <a:t>del </a:t>
            </a:r>
            <a:r>
              <a:rPr lang="it-IT" sz="2000" dirty="0" smtClean="0">
                <a:solidFill>
                  <a:schemeClr val="bg1"/>
                </a:solidFill>
                <a:hlinkClick r:id="rId3"/>
              </a:rPr>
              <a:t>d.lgs.18 </a:t>
            </a:r>
            <a:r>
              <a:rPr lang="it-IT" sz="2000" dirty="0">
                <a:solidFill>
                  <a:schemeClr val="bg1"/>
                </a:solidFill>
                <a:hlinkClick r:id="rId3"/>
              </a:rPr>
              <a:t>aprile </a:t>
            </a:r>
            <a:r>
              <a:rPr lang="it-IT" sz="2800" dirty="0">
                <a:solidFill>
                  <a:schemeClr val="bg1"/>
                </a:solidFill>
                <a:hlinkClick r:id="rId3"/>
              </a:rPr>
              <a:t>2016, n. 50</a:t>
            </a:r>
            <a:br>
              <a:rPr lang="it-IT" sz="2800" dirty="0">
                <a:solidFill>
                  <a:schemeClr val="bg1"/>
                </a:solidFill>
                <a:hlinkClick r:id="rId3"/>
              </a:rPr>
            </a:br>
            <a:endParaRPr lang="it-IT" sz="3200" dirty="0">
              <a:solidFill>
                <a:schemeClr val="bg1"/>
              </a:solidFill>
            </a:endParaRPr>
          </a:p>
        </p:txBody>
      </p:sp>
      <p:sp>
        <p:nvSpPr>
          <p:cNvPr id="3" name="Segnaposto contenuto 2"/>
          <p:cNvSpPr>
            <a:spLocks noGrp="1"/>
          </p:cNvSpPr>
          <p:nvPr>
            <p:ph idx="1"/>
          </p:nvPr>
        </p:nvSpPr>
        <p:spPr>
          <a:xfrm>
            <a:off x="323528" y="1340768"/>
            <a:ext cx="8507288" cy="5001419"/>
          </a:xfrm>
        </p:spPr>
        <p:txBody>
          <a:bodyPr/>
          <a:lstStyle/>
          <a:p>
            <a:endParaRPr lang="it-IT" dirty="0"/>
          </a:p>
          <a:p>
            <a:r>
              <a:rPr lang="it-IT" sz="1400" dirty="0"/>
              <a:t>1. All'articolo 101 del decreto legislativo 18 aprile 2016, n. 50, sono apportate le seguenti modificazioni:</a:t>
            </a:r>
          </a:p>
          <a:p>
            <a:r>
              <a:rPr lang="it-IT" sz="2000" dirty="0" smtClean="0"/>
              <a:t>a</a:t>
            </a:r>
            <a:r>
              <a:rPr lang="it-IT" sz="2000" dirty="0"/>
              <a:t>) al comma 3, lettera d), le parole: "svolge, qualora sia in possesso dei requisiti previsti, le funzioni di coordinatore per l'esecuzione dei lavori previsti dalla vigente normativa sulla sicurezza" sono sostituite dalle seguenti: </a:t>
            </a:r>
            <a:r>
              <a:rPr lang="it-IT" sz="3600" b="1" dirty="0">
                <a:solidFill>
                  <a:schemeClr val="tx2">
                    <a:lumMod val="75000"/>
                  </a:schemeClr>
                </a:solidFill>
              </a:rPr>
              <a:t>"svolgere, qualora sia in possesso dei requisiti richiesti dalla normativa vigente sulla sicurezza, le funzioni di coordinatore per l'esecuzione dei lavori";  </a:t>
            </a:r>
          </a:p>
        </p:txBody>
      </p:sp>
    </p:spTree>
    <p:extLst>
      <p:ext uri="{BB962C8B-B14F-4D97-AF65-F5344CB8AC3E}">
        <p14:creationId xmlns="" xmlns:p14="http://schemas.microsoft.com/office/powerpoint/2010/main" val="30417741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116632"/>
            <a:ext cx="9180512" cy="864096"/>
          </a:xfrm>
          <a:solidFill>
            <a:schemeClr val="bg2">
              <a:lumMod val="90000"/>
            </a:schemeClr>
          </a:solidFill>
        </p:spPr>
        <p:txBody>
          <a:bodyPr/>
          <a:lstStyle/>
          <a:p>
            <a:r>
              <a:rPr lang="it-IT" sz="3600" b="1" dirty="0" smtClean="0"/>
              <a:t/>
            </a:r>
            <a:br>
              <a:rPr lang="it-IT" sz="3600" b="1" dirty="0" smtClean="0"/>
            </a:br>
            <a:r>
              <a:rPr lang="it-IT" sz="2800" b="1" dirty="0" smtClean="0"/>
              <a:t>art</a:t>
            </a:r>
            <a:r>
              <a:rPr lang="it-IT" sz="2800" b="1" dirty="0"/>
              <a:t>. </a:t>
            </a:r>
            <a:r>
              <a:rPr lang="it-IT" sz="2800" b="1" dirty="0" smtClean="0"/>
              <a:t>101  Soggetti </a:t>
            </a:r>
            <a:r>
              <a:rPr lang="it-IT" sz="2800" b="1" dirty="0"/>
              <a:t>delle stazioni </a:t>
            </a:r>
            <a:r>
              <a:rPr lang="it-IT" sz="2800" b="1" dirty="0" smtClean="0"/>
              <a:t>appaltanti, direttori operativi  </a:t>
            </a:r>
            <a:r>
              <a:rPr lang="it-IT" dirty="0"/>
              <a:t/>
            </a:r>
            <a:br>
              <a:rPr lang="it-IT" dirty="0"/>
            </a:br>
            <a:endParaRPr lang="it-IT" dirty="0"/>
          </a:p>
        </p:txBody>
      </p:sp>
      <p:sp>
        <p:nvSpPr>
          <p:cNvPr id="3" name="Segnaposto contenuto 2"/>
          <p:cNvSpPr>
            <a:spLocks noGrp="1"/>
          </p:cNvSpPr>
          <p:nvPr>
            <p:ph idx="1"/>
          </p:nvPr>
        </p:nvSpPr>
        <p:spPr>
          <a:xfrm>
            <a:off x="179512" y="1052736"/>
            <a:ext cx="8964488" cy="5805264"/>
          </a:xfrm>
        </p:spPr>
        <p:txBody>
          <a:bodyPr/>
          <a:lstStyle/>
          <a:p>
            <a:r>
              <a:rPr lang="it-IT" sz="1800" dirty="0" smtClean="0"/>
              <a:t>4</a:t>
            </a:r>
            <a:r>
              <a:rPr lang="it-IT" sz="1800" dirty="0"/>
              <a:t>. Gli </a:t>
            </a:r>
            <a:r>
              <a:rPr lang="it-IT" sz="2000" b="1" dirty="0">
                <a:solidFill>
                  <a:srgbClr val="FF0000"/>
                </a:solidFill>
              </a:rPr>
              <a:t>assistenti con funzioni di direttori  operativi  </a:t>
            </a:r>
            <a:r>
              <a:rPr lang="it-IT" sz="1800" dirty="0"/>
              <a:t>collaborano con il direttore dei  lavori  nel  verificare  che le  lavorazioni  di singole parti dei lavori da realizzare siano eseguite regolarmente  e nell'osservanza delle clausole contrattuali.  Essi  rispondono  della loro attività direttamente al direttore  dei  lavori.  </a:t>
            </a:r>
            <a:r>
              <a:rPr lang="it-IT" sz="2400" b="1" dirty="0">
                <a:solidFill>
                  <a:srgbClr val="FF0000"/>
                </a:solidFill>
              </a:rPr>
              <a:t>Ai  direttori operativi </a:t>
            </a:r>
            <a:r>
              <a:rPr lang="it-IT" sz="1800" dirty="0"/>
              <a:t>possono essere affidati dal direttore dei lavori,  fra  gli altri, i seguenti compiti: </a:t>
            </a:r>
          </a:p>
          <a:p>
            <a:pPr lvl="0"/>
            <a:r>
              <a:rPr lang="it-IT" sz="1800" dirty="0">
                <a:solidFill>
                  <a:srgbClr val="000099"/>
                </a:solidFill>
              </a:rPr>
              <a:t>verificare che l'esecutore svolga tutte  le  pratiche  di  legge relative alla denuncia dei calcoli delle strutture;</a:t>
            </a:r>
          </a:p>
          <a:p>
            <a:pPr lvl="0"/>
            <a:r>
              <a:rPr lang="it-IT" sz="1800" dirty="0">
                <a:solidFill>
                  <a:srgbClr val="000099"/>
                </a:solidFill>
              </a:rPr>
              <a:t>programmare e coordinare le attivita' dell'ispettore dei lavori;</a:t>
            </a:r>
          </a:p>
          <a:p>
            <a:pPr lvl="0"/>
            <a:r>
              <a:rPr lang="it-IT" sz="1800" dirty="0">
                <a:solidFill>
                  <a:srgbClr val="000099"/>
                </a:solidFill>
              </a:rPr>
              <a:t>curare   l'aggiornamento   del    cronoprogramma    generale    e particolareggiato dei lavori e segnalare tempestivamente al direttore dei  lavori  le  eventuali  difformità  rispetto   alle   previsioni contrattuali proponendo i necessari interventi correttivi;</a:t>
            </a:r>
          </a:p>
          <a:p>
            <a:pPr lvl="0"/>
            <a:r>
              <a:rPr lang="it-IT" sz="1800" dirty="0">
                <a:solidFill>
                  <a:srgbClr val="000099"/>
                </a:solidFill>
              </a:rPr>
              <a:t>assistere  il  direttore   dei   lavori   nell'identificare   gli interventi necessari ad eliminare difetti progettuali o esecutivi;</a:t>
            </a:r>
          </a:p>
          <a:p>
            <a:pPr lvl="0"/>
            <a:r>
              <a:rPr lang="it-IT" sz="1800" dirty="0">
                <a:solidFill>
                  <a:srgbClr val="000099"/>
                </a:solidFill>
              </a:rPr>
              <a:t>individuare ed analizzare le cause che influiscono  negativamente sulla qualità dei lavori e proponendo al  direttore  dei  lavori  le adeguate azioni correttive;</a:t>
            </a:r>
          </a:p>
          <a:p>
            <a:pPr lvl="0"/>
            <a:r>
              <a:rPr lang="it-IT" sz="1800" dirty="0">
                <a:solidFill>
                  <a:srgbClr val="000099"/>
                </a:solidFill>
              </a:rPr>
              <a:t>assistere i collaudatori nell'espletamento  delle  operazioni  di collaudo;</a:t>
            </a:r>
          </a:p>
          <a:p>
            <a:pPr lvl="0"/>
            <a:r>
              <a:rPr lang="it-IT" sz="1400" dirty="0">
                <a:solidFill>
                  <a:srgbClr val="000099"/>
                </a:solidFill>
              </a:rPr>
              <a:t>esaminare e approvare il programma  delle  prove  di  collaudo  e messa in servizio degli impianti;</a:t>
            </a:r>
          </a:p>
          <a:p>
            <a:pPr lvl="0"/>
            <a:r>
              <a:rPr lang="it-IT" sz="1800" dirty="0">
                <a:solidFill>
                  <a:srgbClr val="000099"/>
                </a:solidFill>
              </a:rPr>
              <a:t>direzione di lavorazioni specialistiche.  </a:t>
            </a:r>
          </a:p>
        </p:txBody>
      </p:sp>
    </p:spTree>
    <p:extLst>
      <p:ext uri="{BB962C8B-B14F-4D97-AF65-F5344CB8AC3E}">
        <p14:creationId xmlns="" xmlns:p14="http://schemas.microsoft.com/office/powerpoint/2010/main" val="613446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706090"/>
          </a:xfrm>
          <a:solidFill>
            <a:schemeClr val="bg1">
              <a:lumMod val="85000"/>
            </a:schemeClr>
          </a:solidFill>
        </p:spPr>
        <p:txBody>
          <a:bodyPr/>
          <a:lstStyle/>
          <a:p>
            <a:r>
              <a:rPr lang="it-IT" sz="3600" b="1" dirty="0" smtClean="0"/>
              <a:t/>
            </a:r>
            <a:br>
              <a:rPr lang="it-IT" sz="3600" b="1" dirty="0" smtClean="0"/>
            </a:br>
            <a:r>
              <a:rPr lang="it-IT" sz="2400" b="1" dirty="0" smtClean="0"/>
              <a:t>art</a:t>
            </a:r>
            <a:r>
              <a:rPr lang="it-IT" sz="2400" b="1" dirty="0"/>
              <a:t>. </a:t>
            </a:r>
            <a:r>
              <a:rPr lang="it-IT" sz="2400" b="1" dirty="0" smtClean="0"/>
              <a:t>101  Soggetti </a:t>
            </a:r>
            <a:r>
              <a:rPr lang="it-IT" sz="2400" b="1" dirty="0"/>
              <a:t>delle stazioni </a:t>
            </a:r>
            <a:r>
              <a:rPr lang="it-IT" sz="2400" b="1" dirty="0" smtClean="0"/>
              <a:t>appaltanti, ispettori di cantiere  </a:t>
            </a:r>
            <a:r>
              <a:rPr lang="it-IT" dirty="0"/>
              <a:t/>
            </a:r>
            <a:br>
              <a:rPr lang="it-IT" dirty="0"/>
            </a:br>
            <a:endParaRPr lang="it-IT" dirty="0"/>
          </a:p>
        </p:txBody>
      </p:sp>
      <p:sp>
        <p:nvSpPr>
          <p:cNvPr id="3" name="Segnaposto contenuto 2"/>
          <p:cNvSpPr>
            <a:spLocks noGrp="1"/>
          </p:cNvSpPr>
          <p:nvPr>
            <p:ph idx="1"/>
          </p:nvPr>
        </p:nvSpPr>
        <p:spPr>
          <a:xfrm>
            <a:off x="179512" y="1052736"/>
            <a:ext cx="8856984" cy="5544616"/>
          </a:xfrm>
        </p:spPr>
        <p:txBody>
          <a:bodyPr/>
          <a:lstStyle/>
          <a:p>
            <a:r>
              <a:rPr lang="it-IT" sz="1600" dirty="0" smtClean="0"/>
              <a:t>5</a:t>
            </a:r>
            <a:r>
              <a:rPr lang="it-IT" sz="1600" dirty="0"/>
              <a:t>. </a:t>
            </a:r>
            <a:r>
              <a:rPr lang="it-IT" sz="2000" dirty="0">
                <a:solidFill>
                  <a:srgbClr val="FF0000"/>
                </a:solidFill>
              </a:rPr>
              <a:t>Gli assistenti </a:t>
            </a:r>
            <a:r>
              <a:rPr lang="it-IT" sz="1600" dirty="0"/>
              <a:t>con</a:t>
            </a:r>
            <a:r>
              <a:rPr lang="it-IT" sz="2000" dirty="0">
                <a:solidFill>
                  <a:srgbClr val="FF0000"/>
                </a:solidFill>
              </a:rPr>
              <a:t> </a:t>
            </a:r>
            <a:r>
              <a:rPr lang="it-IT" sz="1600" dirty="0"/>
              <a:t>funzioni di </a:t>
            </a:r>
            <a:r>
              <a:rPr lang="it-IT" sz="2000" dirty="0">
                <a:solidFill>
                  <a:srgbClr val="FF0000"/>
                </a:solidFill>
              </a:rPr>
              <a:t>ispettori di cantiere </a:t>
            </a:r>
            <a:r>
              <a:rPr lang="it-IT" sz="1600" dirty="0"/>
              <a:t>collaborano con  il  direttore  dei  lavori  nella  sorveglianza  dei  lavori  in conformità delle prescrizioni stabilite nel capitolato  speciale  di appalto. La posizione di ispettore è ricoperta da una  sola  persona che esercita la sua </a:t>
            </a:r>
            <a:r>
              <a:rPr lang="it-IT" sz="1600" dirty="0" smtClean="0"/>
              <a:t>attività  </a:t>
            </a:r>
            <a:r>
              <a:rPr lang="it-IT" sz="1600" dirty="0"/>
              <a:t>in  un  turno  di  lavoro.  Essi  sono presenti a tempo pieno durante il periodo di  svolgimento  di  lavori che richiedono controllo  quotidiano, nonché  durante  le  fasi  di collaudo e delle eventuali manutenzioni. Essi rispondono  della  loro attività  direttamente  al  direttore  dei  lavori.  Agli  ispettori possono essere affidati fra gli altri i seguenti compiti: </a:t>
            </a:r>
          </a:p>
          <a:p>
            <a:pPr lvl="0"/>
            <a:r>
              <a:rPr lang="it-IT" sz="1600" dirty="0"/>
              <a:t>la verifica dei documenti di accompagnamento delle  forniture  di materiali per assicurare che  siano  conformi  alle  prescrizioni  ed approvati dalle strutture di controllo in qualità del fornitore;</a:t>
            </a:r>
          </a:p>
          <a:p>
            <a:pPr lvl="0"/>
            <a:r>
              <a:rPr lang="it-IT" sz="1600" dirty="0"/>
              <a:t>la verifica, prima della messa in  opera,  che  i  materiali,  le apparecchiature e gli impianti abbiano superato le fasi  di  collaudo prescritte dal controllo di qualità  o  dalle  normative  vigenti  o dalle  prescrizioni  contrattuali  in  base  alle  quali  sono  stati costruiti;</a:t>
            </a:r>
          </a:p>
          <a:p>
            <a:pPr lvl="0"/>
            <a:r>
              <a:rPr lang="it-IT" sz="1600" dirty="0"/>
              <a:t>il controllo sulla attivita' dei subappaltatori;</a:t>
            </a:r>
          </a:p>
          <a:p>
            <a:pPr lvl="0"/>
            <a:r>
              <a:rPr lang="it-IT" sz="1600" dirty="0"/>
              <a:t>il controllo sulla regolare esecuzione dei lavori con riguardo ai disegni ed alle specifiche tecniche contrattuali;</a:t>
            </a:r>
          </a:p>
          <a:p>
            <a:pPr lvl="0"/>
            <a:r>
              <a:rPr lang="it-IT" sz="1600" dirty="0"/>
              <a:t>l'assistenza alle prove di laboratorio;</a:t>
            </a:r>
          </a:p>
          <a:p>
            <a:pPr lvl="0"/>
            <a:r>
              <a:rPr lang="it-IT" sz="1600" dirty="0"/>
              <a:t>l'assistenza ai collaudi dei lavori ed alle  prove  di  messa  in esercizio ed accettazione degli impianti;</a:t>
            </a:r>
          </a:p>
          <a:p>
            <a:pPr lvl="0"/>
            <a:r>
              <a:rPr lang="it-IT" sz="1600" dirty="0"/>
              <a:t>la predisposizione degli  atti  contabili  e  l'esecuzione  delle misurazioni quando siano stati incaricati dal direttore dei lavori; </a:t>
            </a:r>
          </a:p>
          <a:p>
            <a:pPr lvl="0"/>
            <a:r>
              <a:rPr lang="it-IT" sz="2800" b="1" dirty="0">
                <a:solidFill>
                  <a:srgbClr val="000099"/>
                </a:solidFill>
              </a:rPr>
              <a:t>l'assistenza al coordinatore per l'esecuzione</a:t>
            </a:r>
            <a:r>
              <a:rPr lang="it-IT" sz="2000" dirty="0" smtClean="0">
                <a:solidFill>
                  <a:srgbClr val="000099"/>
                </a:solidFill>
              </a:rPr>
              <a:t>.  </a:t>
            </a:r>
            <a:endParaRPr lang="it-IT" sz="2000" dirty="0">
              <a:solidFill>
                <a:srgbClr val="000099"/>
              </a:solidFill>
            </a:endParaRPr>
          </a:p>
        </p:txBody>
      </p:sp>
    </p:spTree>
    <p:extLst>
      <p:ext uri="{BB962C8B-B14F-4D97-AF65-F5344CB8AC3E}">
        <p14:creationId xmlns="" xmlns:p14="http://schemas.microsoft.com/office/powerpoint/2010/main" val="28947303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solidFill>
            <a:schemeClr val="bg1">
              <a:lumMod val="85000"/>
            </a:schemeClr>
          </a:solidFill>
        </p:spPr>
        <p:txBody>
          <a:bodyPr/>
          <a:lstStyle/>
          <a:p>
            <a:r>
              <a:rPr lang="it-IT" sz="3600" b="1" dirty="0" smtClean="0"/>
              <a:t/>
            </a:r>
            <a:br>
              <a:rPr lang="it-IT" sz="3600" b="1" dirty="0" smtClean="0"/>
            </a:br>
            <a:r>
              <a:rPr lang="it-IT" sz="3600" b="1" dirty="0" smtClean="0"/>
              <a:t>art</a:t>
            </a:r>
            <a:r>
              <a:rPr lang="it-IT" sz="3600" b="1" dirty="0"/>
              <a:t>. </a:t>
            </a:r>
            <a:r>
              <a:rPr lang="it-IT" sz="3600" b="1" dirty="0" smtClean="0"/>
              <a:t>101  Soggetti </a:t>
            </a:r>
            <a:r>
              <a:rPr lang="it-IT" sz="3600" b="1" dirty="0"/>
              <a:t>delle stazioni </a:t>
            </a:r>
            <a:r>
              <a:rPr lang="it-IT" sz="3600" b="1" dirty="0" smtClean="0"/>
              <a:t>appaltanti  </a:t>
            </a:r>
            <a:r>
              <a:rPr lang="it-IT" dirty="0"/>
              <a:t/>
            </a:r>
            <a:br>
              <a:rPr lang="it-IT" dirty="0"/>
            </a:br>
            <a:endParaRPr lang="it-IT" dirty="0"/>
          </a:p>
        </p:txBody>
      </p:sp>
      <p:sp>
        <p:nvSpPr>
          <p:cNvPr id="3" name="Segnaposto contenuto 2"/>
          <p:cNvSpPr>
            <a:spLocks noGrp="1"/>
          </p:cNvSpPr>
          <p:nvPr>
            <p:ph idx="1"/>
          </p:nvPr>
        </p:nvSpPr>
        <p:spPr>
          <a:xfrm>
            <a:off x="179512" y="1052736"/>
            <a:ext cx="8640960" cy="525658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lstStyle/>
          <a:p>
            <a:r>
              <a:rPr lang="it-IT" sz="5400" dirty="0" smtClean="0">
                <a:solidFill>
                  <a:srgbClr val="FF0000"/>
                </a:solidFill>
              </a:rPr>
              <a:t>6</a:t>
            </a:r>
            <a:r>
              <a:rPr lang="it-IT" sz="5400" dirty="0">
                <a:solidFill>
                  <a:srgbClr val="FF0000"/>
                </a:solidFill>
              </a:rPr>
              <a:t>. </a:t>
            </a:r>
            <a:r>
              <a:rPr lang="it-IT" sz="5400" b="1" dirty="0">
                <a:solidFill>
                  <a:srgbClr val="FF0000"/>
                </a:solidFill>
              </a:rPr>
              <a:t>Per le funzioni del coordinatore per l'esecuzione dei lavori  si applica l'articolo 92 </a:t>
            </a:r>
            <a:r>
              <a:rPr lang="it-IT" sz="5400" b="1" dirty="0" smtClean="0">
                <a:solidFill>
                  <a:srgbClr val="FF0000"/>
                </a:solidFill>
              </a:rPr>
              <a:t>co. </a:t>
            </a:r>
            <a:r>
              <a:rPr lang="it-IT" sz="5400" b="1" dirty="0">
                <a:solidFill>
                  <a:srgbClr val="FF0000"/>
                </a:solidFill>
              </a:rPr>
              <a:t>1 </a:t>
            </a:r>
            <a:r>
              <a:rPr lang="it-IT" sz="4000" b="1" dirty="0">
                <a:solidFill>
                  <a:srgbClr val="FF0000"/>
                </a:solidFill>
              </a:rPr>
              <a:t>del decreto legislativo n. </a:t>
            </a:r>
            <a:r>
              <a:rPr lang="it-IT" sz="5400" b="1" dirty="0">
                <a:solidFill>
                  <a:srgbClr val="FF0000"/>
                </a:solidFill>
              </a:rPr>
              <a:t>81 del </a:t>
            </a:r>
            <a:r>
              <a:rPr lang="it-IT" sz="5400" b="1" dirty="0" smtClean="0">
                <a:solidFill>
                  <a:srgbClr val="FF0000"/>
                </a:solidFill>
              </a:rPr>
              <a:t>2008  </a:t>
            </a:r>
            <a:r>
              <a:rPr lang="it-IT" sz="2400" b="1" dirty="0" smtClean="0">
                <a:solidFill>
                  <a:srgbClr val="002060"/>
                </a:solidFill>
              </a:rPr>
              <a:t>(Obblighi del coordinatore per l’esecuzione dei lavori)</a:t>
            </a:r>
            <a:r>
              <a:rPr lang="it-IT" sz="2400" b="1" dirty="0">
                <a:solidFill>
                  <a:srgbClr val="002060"/>
                </a:solidFill>
              </a:rPr>
              <a:t> </a:t>
            </a:r>
            <a:endParaRPr lang="it-IT" sz="1200" dirty="0">
              <a:solidFill>
                <a:srgbClr val="002060"/>
              </a:solidFill>
            </a:endParaRPr>
          </a:p>
        </p:txBody>
      </p:sp>
    </p:spTree>
    <p:extLst>
      <p:ext uri="{BB962C8B-B14F-4D97-AF65-F5344CB8AC3E}">
        <p14:creationId xmlns="" xmlns:p14="http://schemas.microsoft.com/office/powerpoint/2010/main" val="3090525109"/>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fumature">
  <a:themeElements>
    <a:clrScheme name="Sfumatur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fumatu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fumatur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fumatur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fumatur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fumatur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fumatur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fumatur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ivace">
  <a:themeElements>
    <a:clrScheme name="Vivace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Vivac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vace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vace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Vivace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Vivace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Vivace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Vivace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Vivace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Vivace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Vivace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4478</TotalTime>
  <Words>12146</Words>
  <Application>Microsoft Office PowerPoint</Application>
  <PresentationFormat>Presentazione su schermo (4:3)</PresentationFormat>
  <Paragraphs>847</Paragraphs>
  <Slides>154</Slides>
  <Notes>0</Notes>
  <HiddenSlides>0</HiddenSlides>
  <MMClips>0</MMClips>
  <ScaleCrop>false</ScaleCrop>
  <HeadingPairs>
    <vt:vector size="6" baseType="variant">
      <vt:variant>
        <vt:lpstr>Tema</vt:lpstr>
      </vt:variant>
      <vt:variant>
        <vt:i4>13</vt:i4>
      </vt:variant>
      <vt:variant>
        <vt:lpstr>Server OLE incorporati</vt:lpstr>
      </vt:variant>
      <vt:variant>
        <vt:i4>1</vt:i4>
      </vt:variant>
      <vt:variant>
        <vt:lpstr>Titoli diapositive</vt:lpstr>
      </vt:variant>
      <vt:variant>
        <vt:i4>154</vt:i4>
      </vt:variant>
    </vt:vector>
  </HeadingPairs>
  <TitlesOfParts>
    <vt:vector size="168" baseType="lpstr">
      <vt:lpstr>Oceano</vt:lpstr>
      <vt:lpstr>1_Tema di Office</vt:lpstr>
      <vt:lpstr>Vivace</vt:lpstr>
      <vt:lpstr>Mito</vt:lpstr>
      <vt:lpstr>2_Tema di Office</vt:lpstr>
      <vt:lpstr>Struttura predefinita</vt:lpstr>
      <vt:lpstr>Tema di Office</vt:lpstr>
      <vt:lpstr>Pixel</vt:lpstr>
      <vt:lpstr>Luna</vt:lpstr>
      <vt:lpstr>1_Struttura predefinita</vt:lpstr>
      <vt:lpstr>Sfumature</vt:lpstr>
      <vt:lpstr>1_Universo</vt:lpstr>
      <vt:lpstr>2_Struttura predefinita</vt:lpstr>
      <vt:lpstr>ClipArt</vt:lpstr>
      <vt:lpstr>Diapositiva 1</vt:lpstr>
      <vt:lpstr>Diapositiva 2</vt:lpstr>
      <vt:lpstr>Diapositiva 3</vt:lpstr>
      <vt:lpstr>       ALLEGATO XIV Contenuti minimi del corso di formazione per i coordinatori per la progettazione e per l'esecuzione dei lavori</vt:lpstr>
      <vt:lpstr>Diapositiva 5</vt:lpstr>
      <vt:lpstr>Diapositiva 6</vt:lpstr>
      <vt:lpstr> LA DIRETTIVA MADRE 89/391 </vt:lpstr>
      <vt:lpstr>DALLA DIRETTIVA MADRE 89/391  ALLA DIRETTIVA PARTICOLARE 92/57 CEE ai dd.llggss.494/94 e 528/99</vt:lpstr>
      <vt:lpstr>Nel Testo Unico</vt:lpstr>
      <vt:lpstr>  TITOLO II – LUOGHI  DI  LAVORO             DISPOSIZIONI GENERALI        Articolo 62 - Definizioni  </vt:lpstr>
      <vt:lpstr>Diapositiva 11</vt:lpstr>
      <vt:lpstr> nel  d. lgs 626/94 art.7(Contratto d’appalto o contratto d’opera)</vt:lpstr>
      <vt:lpstr>Art.26 Obblighi connessi ai contratti d’appalto               o d’opera o di somministrazione</vt:lpstr>
      <vt:lpstr>Art.26 Obblighi connessi ai contratti d’appalto o d’opera o di somministrazione</vt:lpstr>
      <vt:lpstr>Art.26 Obblighi connessi ai contratti d’appalto  1/2            o d’opera o di somministrazione (con le modifiche del decreto del fare)</vt:lpstr>
      <vt:lpstr>Art.26 Obblighi connessi ai contratti d’appalto  2/2            o d’opera o di somministrazione (con le modifiche del decreto del fare)</vt:lpstr>
      <vt:lpstr>Art.26 Obblighi connessi ai contratti d’appalto  2/2            o d’opera o di somministrazione (con le modifiche del decreto del fare)</vt:lpstr>
      <vt:lpstr>Art.26 Obblighi connessi ai contratti d’appalto  2/2            o d’opera o di somministrazione (con le modifiche del decreto del fare)</vt:lpstr>
      <vt:lpstr>    ALLEGATO XI  Elenco dei lavori comportanti rischi particolari per la sicurezza e la salute dei lavoratori</vt:lpstr>
      <vt:lpstr>Art.26 Obblighi connessi ai contratti d’appalto o d’opera o di somministrazione (secondo contatto con il Codice degli appalti pubblici)</vt:lpstr>
      <vt:lpstr>Art.26 Obblighi connessi ai contratti d’appalto            o d’opera o di somministrazione</vt:lpstr>
      <vt:lpstr>art.26 Obblighi connessi ai contratti d’appalto  o d’opera o di somministrazione</vt:lpstr>
      <vt:lpstr>art. 26 Obblighi connessi ai contratti d’appalto o d’opera o di somministrazione                      (terzo contatto con il Codice degli appalti pubblici)</vt:lpstr>
      <vt:lpstr>Art.26 Obblighi connessi ai contratti d’appalto  o d’opera o di somministrazione  (quarto contatto con il Codice degli appalti pubblici)</vt:lpstr>
      <vt:lpstr>Art.26 Obblighi connessi ai contratti d’appalto                           o d’opera o di somministrazione</vt:lpstr>
      <vt:lpstr>Titolo IV Cantieri temporanei o mobili – Capo I Articolo 96 - Obblighi dei datori di lavoro, dei dirigenti e dei preposti </vt:lpstr>
      <vt:lpstr>Diapositiva 27</vt:lpstr>
      <vt:lpstr>    Codice Civile  Libro IV(Delle obbligazioni) Titolo III (Dei singoli contratti) Capo VII (Dell’Appalto) art.1655 (Nozione) </vt:lpstr>
      <vt:lpstr>Diapositiva 29</vt:lpstr>
      <vt:lpstr> Lavoro Autonomo  codice civile Libro V (Del Lavoro),  Titolo III, Capo I   art.2222 </vt:lpstr>
      <vt:lpstr> Ritorniamo alla DIRETTIVA MADRE 89/391 </vt:lpstr>
      <vt:lpstr>Diapositiva 32</vt:lpstr>
      <vt:lpstr>Diapositiva 33</vt:lpstr>
      <vt:lpstr>La direttiva Cantieri</vt:lpstr>
      <vt:lpstr>Diapositiva 35</vt:lpstr>
      <vt:lpstr> Titolo IV  CANTIERI TEMPORANEI O MOBILI Capo I - Misure per la salute e sicurezza nei cantieri temporanei o mobili  </vt:lpstr>
      <vt:lpstr>  Titolo IV  CANTIERI TEMPORANEI O MOBILI Capo I - Misure per la salute e sicurezza nei cantieri temporanei o mobili  </vt:lpstr>
      <vt:lpstr>IL “DECRETO DEL FARE” E IL TESTO UNICO</vt:lpstr>
      <vt:lpstr>  Titolo IV  CANTIERI TEMPORANEI O MOBILI Capo I - Misure per la salute e sicurezza nei cantieri temporanei o mobili  </vt:lpstr>
      <vt:lpstr> Art. 89. Definizioni (sono 11)  </vt:lpstr>
      <vt:lpstr>     ALLEGATO X  Elenco dei lavori edili o di ingegneria civile di cui all'articolo 89 comma 1, lettera a)</vt:lpstr>
      <vt:lpstr>  Art. 89. Definizioni  </vt:lpstr>
      <vt:lpstr> Art. 89. Definizioni </vt:lpstr>
      <vt:lpstr>  Art. 89. Definizioni  </vt:lpstr>
      <vt:lpstr>Articolo 17 Obblighi del datore di lavoro non delegabili </vt:lpstr>
      <vt:lpstr>  Art. 89. Definizioni  </vt:lpstr>
      <vt:lpstr>  Art. 89 Definizioni  </vt:lpstr>
      <vt:lpstr>  Art. 89    Definizioni  </vt:lpstr>
      <vt:lpstr>ALLEGATO XVII  IDONEITA’ TECNICO PROFESSIONALE            1/3</vt:lpstr>
      <vt:lpstr>ALLEGATO XVII  IDONEITA’ TECNICO PROFESSIONALE           2/3</vt:lpstr>
      <vt:lpstr>ALLEGATO XVII  IDONEITA’ TECNICO PROFESSIONALE                3/3</vt:lpstr>
      <vt:lpstr>       Allegato XIV Contenuti minimi del corso di formazione per coordinatori  </vt:lpstr>
      <vt:lpstr>ART. 31    della Merloni Ter PIANI DI SICUREZZA</vt:lpstr>
      <vt:lpstr>ART. 31    della Merloni Ter                   PIANI DI SICUREZZA</vt:lpstr>
      <vt:lpstr>DECRETO DEL PRESIDENTE DELLA REPUBBLICA 3 luglio 2003, n.222          (Gazzetta Ufficiale N. 193 del 21 Agosto 2003)</vt:lpstr>
      <vt:lpstr>ART. 31    della Merloni Ter                 PIANI DI SICUREZZA</vt:lpstr>
      <vt:lpstr>art.31  della Merloni Ter                   PIANI DI SICUREZZA</vt:lpstr>
      <vt:lpstr>ART. 31    della Merloni Ter PIANI DI SICUREZZA</vt:lpstr>
      <vt:lpstr>REGOLAMENTO D’ATTUAZIONE DPR 554/99</vt:lpstr>
      <vt:lpstr>REGOLAMENTO D’ATTUAZIONE     DPR 554/99</vt:lpstr>
      <vt:lpstr>REGOLAMENTO D’ATTUAZIONE D.P.R. n.554 del 21.12.99</vt:lpstr>
      <vt:lpstr>REGOLAMENTO D’ATTUAZIONE D.P.R. n.554 del 21.12.99</vt:lpstr>
      <vt:lpstr>REGOLAMENTO D’ATTUAZIONE D.P.R. n.554 del 21.12.99</vt:lpstr>
      <vt:lpstr>REGOLAMENTO D’ATTUAZIONE D.P.R. n.554 del 21.12.99   (17)</vt:lpstr>
      <vt:lpstr>REGOLAMENTO D’ATTUAZIONE D.P.R. n.554 del 21.12.99   (18)</vt:lpstr>
      <vt:lpstr>REGOLAMENTO D’ATTUAZIONE D.P.R. n.554 del 21.12.99   (19)</vt:lpstr>
      <vt:lpstr>REGOLAMENTO D’ATTUAZIONE D.P.R. n.554 del 21.12.99   (20)</vt:lpstr>
      <vt:lpstr>Diapositiva 68</vt:lpstr>
      <vt:lpstr>Art. 131 Piani di sicurezza                                                    Codice degli appalti pubblici D.Lgs. n. 163/2006</vt:lpstr>
      <vt:lpstr>Art. 131 Piani di sicurezza                                           Codice degli appalti pubblici D.Lgs. n. 163/2006</vt:lpstr>
      <vt:lpstr> LEGGE 3 Agosto 2007 , n. 123 Misure in tema di tutela della salute e della sicurezza sul lavoro e delega al Governo per il riassetto e la riforma della normativa in materia. </vt:lpstr>
      <vt:lpstr>Art. 86   Criteri di individuazione delle offerte anormalmente basse                   (art. 21, co. 1-bis, legge n. 109/1994; art. 64, co. 6 e art. 91, co. 4, d.P.R. n. 554/1999; art. 19, d.lgs. n. 358/1992; art. 25, d.lgs. n. 157/1995; art. 25, d.lgs. n. 158/1995) </vt:lpstr>
      <vt:lpstr>  IL DPR n.207/10   Nuovo Regolamento sugli appalti pubblici Abrogato con il d.lgs. 50/2016                                art.217, co.1, lett.u  </vt:lpstr>
      <vt:lpstr> Art. 9 Il responsabile del procedimento per la realizzazione di lavori pubblici </vt:lpstr>
      <vt:lpstr>   Art. 10 Funzioni e compiti del responsabile del procedimento  </vt:lpstr>
      <vt:lpstr>Art. 148 Direttore dei lavori  (art. 124, d.P.R. n. 554/1999)  </vt:lpstr>
      <vt:lpstr>Art. 149 Direttori operativi (art. 125, d.P.R. n. 554/1999) </vt:lpstr>
      <vt:lpstr>Art. 150 Ispettori di cantiere (art. 126, d.P.R. n. 554/1999). </vt:lpstr>
      <vt:lpstr> Art. 151 Sicurezza nei cantieri (art. 127, d.P.R. n. 554/1999)  </vt:lpstr>
      <vt:lpstr>Diapositiva 80</vt:lpstr>
      <vt:lpstr>Il nuovo "Codice degli appalti pubblici e dei contratti di concessione", </vt:lpstr>
      <vt:lpstr>Diapositiva 82</vt:lpstr>
      <vt:lpstr>le principali novità in materia di sicurezza e salute</vt:lpstr>
      <vt:lpstr> D.lgs. 50 del 2016  art.103 </vt:lpstr>
      <vt:lpstr> Dlgs 50 del 2016 </vt:lpstr>
      <vt:lpstr> Dlgs 50 del 2016 </vt:lpstr>
      <vt:lpstr> art.101  del Dlgs 50 del 2016 </vt:lpstr>
      <vt:lpstr>Diapositiva 88</vt:lpstr>
      <vt:lpstr>Diapositiva 89</vt:lpstr>
      <vt:lpstr> Dlgs 50 del 2016, art.101, co.4 e 5 </vt:lpstr>
      <vt:lpstr> Dlgs 50 del 2016 </vt:lpstr>
      <vt:lpstr> Dlgs 50 del 2016, art. 105 </vt:lpstr>
      <vt:lpstr> art. 101  Soggetti delle stazioni appaltanti  RUP  </vt:lpstr>
      <vt:lpstr> art. 101  Soggetti delle stazioni appaltanti direttore dei lavori   </vt:lpstr>
      <vt:lpstr> art. 101  Soggetti delle stazioni appaltanti , direttore dei lavori  </vt:lpstr>
      <vt:lpstr>d.lgs.n.56 del 19 aprile 2017 art. 65. Modifiche all'art. 101 del d.lgs.18 aprile 2016, n. 50 </vt:lpstr>
      <vt:lpstr> art. 101  Soggetti delle stazioni appaltanti, direttori operativi   </vt:lpstr>
      <vt:lpstr> art. 101  Soggetti delle stazioni appaltanti, ispettori di cantiere   </vt:lpstr>
      <vt:lpstr> art. 101  Soggetti delle stazioni appaltanti   </vt:lpstr>
      <vt:lpstr>Diapositiva 100</vt:lpstr>
      <vt:lpstr>art.105 Subappalto</vt:lpstr>
      <vt:lpstr>DIRETTORE TECNICO DI CANTIERE</vt:lpstr>
      <vt:lpstr>DIRETTORE TECNICO DI CANTIERE</vt:lpstr>
      <vt:lpstr>Direttore Tecnico di cantiere</vt:lpstr>
      <vt:lpstr>Direttore Tecnico di cantiere</vt:lpstr>
      <vt:lpstr>Diapositiva 106</vt:lpstr>
      <vt:lpstr> DECRETO LEGISLATIVO n. 56 19 aprile 2017 </vt:lpstr>
      <vt:lpstr>Diapositiva 108</vt:lpstr>
      <vt:lpstr>Il correttivo In tema di salute e sicurezza sul lavoro  DECRETO LEGISLATIVO n. 56  del 19 aprile 2017 </vt:lpstr>
      <vt:lpstr>Diapositiva 110</vt:lpstr>
      <vt:lpstr>art. 65. Modifiche all'articolo 101 del decreto legislativo 18 aprile 2016, n. 50 </vt:lpstr>
      <vt:lpstr>  Delibera  n. 1098 del 26 ottobre 2016 Oggetto: Prefettura di Reggio Calabria  oneri per l’attuazione dei piani  della sicurezza – richiesta di parere AG  44/2016/AP d.lgs. 50/2016   1/2 </vt:lpstr>
      <vt:lpstr>  Delibera  n. 1098 del 26 ottobre 2016 Oggetto: Prefettura di Reggio Calabria  oneri per l’attuazione dei piani  della sicurezza – richiesta di parere AG  44/2016/AP d.lgs. 50/2016   1/2 </vt:lpstr>
      <vt:lpstr>Diapositiva 114</vt:lpstr>
      <vt:lpstr>  </vt:lpstr>
      <vt:lpstr>Diapositiva 116</vt:lpstr>
      <vt:lpstr>Cosa risponde il  MINISTERO</vt:lpstr>
      <vt:lpstr>Cosa risponde il  MINISTERO</vt:lpstr>
      <vt:lpstr>CONTINUA…</vt:lpstr>
      <vt:lpstr>Ecco cosa è                                   l’APPALTO “GENUINO”</vt:lpstr>
      <vt:lpstr>Ecco cosa è                                   l’APPALTO “GENUINO</vt:lpstr>
      <vt:lpstr>Aggiunge il MINISTERO</vt:lpstr>
      <vt:lpstr> ulteriore INDICAZIONI DEL MINISTERO</vt:lpstr>
      <vt:lpstr>INDICAZIONI DEL MINISTERO</vt:lpstr>
      <vt:lpstr>IL POTERE DIRETTIVO</vt:lpstr>
      <vt:lpstr>Diapositiva 126</vt:lpstr>
      <vt:lpstr>Diapositiva 127</vt:lpstr>
      <vt:lpstr>SOGLIA MINIMA DI IMPRENDITORIALITA’ </vt:lpstr>
      <vt:lpstr>DIRETTIVA ISPEZIONI  18 SETTEMBRE 2008</vt:lpstr>
      <vt:lpstr>CRITERI DI “GENUINITA’ ”</vt:lpstr>
      <vt:lpstr>APPALTI LABOUR INTENSIVE</vt:lpstr>
      <vt:lpstr>TRIBUNALE MILANO 05/02/2007 </vt:lpstr>
      <vt:lpstr>In sintesi</vt:lpstr>
      <vt:lpstr>Diapositiva 134</vt:lpstr>
      <vt:lpstr>LPS sito Min Lav 11 febbraio 2011 </vt:lpstr>
      <vt:lpstr>  “Genuinità dell’appalto”                           la circolare Min Lav n. 5 dell’11 febbraio 2011  </vt:lpstr>
      <vt:lpstr>  Genuinità dell'appalto  la circolare Min Lav n. 5 dell’11 febbraio 2011  </vt:lpstr>
      <vt:lpstr>  “Valore dell’appalto e criteri di scelta del contraente”                           la circolare Min Lav n. 5 dell’11 febbraio 2011  </vt:lpstr>
      <vt:lpstr>  “Valore dell’appalto e criteri di scelta del contraente”                           la circolare Min Lav n. 5 dell’11 febbraio 2011  </vt:lpstr>
      <vt:lpstr>“Regime di solidarietà solidale” la circolare Min Lav n. 5 dell’11 febbraio 2011 </vt:lpstr>
      <vt:lpstr>“Regime di solidarietà solidale” la circolare Min Lav n. 5 dell’11 febbraio 2011 </vt:lpstr>
      <vt:lpstr> “La sicurezza del lavoro negli appalti” la circolare Min Lav n. 5 dell’11 febbraio 2011 </vt:lpstr>
      <vt:lpstr> “La sicurezza del lavoro negli appalti” la circolare Min Lav n. 5 dell’11 febbraio 2011 </vt:lpstr>
      <vt:lpstr> “La sicurezza del lavoro negli appalti” la circolare Min Lav n. 5 dell’11 febbraio 2011 </vt:lpstr>
      <vt:lpstr> “La sicurezza del lavoro negli appalti” la circolare Min Lav n. 5 dell’11 febbraio 2011 </vt:lpstr>
      <vt:lpstr> “La sicurezza del lavoro negli appalti” la circolare Min Lav n. 5 dell’11 febbraio 2011 </vt:lpstr>
      <vt:lpstr> “La sicurezza del lavoro negli appalti” la circolare Min Lav n. 5 dell’11 febbraio 2011 </vt:lpstr>
      <vt:lpstr>Emendamento a firma dell'ex Ministro, On.le Cesare Damiano,      poi confluito nel maxi-emendamento sul quale è stata posta la fiducia,  </vt:lpstr>
      <vt:lpstr>Prefettura - Ufficio Territoriale del Governo di Taranto </vt:lpstr>
      <vt:lpstr>Prefettura Taranto</vt:lpstr>
      <vt:lpstr>Il protocollo…</vt:lpstr>
      <vt:lpstr>Il protocollo…</vt:lpstr>
      <vt:lpstr>Diapositiva 153</vt:lpstr>
      <vt:lpstr>Diapositiva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User-Pc</dc:creator>
  <cp:lastModifiedBy>Loris Pecchia</cp:lastModifiedBy>
  <cp:revision>49</cp:revision>
  <dcterms:created xsi:type="dcterms:W3CDTF">2018-03-16T06:46:40Z</dcterms:created>
  <dcterms:modified xsi:type="dcterms:W3CDTF">2018-03-26T13:33:05Z</dcterms:modified>
</cp:coreProperties>
</file>